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70" r:id="rId2"/>
    <p:sldId id="271" r:id="rId3"/>
    <p:sldId id="276" r:id="rId4"/>
    <p:sldId id="311" r:id="rId5"/>
    <p:sldId id="314" r:id="rId6"/>
    <p:sldId id="279" r:id="rId7"/>
    <p:sldId id="303" r:id="rId8"/>
    <p:sldId id="316" r:id="rId9"/>
    <p:sldId id="317" r:id="rId10"/>
    <p:sldId id="318" r:id="rId11"/>
    <p:sldId id="319" r:id="rId12"/>
    <p:sldId id="320" r:id="rId13"/>
    <p:sldId id="280" r:id="rId14"/>
    <p:sldId id="335" r:id="rId15"/>
    <p:sldId id="336" r:id="rId16"/>
    <p:sldId id="324" r:id="rId17"/>
    <p:sldId id="321" r:id="rId18"/>
    <p:sldId id="329" r:id="rId19"/>
    <p:sldId id="338" r:id="rId20"/>
    <p:sldId id="327" r:id="rId21"/>
    <p:sldId id="328" r:id="rId22"/>
    <p:sldId id="337" r:id="rId23"/>
    <p:sldId id="322" r:id="rId24"/>
    <p:sldId id="332" r:id="rId25"/>
    <p:sldId id="298" r:id="rId26"/>
  </p:sldIdLst>
  <p:sldSz cx="9144000" cy="6858000" type="screen4x3"/>
  <p:notesSz cx="6858000" cy="9144000"/>
  <p:embeddedFontLst>
    <p:embeddedFont>
      <p:font typeface="方正古隶简体" pitchFamily="65" charset="-122"/>
      <p:regular r:id="rId28"/>
    </p:embeddedFont>
    <p:embeddedFont>
      <p:font typeface="华文隶书" pitchFamily="2" charset="-122"/>
      <p:regular r:id="rId29"/>
    </p:embeddedFont>
    <p:embeddedFont>
      <p:font typeface="隶书" charset="-122"/>
      <p:regular r:id="rId30"/>
    </p:embeddedFont>
    <p:embeddedFont>
      <p:font typeface="方正硬笔行书繁体" pitchFamily="65" charset="-122"/>
      <p:regular r:id="rId31"/>
    </p:embeddedFont>
    <p:embeddedFont>
      <p:font typeface="微软雅黑" pitchFamily="34" charset="-122"/>
      <p:regular r:id="rId32"/>
      <p:bold r:id="rId33"/>
    </p:embeddedFont>
    <p:embeddedFont>
      <p:font typeface="Calibri" pitchFamily="34" charset="0"/>
      <p:regular r:id="rId34"/>
      <p:bold r:id="rId35"/>
      <p:italic r:id="rId36"/>
      <p:boldItalic r:id="rId37"/>
    </p:embeddedFont>
    <p:embeddedFont>
      <p:font typeface="ＭＳ Ｐゴシック" pitchFamily="34" charset="-128"/>
      <p:regular r:id="rId38"/>
    </p:embeddedFont>
    <p:embeddedFont>
      <p:font typeface="Arial Black" pitchFamily="34" charset="0"/>
      <p:bold r:id="rId39"/>
    </p:embeddedFont>
    <p:embeddedFont>
      <p:font typeface="仿宋" pitchFamily="49" charset="-122"/>
      <p:regular r:id="rId40"/>
    </p:embeddedFont>
    <p:embeddedFont>
      <p:font typeface="华文楷体" pitchFamily="2" charset="-122"/>
      <p:regular r:id="rId41"/>
    </p:embeddedFont>
    <p:embeddedFont>
      <p:font typeface="Gulim" pitchFamily="34" charset="-127"/>
      <p:regular r:id="rId42"/>
    </p:embeddedFont>
    <p:embeddedFont>
      <p:font typeface="方正粗倩简体" pitchFamily="65" charset="-122"/>
      <p:regular r:id="rId43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7C80"/>
    <a:srgbClr val="000066"/>
    <a:srgbClr val="66CCFF"/>
    <a:srgbClr val="FF0000"/>
    <a:srgbClr val="FF6600"/>
    <a:srgbClr val="99CCFF"/>
    <a:srgbClr val="006600"/>
    <a:srgbClr val="FF6161"/>
    <a:srgbClr val="FF33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00" autoAdjust="0"/>
    <p:restoredTop sz="94709" autoAdjust="0"/>
  </p:normalViewPr>
  <p:slideViewPr>
    <p:cSldViewPr>
      <p:cViewPr>
        <p:scale>
          <a:sx n="66" d="100"/>
          <a:sy n="66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7383B-2309-4F9D-8B7F-ED4224F5A47D}" type="datetimeFigureOut">
              <a:rPr lang="zh-CN" altLang="en-US" smtClean="0"/>
              <a:pPr/>
              <a:t>2013/4/21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BE7C5-FF0E-479A-91AA-52ECB9B17E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54376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CB6B5-9723-417D-BA81-07EFB4B8B2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8550-201B-48FB-9EB0-DA6E6AEC86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E786-8A30-407A-A013-B6837ED17D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FAB42-23B0-4050-A3B9-0B8215E1F6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1EAC4-D272-4274-8499-B932C0E15E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D168B-83D4-4B7B-B555-A767508F44C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4B668-5E32-48F8-A284-A8FEF27850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52727-A777-4CF5-A0F1-EE35E6E367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8899E-7D7D-400F-8A83-CAC556E299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65E37-B9B9-4462-9E40-D0BD46848F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B4DD2-5235-4FDB-81A1-ADFB07338A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BACFA126-8868-4A9F-BC10-3DA2A2B43F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pidbbs.cn/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&#20915;&#36187;ppt/&#38454;&#26799;&#36724;&#31867;&#38646;&#20214;&#21152;&#24037;&#20915;&#36187;.pptx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hyperlink" Target="&#38454;&#26799;&#36724;&#31867;&#38646;&#20214;&#21152;&#24037;&#65288;&#25945;&#26696;&#65289;.pdf" TargetMode="External"/><Relationship Id="rId10" Type="http://schemas.openxmlformats.org/officeDocument/2006/relationships/hyperlink" Target="&#38454;&#26799;&#36724;&#31867;&#38646;&#20214;&#21152;&#24037;&#65288;&#35762;&#35299;&#35270;&#39057;&#65289;/&#65288;&#35762;&#35299;&#35270;&#39057;&#65289;/index.html" TargetMode="External"/><Relationship Id="rId4" Type="http://schemas.openxmlformats.org/officeDocument/2006/relationships/image" Target="../media/image7.png"/><Relationship Id="rId9" Type="http://schemas.openxmlformats.org/officeDocument/2006/relationships/hyperlink" Target="&#38454;&#26799;&#36724;&#31867;&#38646;&#20214;&#21152;&#24037;&#65288;&#35828;&#35838;&#31295;&#65289;.doc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130" name="图片 50" descr="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图片 51" descr="2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图片 23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11675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3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25146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 smtClean="0"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方正古隶简体" pitchFamily="65" charset="-122"/>
                <a:ea typeface="方正古隶简体" pitchFamily="65" charset="-122"/>
              </a:rPr>
              <a:t>信息化教学设计浅谈</a:t>
            </a:r>
            <a:endParaRPr lang="zh-CN" altLang="zh-CN" sz="3600" b="1" dirty="0">
              <a:effectLst>
                <a:glow rad="101600">
                  <a:srgbClr val="FFC000">
                    <a:alpha val="60000"/>
                  </a:srgbClr>
                </a:glow>
              </a:effectLst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3504997" y="3911600"/>
            <a:ext cx="22862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 dirty="0" smtClean="0"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方正古隶简体" pitchFamily="65" charset="-122"/>
                <a:ea typeface="方正古隶简体" pitchFamily="65" charset="-122"/>
              </a:rPr>
              <a:t>敖茂尧 </a:t>
            </a:r>
            <a:endParaRPr lang="zh-CN" altLang="en-US" sz="4000" b="1" dirty="0">
              <a:effectLst>
                <a:glow rad="101600">
                  <a:srgbClr val="FFC000">
                    <a:alpha val="60000"/>
                  </a:srgbClr>
                </a:glow>
              </a:effectLst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4" name="图片 13" descr="234376001266724114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34400" y="4343400"/>
            <a:ext cx="438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毛笔2"/>
          <p:cNvPicPr>
            <a:picLocks noChangeAspect="1" noChangeArrowheads="1"/>
          </p:cNvPicPr>
          <p:nvPr/>
        </p:nvPicPr>
        <p:blipFill>
          <a:blip r:embed="rId8" cstate="print"/>
          <a:srcRect l="48750" t="22501" r="13750" b="42500"/>
          <a:stretch>
            <a:fillRect/>
          </a:stretch>
        </p:blipFill>
        <p:spPr bwMode="auto">
          <a:xfrm>
            <a:off x="1501724" y="610108"/>
            <a:ext cx="33528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9198E-6 C 0.00798 0.00493 0.02569 -0.00124 0.03264 -0.00186 C 0.03489 -0.00309 0.04045 -0.00556 0.04045 -0.00586 C 0.04253 -0.02376 0.03837 -0.03116 0.03038 -0.03578 C 0.02778 -0.03517 0.02309 -0.03856 0.02257 -0.03393 C 0.01285 0.04966 0.03541 0.03269 0.01805 0.0441 C 0.01059 0.04287 0.00295 0.04256 -0.00452 0.04009 C -0.00573 0.03979 -0.00226 0.03855 -0.00104 0.03794 C 0.00121 0.0367 0.00451 0.03608 0.00677 0.03393 C 0.0151 0.02529 0.02153 0.01881 0.03142 0.01604 C 0.03628 0.01727 0.03767 0.01943 0.04166 0.01604 C 0.04357 0.01449 0.04722 0.00802 0.04948 0.00802 C 0.05087 0.00802 0.04722 0.01048 0.04618 0.01203 C 0.04062 0.02004 0.04514 0.01634 0.03941 0.02004 C 0.03021 0.0438 0.04462 0.00802 0.03368 0.02992 C 0.02864 0.03979 0.02639 0.05058 0.02031 0.05798 C 0.01771 0.07063 0.02118 0.05829 0.0158 0.066 C 0.01475 0.06755 0.01458 0.07032 0.01354 0.07186 C 0.0125 0.07372 0.01128 0.07464 0.01007 0.07587 C 0.00416 0.09191 -0.00538 0.09839 -0.01129 0.11381 C -0.00851 0.09592 0.00816 0.08359 0.0158 0.07001 C 0.01684 0.06354 0.02135 0.05212 0.02135 0.05212 C 0.02639 0.07618 0.01475 0.10518 0.03038 0.11381 C 0.03941 0.1132 0.04844 0.11443 0.05729 0.11196 C 0.06562 0.1098 0.05868 0.08297 0.05729 0.07587 C 0.05607 0.0694 0.04982 0.07372 0.04618 0.07186 C 0.04166 0.07248 0.03715 0.0731 0.03264 0.07402 C 0.03073 0.07433 0.02882 0.07464 0.02708 0.07587 C 0.02587 0.0768 0.02257 0.08174 0.02361 0.07988 C 0.025 0.07742 0.02656 0.07587 0.02812 0.07402 C 0.03125 0.06539 0.03507 0.06631 0.04045 0.06385 C 0.05208 0.04873 0.03732 0.06693 0.05052 0.05397 C 0.05625 0.04842 0.06094 0.04102 0.06736 0.03794 C 0.0717 0.03238 0.07517 0.02467 0.07986 0.02004 C 0.08125 0.01881 0.08298 0.01881 0.08437 0.01789 C 0.08594 0.01696 0.08732 0.01573 0.08871 0.01418 C 0.09149 0.0111 0.09392 0.00709 0.0967 0.00401 C 0.1 -0.00463 0.10764 -0.01481 0.11354 -0.01789 C 0.11823 -0.02622 0.12205 -0.02499 0.12708 -0.02992 C 0.13785 -0.04103 0.12969 -0.03578 0.13715 -0.03979 C 0.14166 -0.03733 0.14236 -0.03363 0.14392 -0.02591 C 0.13923 -0.01512 0.13837 -0.01882 0.13264 -0.01203 C 0.12899 -0.00216 0.12291 0.00647 0.11805 0.01418 C 0.11562 0.01789 0.11128 0.02591 0.11128 0.02591 C 0.11094 0.02806 0.11041 0.02992 0.11007 0.03207 C 0.10972 0.03393 0.10903 0.04009 0.10903 0.03794 C 0.10903 0.02313 0.1085 0.02591 0.11354 0.02004 C 0.12222 -0.00093 0.13472 -0.00525 0.14826 -0.01203 C 0.1533 -0.00895 0.1566 -0.01388 0.1618 -0.01604 C 0.16684 -0.01358 0.16892 -0.01296 0.17083 -0.00401 C 0.16267 0.01048 0.15052 0.01881 0.13941 0.02405 C 0.13576 0.03022 0.13385 0.03146 0.12916 0.03393 C 0.12847 0.03207 0.12639 0.02992 0.12708 0.02806 C 0.12847 0.02405 0.13368 0.02004 0.13368 0.02004 C 0.13889 0.02066 0.14496 0.01696 0.14948 0.0219 C 0.15173 0.02436 0.14844 0.03146 0.14826 0.03608 C 0.14722 0.07063 0.15712 0.10703 0.13715 0.11381 C 0.12864 0.11258 0.12274 0.11628 0.12031 0.10178 C 0.12066 0.09438 0.11996 0.08698 0.12135 0.07988 C 0.12135 0.07988 0.13194 0.07217 0.13264 0.07186 C 0.14219 0.0549 0.16736 0.05798 0.17986 0.05583 C 0.18212 0.04349 0.18767 0.04287 0.19323 0.03608 C 0.1993 0.02868 0.20278 0.01912 0.20781 0.01017 C 0.20903 0.00493 0.21094 -0.00031 0.21128 -0.00586 C 0.21163 -0.01111 0.21094 -0.01697 0.21232 -0.0219 C 0.21302 -0.02468 0.21528 -0.02468 0.21684 -0.02591 C 0.23107 -0.02067 0.22482 -0.0182 0.22482 0.01418 C 0.22482 0.01819 0.22465 0.00555 0.22587 0.00215 C 0.22743 -0.00186 0.23264 -0.00586 0.23264 -0.00586 C 0.24097 -0.00401 0.246 -0.00124 0.23941 0.01789 C 0.2342 0.03331 0.2276 0.03485 0.2191 0.04009 C 0.2243 0.04225 0.22847 0.03979 0.23368 0.04195 C 0.22864 0.04811 0.22778 0.05428 0.22587 0.06385 C 0.22743 0.07186 0.22916 0.07341 0.23368 0.07587 C 0.23246 0.0876 0.23125 0.08945 0.22587 0.09592 C 0.22552 0.09253 0.2243 0.08914 0.22482 0.08605 C 0.22552 0.08204 0.2276 0.07896 0.22916 0.07587 C 0.23455 0.06539 0.23958 0.05397 0.24618 0.04595 C 0.25035 0.04102 0.25729 0.02806 0.25729 0.02806 C 0.26007 0.01511 0.26163 0.00771 0.26302 -0.00586 C 0.26493 -0.00093 0.26823 0.01881 0.2618 0.00215 C 0.26944 -0.01142 0.26493 -0.01296 0.27639 -0.00987 C 0.27604 -0.00401 0.27673 0.00246 0.27535 0.00802 C 0.27361 0.01449 0.25816 0.02837 0.25399 0.03207 C 0.25208 0.03146 0.24896 0.03331 0.24826 0.02992 C 0.24774 0.02714 0.25121 0.02652 0.25278 0.02591 C 0.2566 0.02405 0.27118 0.01789 0.27639 0.01789 C 0.27864 0.01789 0.27187 0.01912 0.26962 0.02004 C 0.26857 0.02035 0.26736 0.02128 0.26632 0.0219 C 0.25764 0.02621 0.26059 0.02405 0.24618 0.02591 C 0.24427 0.04441 0.23611 0.10209 0.25173 0.08204 C 0.25816 0.06477 0.26823 0.05058 0.27535 0.03393 C 0.27326 0.01727 0.27482 0.02591 0.26736 0.02992 C 0.26406 0.03794 0.26232 0.0404 0.26406 0.04996 C 0.26285 0.06138 0.25955 0.06909 0.25729 0.07988 C 0.25694 0.08389 0.25677 0.0879 0.25625 0.09191 C 0.25607 0.09407 0.25451 0.09963 0.25503 0.09777 C 0.26076 0.0805 0.2618 0.0768 0.27187 0.06785 C 0.2776 0.08328 0.27153 0.10055 0.2809 0.11196 C 0.28212 0.11073 0.28316 0.10888 0.28437 0.10795 C 0.28611 0.10672 0.28819 0.10734 0.28993 0.10579 C 0.30069 0.09592 0.28507 0.10302 0.29774 0.09592 C 0.30225 0.09346 0.31128 0.08976 0.31128 0.08976 C 0.3158 0.08174 0.31927 0.0842 0.32482 0.07988 C 0.33073 0.07526 0.33576 0.06755 0.34166 0.06385 C 0.346 0.05829 0.34913 0.05243 0.35399 0.04811 C 0.35677 0.03824 0.35903 0.03855 0.36406 0.03207 C 0.37482 0.03578 0.36562 0.0293 0.37083 0.04811 C 0.37135 0.04996 0.371 0.04349 0.37187 0.04195 C 0.37326 0.03917 0.37778 0.03701 0.37986 0.03608 C 0.3875 0.03207 0.39566 0.03115 0.40347 0.02806 C 0.40798 0.02251 0.41267 0.02035 0.41805 0.01789 C 0.42743 0.00123 0.43437 0.00123 0.44618 -0.00401 C 0.45781 -0.00926 0.46875 -0.01419 0.47986 -0.0219 C 0.48212 -0.03424 0.48472 -0.03949 0.47639 -0.02777 C 0.47222 -0.0219 0.47048 -0.01512 0.46632 -0.00987 C 0.47587 0.00185 0.48819 -0.00802 0.49896 -0.01203 C 0.49826 -0.01388 0.49774 -0.01635 0.4967 -0.01789 C 0.49462 -0.02098 0.48993 -0.02591 0.48993 -0.02591 C 0.48732 -0.01234 0.48698 -0.01265 0.48663 0.01017 C 0.48646 0.02004 0.48715 0.03022 0.48767 0.04009 C 0.48785 0.04349 0.48958 0.04688 0.48871 0.04996 C 0.48819 0.05182 0.48646 0.04873 0.48541 0.04811 C 0.47812 0.03948 0.47482 0.04256 0.46528 0.0441 C 0.48298 0.0185 0.48489 0.03238 0.5191 0.03393 C 0.51354 0.04071 0.50764 0.04626 0.50121 0.04996 C 0.49705 0.05459 0.4934 0.05768 0.48993 0.06385 C 0.49496 0.0657 0.49809 0.06693 0.50225 0.07186 C 0.5085 0.08883 0.50781 0.0842 0.50347 0.12183 C 0.50312 0.1243 0.50104 0.11937 0.5 0.11782 C 0.49392 0.1095 0.49097 0.10364 0.48767 0.09191 C 0.4875 0.09099 0.48628 0.07958 0.48541 0.07803 C 0.4835 0.07464 0.47864 0.07001 0.47864 0.07001 C 0.47396 0.07834 0.47083 0.08482 0.46857 0.09592 C 0.46805 0.09839 0.46597 0.1024 0.46736 0.10394 C 0.46927 0.1061 0.47187 0.1024 0.47413 0.10178 C 0.49149 0.08636 0.51024 0.07834 0.52916 0.07186 C 0.53472 0.06724 0.5408 0.06477 0.54618 0.05984 C 0.5566 0.04996 0.54896 0.05521 0.55729 0.04595 C 0.56163 0.04102 0.56719 0.03886 0.57187 0.03608 C 0.57587 0.03362 0.57916 0.02868 0.58316 0.02591 C 0.58524 0.01542 0.5868 0.00215 0.57986 -0.00186 C 0.5783 0.01418 0.57934 0.00647 0.57639 0.0219 C 0.57587 0.02498 0.57864 0.01665 0.57986 0.01418 C 0.58524 0.00339 0.58107 0.01233 0.58767 0.00215 C 0.59479 -0.00895 0.60295 -0.01574 0.61232 -0.01789 C 0.6184 -0.01728 0.62587 -0.02345 0.63038 -0.01604 C 0.6335 -0.0108 0.6276 0.01295 0.62482 0.02004 C 0.62396 0.02621 0.6243 0.04195 0.62135 0.04595 C 0.61684 0.05212 0.59982 0.05397 0.59444 0.05583 C 0.58246 0.05397 0.5783 0.05675 0.58767 0.04009 C 0.58975 0.02806 0.59392 0.01881 0.59548 0.00616 C 0.59722 -0.06632 0.59462 -0.05306 0.60347 -0.0219 C 0.60764 0.01079 0.6059 0.04811 0.60677 0.07988 C 0.60712 0.09222 0.6125 0.10579 0.61458 0.11782 C 0.6217 0.11412 0.62378 0.10672 0.62812 0.09592 C 0.6309 0.08883 0.63212 0.08976 0.63594 0.08389 C 0.64062 0.07649 0.64392 0.06909 0.64722 0.05984 C 0.65121 0.03701 0.66389 0.02066 0.66857 -0.00186 C 0.66944 -0.01049 0.66719 -0.0219 0.67083 -0.02777 C 0.67274 -0.03085 0.67604 -0.02653 0.67864 -0.02591 C 0.68021 -0.01543 0.68281 -0.00648 0.68437 0.00401 C 0.68472 0.02591 0.68541 0.07001 0.68541 0.07001 C 0.68611 0.04472 0.68698 0.02591 0.68993 0.00215 C 0.6901 -0.00031 0.69045 -0.02283 0.69323 -0.02777 C 0.69583 -0.03239 0.70347 -0.03455 0.70677 -0.03794 C 0.7092 -0.04041 0.71354 -0.04596 0.71354 -0.04596 C 0.71944 -0.04535 0.72552 -0.04473 0.73142 -0.0438 C 0.73333 -0.0435 0.73559 -0.04411 0.73715 -0.04195 C 0.73923 -0.03918 0.74166 -0.02992 0.74166 -0.02992 C 0.74618 0.00431 0.74462 0.05274 0.74496 0.08389 C 0.74462 0.08667 0.74531 0.09099 0.74392 0.09191 C 0.74201 0.09315 0.73559 0.08019 0.73368 0.07803 C 0.73003 0.06816 0.7243 0.06292 0.7191 0.05583 C 0.71666 0.05243 0.7151 0.04657 0.71232 0.0441 C 0.70816 0.0404 0.70416 0.03578 0.7 0.03207 C 0.69444 0.0219 0.6842 0.01696 0.67639 0.01203 C 0.68003 -0.00525 0.69618 -0.00463 0.70451 -0.01203 C 0.71163 -0.01142 0.71892 -0.01265 0.72587 -0.00987 C 0.72691 -0.00957 0.72552 -0.00586 0.72482 -0.00401 C 0.72396 -0.00155 0.72274 0.00061 0.72135 0.00215 C 0.71406 0.01141 0.7059 0.01943 0.69896 0.02992 C 0.69774 0.03177 0.69653 0.03393 0.69548 0.03608 C 0.69462 0.03794 0.69201 0.04133 0.69323 0.04195 C 0.69618 0.0438 0.6993 0.04071 0.70225 0.04009 C 0.71163 0.0293 0.70121 0.05243 0.7 0.05798 C 0.70521 0.06261 0.70816 0.06292 0.71007 0.05212 C 0.70972 0.03331 0.7085 0.0148 0.70903 -0.00401 C 0.70903 -0.00648 0.71059 2.99198E-6 0.71128 0.00215 C 0.72014 0.03362 0.70937 -0.00278 0.71458 0.01789 C 0.71823 0.03207 0.72413 0.04225 0.72812 0.05583 C 0.73003 0.04195 0.73021 0.03639 0.73489 0.02591 C 0.7368 0.0148 0.73524 0.00863 0.73142 2.99198E-6 C 0.72986 -0.00864 0.73038 -0.0182 0.72587 -0.00586 C 0.72673 0.00431 0.72743 0.01418 0.72916 0.02405 C 0.72812 0.04472 0.72569 0.05953 0.7191 0.07587 C 0.71788 0.07865 0.71562 0.08667 0.71354 0.0879 C 0.71076 0.08976 0.70746 0.08914 0.70451 0.08976 C 0.69305 0.08513 0.69653 0.08729 0.72257 0.08605 C 0.72812 0.08575 0.73385 0.08605 0.73941 0.08605 " pathEditMode="relative" ptsTypes="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2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1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二、“信息化教学设计”的要素分析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flipV="1">
            <a:off x="1115616" y="3798826"/>
            <a:ext cx="1008112" cy="1070333"/>
          </a:xfrm>
          <a:prstGeom prst="triangle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26776" y="3574553"/>
            <a:ext cx="9170776" cy="240129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921"/>
          <a:stretch/>
        </p:blipFill>
        <p:spPr bwMode="auto">
          <a:xfrm>
            <a:off x="694016" y="3107975"/>
            <a:ext cx="1828800" cy="47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等腰三角形 45"/>
          <p:cNvSpPr/>
          <p:nvPr/>
        </p:nvSpPr>
        <p:spPr>
          <a:xfrm flipV="1">
            <a:off x="611560" y="2852936"/>
            <a:ext cx="2232248" cy="1944216"/>
          </a:xfrm>
          <a:prstGeom prst="triangle">
            <a:avLst>
              <a:gd name="adj" fmla="val 48219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12000">
                <a:srgbClr val="FFC000">
                  <a:shade val="67500"/>
                  <a:satMod val="115000"/>
                </a:srgbClr>
              </a:gs>
              <a:gs pos="50016">
                <a:srgbClr val="FFD44B"/>
              </a:gs>
              <a:gs pos="84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5400" cap="flat" cmpd="sng" algn="ctr">
            <a:solidFill>
              <a:srgbClr val="FFD44B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6079"/>
          <a:stretch/>
        </p:blipFill>
        <p:spPr bwMode="auto">
          <a:xfrm>
            <a:off x="694016" y="1756115"/>
            <a:ext cx="1828800" cy="135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等腰三角形 53"/>
          <p:cNvSpPr/>
          <p:nvPr/>
        </p:nvSpPr>
        <p:spPr>
          <a:xfrm flipV="1">
            <a:off x="1337388" y="3107975"/>
            <a:ext cx="277734" cy="238470"/>
          </a:xfrm>
          <a:prstGeom prst="triangl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87928" y="2236384"/>
            <a:ext cx="861730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ell MT" pitchFamily="18" charset="0"/>
                <a:ea typeface="微软雅黑" pitchFamily="34" charset="-122"/>
              </a:rPr>
              <a:t>03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02364" y="3404444"/>
            <a:ext cx="123541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教学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dirty="0" smtClean="0"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24200" y="2819400"/>
            <a:ext cx="374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传统教学：</a:t>
            </a:r>
            <a:r>
              <a:rPr lang="zh-CN" altLang="zh-CN" dirty="0" smtClean="0"/>
              <a:t>单一学科独立知识模块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132160" y="4114800"/>
            <a:ext cx="4455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信息化教学：</a:t>
            </a:r>
            <a:r>
              <a:rPr lang="zh-CN" altLang="zh-CN" dirty="0" smtClean="0"/>
              <a:t>逼真任务的多学科模块衍生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二、“信息化教学设计”的要素分析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flipV="1">
            <a:off x="1115616" y="3798826"/>
            <a:ext cx="1008112" cy="1070333"/>
          </a:xfrm>
          <a:prstGeom prst="triangle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26776" y="3574553"/>
            <a:ext cx="9170776" cy="240129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921"/>
          <a:stretch/>
        </p:blipFill>
        <p:spPr bwMode="auto">
          <a:xfrm>
            <a:off x="694016" y="3107975"/>
            <a:ext cx="1828800" cy="47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等腰三角形 45"/>
          <p:cNvSpPr/>
          <p:nvPr/>
        </p:nvSpPr>
        <p:spPr>
          <a:xfrm flipV="1">
            <a:off x="611560" y="2852936"/>
            <a:ext cx="2232248" cy="1944216"/>
          </a:xfrm>
          <a:prstGeom prst="triangle">
            <a:avLst>
              <a:gd name="adj" fmla="val 48219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12000">
                <a:srgbClr val="FFC000">
                  <a:shade val="67500"/>
                  <a:satMod val="115000"/>
                </a:srgbClr>
              </a:gs>
              <a:gs pos="50016">
                <a:srgbClr val="FFD44B"/>
              </a:gs>
              <a:gs pos="84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5400" cap="flat" cmpd="sng" algn="ctr">
            <a:solidFill>
              <a:srgbClr val="FFD44B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6079"/>
          <a:stretch/>
        </p:blipFill>
        <p:spPr bwMode="auto">
          <a:xfrm>
            <a:off x="694016" y="1756115"/>
            <a:ext cx="1828800" cy="135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等腰三角形 53"/>
          <p:cNvSpPr/>
          <p:nvPr/>
        </p:nvSpPr>
        <p:spPr>
          <a:xfrm flipV="1">
            <a:off x="1337388" y="3107975"/>
            <a:ext cx="277734" cy="238470"/>
          </a:xfrm>
          <a:prstGeom prst="triangl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87928" y="2236384"/>
            <a:ext cx="861730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ell MT" pitchFamily="18" charset="0"/>
                <a:ea typeface="微软雅黑" pitchFamily="34" charset="-122"/>
              </a:rPr>
              <a:t>04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02364" y="3404444"/>
            <a:ext cx="123541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教学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策略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24200" y="2819400"/>
            <a:ext cx="3281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传统教学：</a:t>
            </a:r>
            <a:r>
              <a:rPr lang="zh-CN" altLang="zh-CN" dirty="0" smtClean="0"/>
              <a:t>讲授式、实验法等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132160" y="4114800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信息化教学：</a:t>
            </a:r>
            <a:r>
              <a:rPr lang="zh-CN" altLang="zh-CN" dirty="0" smtClean="0"/>
              <a:t>项目导向、任务驱动等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二、“信息化教学设计”的要素分析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flipV="1">
            <a:off x="1115616" y="3798826"/>
            <a:ext cx="1008112" cy="1070333"/>
          </a:xfrm>
          <a:prstGeom prst="triangle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26776" y="3574553"/>
            <a:ext cx="9170776" cy="240129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921"/>
          <a:stretch/>
        </p:blipFill>
        <p:spPr bwMode="auto">
          <a:xfrm>
            <a:off x="694016" y="3107975"/>
            <a:ext cx="1828800" cy="47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等腰三角形 45"/>
          <p:cNvSpPr/>
          <p:nvPr/>
        </p:nvSpPr>
        <p:spPr>
          <a:xfrm flipV="1">
            <a:off x="611560" y="2852936"/>
            <a:ext cx="2232248" cy="1944216"/>
          </a:xfrm>
          <a:prstGeom prst="triangle">
            <a:avLst>
              <a:gd name="adj" fmla="val 48219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12000">
                <a:srgbClr val="FFC000">
                  <a:shade val="67500"/>
                  <a:satMod val="115000"/>
                </a:srgbClr>
              </a:gs>
              <a:gs pos="50016">
                <a:srgbClr val="FFD44B"/>
              </a:gs>
              <a:gs pos="84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5400" cap="flat" cmpd="sng" algn="ctr">
            <a:solidFill>
              <a:srgbClr val="FFD44B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6079"/>
          <a:stretch/>
        </p:blipFill>
        <p:spPr bwMode="auto">
          <a:xfrm>
            <a:off x="694016" y="1756115"/>
            <a:ext cx="1828800" cy="135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等腰三角形 53"/>
          <p:cNvSpPr/>
          <p:nvPr/>
        </p:nvSpPr>
        <p:spPr>
          <a:xfrm flipV="1">
            <a:off x="1337388" y="3107975"/>
            <a:ext cx="277734" cy="238470"/>
          </a:xfrm>
          <a:prstGeom prst="triangl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87928" y="2236384"/>
            <a:ext cx="861730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ell MT" pitchFamily="18" charset="0"/>
                <a:ea typeface="微软雅黑" pitchFamily="34" charset="-122"/>
              </a:rPr>
              <a:t>05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02364" y="3404444"/>
            <a:ext cx="123541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教学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考核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24200" y="2819400"/>
            <a:ext cx="4435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传统教学：</a:t>
            </a:r>
            <a:r>
              <a:rPr lang="zh-CN" altLang="zh-CN" dirty="0" smtClean="0"/>
              <a:t>离散式知识考核（应试考试）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132160" y="4114800"/>
            <a:ext cx="4916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信息化教学：</a:t>
            </a:r>
            <a:r>
              <a:rPr lang="zh-CN" altLang="zh-CN" dirty="0" smtClean="0"/>
              <a:t>过程性绩效考核（多元化考核）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5" name="图片 34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-12290" y="4487582"/>
            <a:ext cx="9173496" cy="2382709"/>
          </a:xfrm>
          <a:prstGeom prst="rect">
            <a:avLst/>
          </a:prstGeom>
        </p:spPr>
      </p:pic>
      <p:pic>
        <p:nvPicPr>
          <p:cNvPr id="34" name="图片 33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748" y="0"/>
            <a:ext cx="9173496" cy="238270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09600" y="3048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方正硬笔行书繁体" pitchFamily="65" charset="-122"/>
                <a:ea typeface="方正硬笔行书繁体" pitchFamily="65" charset="-122"/>
              </a:rPr>
              <a:t>三、“信息化教学设计”的原则与步骤</a:t>
            </a:r>
            <a:endParaRPr lang="zh-CN" altLang="en-US" sz="3600" b="1" dirty="0">
              <a:latin typeface="方正硬笔行书繁体" pitchFamily="65" charset="-122"/>
              <a:ea typeface="方正硬笔行书繁体" pitchFamily="65" charset="-122"/>
            </a:endParaRPr>
          </a:p>
        </p:txBody>
      </p:sp>
      <p:pic>
        <p:nvPicPr>
          <p:cNvPr id="10" name="Picture 3" descr="E:\ppt资源及相关\懒人图库101-200\cha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01517">
            <a:off x="7589927" y="3611473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9154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三、“信息化教学设计”的原则与步骤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7200" y="1600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设计原则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72154" y="2133600"/>
            <a:ext cx="2805112" cy="3428999"/>
            <a:chOff x="3048000" y="1905001"/>
            <a:chExt cx="2805112" cy="3428999"/>
          </a:xfrm>
        </p:grpSpPr>
        <p:sp>
          <p:nvSpPr>
            <p:cNvPr id="86" name="Freeform 22"/>
            <p:cNvSpPr>
              <a:spLocks/>
            </p:cNvSpPr>
            <p:nvPr/>
          </p:nvSpPr>
          <p:spPr bwMode="gray">
            <a:xfrm>
              <a:off x="3787167" y="4258677"/>
              <a:ext cx="2065945" cy="609099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D2CD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gray">
            <a:xfrm rot="3600000">
              <a:off x="2859853" y="4038432"/>
              <a:ext cx="1946358" cy="644777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8" name="Freeform 24"/>
            <p:cNvSpPr>
              <a:spLocks/>
            </p:cNvSpPr>
            <p:nvPr/>
          </p:nvSpPr>
          <p:spPr bwMode="gray">
            <a:xfrm rot="7200000">
              <a:off x="2584660" y="3011988"/>
              <a:ext cx="1946358" cy="644777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61A13D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9" name="Freeform 25"/>
            <p:cNvSpPr>
              <a:spLocks/>
            </p:cNvSpPr>
            <p:nvPr/>
          </p:nvSpPr>
          <p:spPr bwMode="gray">
            <a:xfrm rot="10800000">
              <a:off x="3048000" y="2341145"/>
              <a:ext cx="2065945" cy="607846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808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0" name="Freeform 26"/>
            <p:cNvSpPr>
              <a:spLocks/>
            </p:cNvSpPr>
            <p:nvPr/>
          </p:nvSpPr>
          <p:spPr bwMode="gray">
            <a:xfrm rot="14400000">
              <a:off x="4154725" y="2555791"/>
              <a:ext cx="1946358" cy="644777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gradFill>
              <a:gsLst>
                <a:gs pos="0">
                  <a:srgbClr val="C89800"/>
                </a:gs>
                <a:gs pos="54000">
                  <a:srgbClr val="C89800"/>
                </a:gs>
                <a:gs pos="100000">
                  <a:srgbClr val="C89800"/>
                </a:gs>
              </a:gsLst>
              <a:lin ang="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1" name="Freeform 27"/>
            <p:cNvSpPr>
              <a:spLocks/>
            </p:cNvSpPr>
            <p:nvPr/>
          </p:nvSpPr>
          <p:spPr bwMode="gray">
            <a:xfrm rot="18000000">
              <a:off x="4431286" y="3514519"/>
              <a:ext cx="1947611" cy="646106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FFC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" name="组合 613"/>
            <p:cNvGrpSpPr>
              <a:grpSpLocks/>
            </p:cNvGrpSpPr>
            <p:nvPr/>
          </p:nvGrpSpPr>
          <p:grpSpPr bwMode="auto">
            <a:xfrm>
              <a:off x="3619500" y="2833687"/>
              <a:ext cx="1643062" cy="1786254"/>
              <a:chOff x="2146280" y="1719245"/>
              <a:chExt cx="1146175" cy="1361922"/>
            </a:xfrm>
          </p:grpSpPr>
          <p:sp>
            <p:nvSpPr>
              <p:cNvPr id="93" name="Oval 70"/>
              <p:cNvSpPr>
                <a:spLocks noChangeArrowheads="1"/>
              </p:cNvSpPr>
              <p:nvPr/>
            </p:nvSpPr>
            <p:spPr bwMode="gray">
              <a:xfrm>
                <a:off x="2146280" y="1719245"/>
                <a:ext cx="1146175" cy="1154113"/>
              </a:xfrm>
              <a:prstGeom prst="ellipse">
                <a:avLst/>
              </a:prstGeom>
              <a:solidFill>
                <a:srgbClr val="EAEAEA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96" name="Picture 74" descr="light_shadow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4285"/>
              <a:stretch>
                <a:fillRect/>
              </a:stretch>
            </p:blipFill>
            <p:spPr bwMode="gray">
              <a:xfrm>
                <a:off x="2191641" y="1794421"/>
                <a:ext cx="790783" cy="675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2501447" y="2492365"/>
                <a:ext cx="956139" cy="221466"/>
                <a:chOff x="2519" y="1060"/>
                <a:chExt cx="903" cy="236"/>
              </a:xfrm>
            </p:grpSpPr>
            <p:grpSp>
              <p:nvGrpSpPr>
                <p:cNvPr id="5" name="Group 76"/>
                <p:cNvGrpSpPr>
                  <a:grpSpLocks/>
                </p:cNvGrpSpPr>
                <p:nvPr/>
              </p:nvGrpSpPr>
              <p:grpSpPr bwMode="auto">
                <a:xfrm>
                  <a:off x="2519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15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6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11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8" name="Group 86"/>
              <p:cNvGrpSpPr>
                <a:grpSpLocks/>
              </p:cNvGrpSpPr>
              <p:nvPr/>
            </p:nvGrpSpPr>
            <p:grpSpPr bwMode="auto">
              <a:xfrm rot="-3733502" flipH="1" flipV="1">
                <a:off x="2617621" y="2506912"/>
                <a:ext cx="846344" cy="193673"/>
                <a:chOff x="2519" y="1060"/>
                <a:chExt cx="903" cy="236"/>
              </a:xfrm>
            </p:grpSpPr>
            <p:grpSp>
              <p:nvGrpSpPr>
                <p:cNvPr id="10" name="Group 87"/>
                <p:cNvGrpSpPr>
                  <a:grpSpLocks/>
                </p:cNvGrpSpPr>
                <p:nvPr/>
              </p:nvGrpSpPr>
              <p:grpSpPr bwMode="auto">
                <a:xfrm>
                  <a:off x="2519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5" name="AutoShape 8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AutoShape 8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AutoShape 9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AutoShape 9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" name="Group 92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1" name="AutoShape 9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AutoShape 9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AutoShape 9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AutoShape 9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sp>
        <p:nvSpPr>
          <p:cNvPr id="124" name="TextBox 123"/>
          <p:cNvSpPr txBox="1"/>
          <p:nvPr/>
        </p:nvSpPr>
        <p:spPr>
          <a:xfrm>
            <a:off x="3276600" y="2576292"/>
            <a:ext cx="556260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/>
              <a:t>1</a:t>
            </a:r>
            <a:r>
              <a:rPr lang="zh-CN" altLang="zh-CN" dirty="0" smtClean="0"/>
              <a:t>以学生为中心，注重学习能力培养为原则</a:t>
            </a:r>
            <a:endParaRPr lang="zh-CN" altLang="en-US" b="0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677"/>
          <p:cNvSpPr txBox="1">
            <a:spLocks noChangeArrowheads="1"/>
          </p:cNvSpPr>
          <p:nvPr/>
        </p:nvSpPr>
        <p:spPr bwMode="auto">
          <a:xfrm>
            <a:off x="1343716" y="3490912"/>
            <a:ext cx="714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教学设计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2" name="Group 55"/>
          <p:cNvGrpSpPr>
            <a:grpSpLocks/>
          </p:cNvGrpSpPr>
          <p:nvPr/>
        </p:nvGrpSpPr>
        <p:grpSpPr bwMode="auto">
          <a:xfrm>
            <a:off x="729354" y="2892624"/>
            <a:ext cx="1905000" cy="2279751"/>
            <a:chOff x="2562" y="1339"/>
            <a:chExt cx="1277" cy="1532"/>
          </a:xfrm>
        </p:grpSpPr>
        <p:grpSp>
          <p:nvGrpSpPr>
            <p:cNvPr id="53" name="Group 56"/>
            <p:cNvGrpSpPr>
              <a:grpSpLocks/>
            </p:cNvGrpSpPr>
            <p:nvPr/>
          </p:nvGrpSpPr>
          <p:grpSpPr bwMode="auto">
            <a:xfrm>
              <a:off x="2562" y="1339"/>
              <a:ext cx="1277" cy="1532"/>
              <a:chOff x="652" y="2154"/>
              <a:chExt cx="826" cy="989"/>
            </a:xfrm>
          </p:grpSpPr>
          <p:sp>
            <p:nvSpPr>
              <p:cNvPr id="57" name="Oval 57"/>
              <p:cNvSpPr>
                <a:spLocks noChangeArrowheads="1"/>
              </p:cNvSpPr>
              <p:nvPr/>
            </p:nvSpPr>
            <p:spPr bwMode="auto">
              <a:xfrm>
                <a:off x="652" y="2546"/>
                <a:ext cx="826" cy="5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14999"/>
                    </a:schemeClr>
                  </a:gs>
                  <a:gs pos="100000">
                    <a:schemeClr val="tx1">
                      <a:gamma/>
                      <a:tint val="57647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58"/>
              <p:cNvSpPr>
                <a:spLocks noChangeArrowheads="1"/>
              </p:cNvSpPr>
              <p:nvPr/>
            </p:nvSpPr>
            <p:spPr bwMode="auto">
              <a:xfrm>
                <a:off x="691" y="2172"/>
                <a:ext cx="747" cy="747"/>
              </a:xfrm>
              <a:prstGeom prst="ellipse">
                <a:avLst/>
              </a:prstGeom>
              <a:gradFill>
                <a:gsLst>
                  <a:gs pos="0">
                    <a:srgbClr val="52350E"/>
                  </a:gs>
                  <a:gs pos="60000">
                    <a:srgbClr val="875818"/>
                  </a:gs>
                  <a:gs pos="100000">
                    <a:srgbClr val="4B300D"/>
                  </a:gs>
                </a:gsLst>
                <a:lin ang="5400000" scaled="0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 extrusionH="285750">
                <a:bevelT w="863600" h="19050" prst="angle"/>
                <a:bevelB w="0"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59" name="Group 59"/>
              <p:cNvGrpSpPr>
                <a:grpSpLocks/>
              </p:cNvGrpSpPr>
              <p:nvPr/>
            </p:nvGrpSpPr>
            <p:grpSpPr bwMode="auto">
              <a:xfrm>
                <a:off x="667" y="2154"/>
                <a:ext cx="788" cy="786"/>
                <a:chOff x="2467" y="3156"/>
                <a:chExt cx="1000" cy="996"/>
              </a:xfrm>
            </p:grpSpPr>
            <p:sp>
              <p:nvSpPr>
                <p:cNvPr id="60" name="Oval 60"/>
                <p:cNvSpPr>
                  <a:spLocks noChangeArrowheads="1"/>
                </p:cNvSpPr>
                <p:nvPr/>
              </p:nvSpPr>
              <p:spPr bwMode="auto">
                <a:xfrm>
                  <a:off x="2815" y="3173"/>
                  <a:ext cx="264" cy="26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tx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ko-KR" altLang="ko-KR"/>
                </a:p>
              </p:txBody>
            </p:sp>
            <p:pic>
              <p:nvPicPr>
                <p:cNvPr id="61" name="Picture 61" descr="그림1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467" y="3156"/>
                  <a:ext cx="1000" cy="9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54" name="Group 62"/>
            <p:cNvGrpSpPr>
              <a:grpSpLocks/>
            </p:cNvGrpSpPr>
            <p:nvPr/>
          </p:nvGrpSpPr>
          <p:grpSpPr bwMode="auto">
            <a:xfrm>
              <a:off x="2725" y="1780"/>
              <a:ext cx="953" cy="391"/>
              <a:chOff x="1570" y="890"/>
              <a:chExt cx="953" cy="391"/>
            </a:xfrm>
          </p:grpSpPr>
          <p:sp>
            <p:nvSpPr>
              <p:cNvPr id="55" name="Text Box 63"/>
              <p:cNvSpPr txBox="1">
                <a:spLocks noChangeArrowheads="1"/>
              </p:cNvSpPr>
              <p:nvPr/>
            </p:nvSpPr>
            <p:spPr bwMode="auto">
              <a:xfrm>
                <a:off x="1570" y="890"/>
                <a:ext cx="953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教学设计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56" name="Text Box 64"/>
              <p:cNvSpPr txBox="1">
                <a:spLocks noChangeArrowheads="1"/>
              </p:cNvSpPr>
              <p:nvPr/>
            </p:nvSpPr>
            <p:spPr bwMode="auto">
              <a:xfrm>
                <a:off x="1985" y="1116"/>
                <a:ext cx="12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3276600" y="3657600"/>
            <a:ext cx="556260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/>
              <a:t>2</a:t>
            </a:r>
            <a:r>
              <a:rPr lang="zh-CN" altLang="zh-CN" dirty="0" smtClean="0"/>
              <a:t>以强调学生之间、师生之间“协作学习”为原则</a:t>
            </a:r>
            <a:endParaRPr lang="zh-CN" altLang="en-US" b="0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6600" y="4767936"/>
            <a:ext cx="56388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/>
              <a:t>3</a:t>
            </a:r>
            <a:r>
              <a:rPr lang="zh-CN" altLang="zh-CN" dirty="0" smtClean="0"/>
              <a:t>以“任务驱动”和“重难点问题解决”为主线为原则</a:t>
            </a:r>
            <a:endParaRPr lang="zh-CN" altLang="en-US" b="0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62" grpId="0" animBg="1"/>
      <p:bldP spid="6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9154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三、“信息化教学设计”的原则与步骤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7200" y="1600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设计原则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48"/>
          <p:cNvGrpSpPr/>
          <p:nvPr/>
        </p:nvGrpSpPr>
        <p:grpSpPr>
          <a:xfrm>
            <a:off x="272154" y="2133600"/>
            <a:ext cx="2805112" cy="3428999"/>
            <a:chOff x="3048000" y="1905001"/>
            <a:chExt cx="2805112" cy="3428999"/>
          </a:xfrm>
        </p:grpSpPr>
        <p:sp>
          <p:nvSpPr>
            <p:cNvPr id="86" name="Freeform 22"/>
            <p:cNvSpPr>
              <a:spLocks/>
            </p:cNvSpPr>
            <p:nvPr/>
          </p:nvSpPr>
          <p:spPr bwMode="gray">
            <a:xfrm>
              <a:off x="3787167" y="4258677"/>
              <a:ext cx="2065945" cy="609099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D2CD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gray">
            <a:xfrm rot="3600000">
              <a:off x="2859853" y="4038432"/>
              <a:ext cx="1946358" cy="644777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8" name="Freeform 24"/>
            <p:cNvSpPr>
              <a:spLocks/>
            </p:cNvSpPr>
            <p:nvPr/>
          </p:nvSpPr>
          <p:spPr bwMode="gray">
            <a:xfrm rot="7200000">
              <a:off x="2584660" y="3011988"/>
              <a:ext cx="1946358" cy="644777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61A13D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9" name="Freeform 25"/>
            <p:cNvSpPr>
              <a:spLocks/>
            </p:cNvSpPr>
            <p:nvPr/>
          </p:nvSpPr>
          <p:spPr bwMode="gray">
            <a:xfrm rot="10800000">
              <a:off x="3048000" y="2341145"/>
              <a:ext cx="2065945" cy="607846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808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r>
                <a:rPr lang="en-US" altLang="zh-CN" dirty="0" smtClean="0">
                  <a:ea typeface="宋体" pitchFamily="2" charset="-122"/>
                </a:rPr>
                <a:t> </a:t>
              </a:r>
              <a:endParaRPr lang="zh-CN" altLang="en-US" dirty="0">
                <a:ea typeface="宋体" pitchFamily="2" charset="-122"/>
              </a:endParaRPr>
            </a:p>
          </p:txBody>
        </p:sp>
        <p:sp>
          <p:nvSpPr>
            <p:cNvPr id="90" name="Freeform 26"/>
            <p:cNvSpPr>
              <a:spLocks/>
            </p:cNvSpPr>
            <p:nvPr/>
          </p:nvSpPr>
          <p:spPr bwMode="gray">
            <a:xfrm rot="14400000">
              <a:off x="4154725" y="2555791"/>
              <a:ext cx="1946358" cy="644777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gradFill>
              <a:gsLst>
                <a:gs pos="0">
                  <a:srgbClr val="C89800"/>
                </a:gs>
                <a:gs pos="54000">
                  <a:srgbClr val="C89800"/>
                </a:gs>
                <a:gs pos="100000">
                  <a:srgbClr val="C89800"/>
                </a:gs>
              </a:gsLst>
              <a:lin ang="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1" name="Freeform 27"/>
            <p:cNvSpPr>
              <a:spLocks/>
            </p:cNvSpPr>
            <p:nvPr/>
          </p:nvSpPr>
          <p:spPr bwMode="gray">
            <a:xfrm rot="18000000">
              <a:off x="4431286" y="3514519"/>
              <a:ext cx="1947611" cy="646106"/>
            </a:xfrm>
            <a:custGeom>
              <a:avLst/>
              <a:gdLst/>
              <a:ahLst/>
              <a:cxnLst>
                <a:cxn ang="0">
                  <a:pos x="1405" y="102"/>
                </a:cxn>
                <a:cxn ang="0">
                  <a:pos x="1540" y="395"/>
                </a:cxn>
                <a:cxn ang="0">
                  <a:pos x="1472" y="369"/>
                </a:cxn>
                <a:cxn ang="0">
                  <a:pos x="1373" y="403"/>
                </a:cxn>
                <a:cxn ang="0">
                  <a:pos x="1274" y="433"/>
                </a:cxn>
                <a:cxn ang="0">
                  <a:pos x="1160" y="458"/>
                </a:cxn>
                <a:cxn ang="0">
                  <a:pos x="1062" y="472"/>
                </a:cxn>
                <a:cxn ang="0">
                  <a:pos x="968" y="479"/>
                </a:cxn>
                <a:cxn ang="0">
                  <a:pos x="872" y="479"/>
                </a:cxn>
                <a:cxn ang="0">
                  <a:pos x="766" y="468"/>
                </a:cxn>
                <a:cxn ang="0">
                  <a:pos x="634" y="439"/>
                </a:cxn>
                <a:cxn ang="0">
                  <a:pos x="524" y="407"/>
                </a:cxn>
                <a:cxn ang="0">
                  <a:pos x="435" y="373"/>
                </a:cxn>
                <a:cxn ang="0">
                  <a:pos x="344" y="326"/>
                </a:cxn>
                <a:cxn ang="0">
                  <a:pos x="242" y="256"/>
                </a:cxn>
                <a:cxn ang="0">
                  <a:pos x="157" y="186"/>
                </a:cxn>
                <a:cxn ang="0">
                  <a:pos x="102" y="132"/>
                </a:cxn>
                <a:cxn ang="0">
                  <a:pos x="0" y="0"/>
                </a:cxn>
                <a:cxn ang="0">
                  <a:pos x="135" y="124"/>
                </a:cxn>
                <a:cxn ang="0">
                  <a:pos x="219" y="186"/>
                </a:cxn>
                <a:cxn ang="0">
                  <a:pos x="307" y="231"/>
                </a:cxn>
                <a:cxn ang="0">
                  <a:pos x="395" y="267"/>
                </a:cxn>
                <a:cxn ang="0">
                  <a:pos x="487" y="293"/>
                </a:cxn>
                <a:cxn ang="0">
                  <a:pos x="571" y="309"/>
                </a:cxn>
                <a:cxn ang="0">
                  <a:pos x="673" y="318"/>
                </a:cxn>
                <a:cxn ang="0">
                  <a:pos x="766" y="318"/>
                </a:cxn>
                <a:cxn ang="0">
                  <a:pos x="890" y="311"/>
                </a:cxn>
                <a:cxn ang="0">
                  <a:pos x="1000" y="296"/>
                </a:cxn>
                <a:cxn ang="0">
                  <a:pos x="1106" y="274"/>
                </a:cxn>
                <a:cxn ang="0">
                  <a:pos x="1212" y="245"/>
                </a:cxn>
                <a:cxn ang="0">
                  <a:pos x="1318" y="209"/>
                </a:cxn>
                <a:cxn ang="0">
                  <a:pos x="1427" y="153"/>
                </a:cxn>
              </a:cxnLst>
              <a:rect l="0" t="0" r="r" b="b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FFC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Above"/>
              <a:lightRig rig="threePt" dir="t"/>
            </a:scene3d>
            <a:sp3d extrusionH="50800"/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4" name="组合 613"/>
            <p:cNvGrpSpPr>
              <a:grpSpLocks/>
            </p:cNvGrpSpPr>
            <p:nvPr/>
          </p:nvGrpSpPr>
          <p:grpSpPr bwMode="auto">
            <a:xfrm>
              <a:off x="3619500" y="2833687"/>
              <a:ext cx="1643062" cy="1786254"/>
              <a:chOff x="2146280" y="1719245"/>
              <a:chExt cx="1146175" cy="1361922"/>
            </a:xfrm>
          </p:grpSpPr>
          <p:sp>
            <p:nvSpPr>
              <p:cNvPr id="93" name="Oval 70"/>
              <p:cNvSpPr>
                <a:spLocks noChangeArrowheads="1"/>
              </p:cNvSpPr>
              <p:nvPr/>
            </p:nvSpPr>
            <p:spPr bwMode="gray">
              <a:xfrm>
                <a:off x="2146280" y="1719245"/>
                <a:ext cx="1146175" cy="1154113"/>
              </a:xfrm>
              <a:prstGeom prst="ellipse">
                <a:avLst/>
              </a:prstGeom>
              <a:solidFill>
                <a:srgbClr val="EAEAEA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96" name="Picture 74" descr="light_shadow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4285"/>
              <a:stretch>
                <a:fillRect/>
              </a:stretch>
            </p:blipFill>
            <p:spPr bwMode="gray">
              <a:xfrm>
                <a:off x="2191641" y="1794421"/>
                <a:ext cx="790783" cy="675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2501447" y="2492365"/>
                <a:ext cx="956139" cy="221466"/>
                <a:chOff x="2519" y="1060"/>
                <a:chExt cx="903" cy="236"/>
              </a:xfrm>
            </p:grpSpPr>
            <p:grpSp>
              <p:nvGrpSpPr>
                <p:cNvPr id="6" name="Group 76"/>
                <p:cNvGrpSpPr>
                  <a:grpSpLocks/>
                </p:cNvGrpSpPr>
                <p:nvPr/>
              </p:nvGrpSpPr>
              <p:grpSpPr bwMode="auto">
                <a:xfrm>
                  <a:off x="2519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15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11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0" name="Group 86"/>
              <p:cNvGrpSpPr>
                <a:grpSpLocks/>
              </p:cNvGrpSpPr>
              <p:nvPr/>
            </p:nvGrpSpPr>
            <p:grpSpPr bwMode="auto">
              <a:xfrm rot="-3733502" flipH="1" flipV="1">
                <a:off x="2617621" y="2506912"/>
                <a:ext cx="846344" cy="193673"/>
                <a:chOff x="2519" y="1060"/>
                <a:chExt cx="903" cy="236"/>
              </a:xfrm>
            </p:grpSpPr>
            <p:grpSp>
              <p:nvGrpSpPr>
                <p:cNvPr id="11" name="Group 87"/>
                <p:cNvGrpSpPr>
                  <a:grpSpLocks/>
                </p:cNvGrpSpPr>
                <p:nvPr/>
              </p:nvGrpSpPr>
              <p:grpSpPr bwMode="auto">
                <a:xfrm>
                  <a:off x="2519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5" name="AutoShape 8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AutoShape 8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AutoShape 9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AutoShape 9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3" name="Group 92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1" name="AutoShape 9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AutoShape 9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AutoShape 9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AutoShape 9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sp>
        <p:nvSpPr>
          <p:cNvPr id="124" name="TextBox 123"/>
          <p:cNvSpPr txBox="1"/>
          <p:nvPr/>
        </p:nvSpPr>
        <p:spPr>
          <a:xfrm>
            <a:off x="3276600" y="2576292"/>
            <a:ext cx="556260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/>
              <a:t>4</a:t>
            </a:r>
            <a:r>
              <a:rPr lang="zh-CN" altLang="zh-CN" dirty="0" smtClean="0"/>
              <a:t>以体现“做中学、做中教”为原则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677"/>
          <p:cNvSpPr txBox="1">
            <a:spLocks noChangeArrowheads="1"/>
          </p:cNvSpPr>
          <p:nvPr/>
        </p:nvSpPr>
        <p:spPr bwMode="auto">
          <a:xfrm>
            <a:off x="1343716" y="3490912"/>
            <a:ext cx="714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教学设计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Group 55"/>
          <p:cNvGrpSpPr>
            <a:grpSpLocks/>
          </p:cNvGrpSpPr>
          <p:nvPr/>
        </p:nvGrpSpPr>
        <p:grpSpPr bwMode="auto">
          <a:xfrm>
            <a:off x="729354" y="2892624"/>
            <a:ext cx="1905000" cy="2279751"/>
            <a:chOff x="2562" y="1339"/>
            <a:chExt cx="1277" cy="1532"/>
          </a:xfrm>
        </p:grpSpPr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2562" y="1339"/>
              <a:ext cx="1277" cy="1532"/>
              <a:chOff x="652" y="2154"/>
              <a:chExt cx="826" cy="989"/>
            </a:xfrm>
          </p:grpSpPr>
          <p:sp>
            <p:nvSpPr>
              <p:cNvPr id="57" name="Oval 57"/>
              <p:cNvSpPr>
                <a:spLocks noChangeArrowheads="1"/>
              </p:cNvSpPr>
              <p:nvPr/>
            </p:nvSpPr>
            <p:spPr bwMode="auto">
              <a:xfrm>
                <a:off x="652" y="2546"/>
                <a:ext cx="826" cy="5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14999"/>
                    </a:schemeClr>
                  </a:gs>
                  <a:gs pos="100000">
                    <a:schemeClr val="tx1">
                      <a:gamma/>
                      <a:tint val="57647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58"/>
              <p:cNvSpPr>
                <a:spLocks noChangeArrowheads="1"/>
              </p:cNvSpPr>
              <p:nvPr/>
            </p:nvSpPr>
            <p:spPr bwMode="auto">
              <a:xfrm>
                <a:off x="691" y="2172"/>
                <a:ext cx="747" cy="747"/>
              </a:xfrm>
              <a:prstGeom prst="ellipse">
                <a:avLst/>
              </a:prstGeom>
              <a:gradFill>
                <a:gsLst>
                  <a:gs pos="0">
                    <a:srgbClr val="52350E"/>
                  </a:gs>
                  <a:gs pos="60000">
                    <a:srgbClr val="875818"/>
                  </a:gs>
                  <a:gs pos="100000">
                    <a:srgbClr val="4B300D"/>
                  </a:gs>
                </a:gsLst>
                <a:lin ang="5400000" scaled="0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 extrusionH="285750">
                <a:bevelT w="863600" h="19050" prst="angle"/>
                <a:bevelB w="0"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59"/>
              <p:cNvGrpSpPr>
                <a:grpSpLocks/>
              </p:cNvGrpSpPr>
              <p:nvPr/>
            </p:nvGrpSpPr>
            <p:grpSpPr bwMode="auto">
              <a:xfrm>
                <a:off x="667" y="2154"/>
                <a:ext cx="788" cy="786"/>
                <a:chOff x="2467" y="3156"/>
                <a:chExt cx="1000" cy="996"/>
              </a:xfrm>
            </p:grpSpPr>
            <p:sp>
              <p:nvSpPr>
                <p:cNvPr id="60" name="Oval 60"/>
                <p:cNvSpPr>
                  <a:spLocks noChangeArrowheads="1"/>
                </p:cNvSpPr>
                <p:nvPr/>
              </p:nvSpPr>
              <p:spPr bwMode="auto">
                <a:xfrm>
                  <a:off x="2815" y="3173"/>
                  <a:ext cx="264" cy="26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tx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ko-KR" altLang="ko-KR"/>
                </a:p>
              </p:txBody>
            </p:sp>
            <p:pic>
              <p:nvPicPr>
                <p:cNvPr id="61" name="Picture 61" descr="그림1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467" y="3156"/>
                  <a:ext cx="1000" cy="9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2725" y="1780"/>
              <a:ext cx="953" cy="391"/>
              <a:chOff x="1570" y="890"/>
              <a:chExt cx="953" cy="391"/>
            </a:xfrm>
          </p:grpSpPr>
          <p:sp>
            <p:nvSpPr>
              <p:cNvPr id="55" name="Text Box 63"/>
              <p:cNvSpPr txBox="1">
                <a:spLocks noChangeArrowheads="1"/>
              </p:cNvSpPr>
              <p:nvPr/>
            </p:nvSpPr>
            <p:spPr bwMode="auto">
              <a:xfrm>
                <a:off x="1570" y="890"/>
                <a:ext cx="953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教学设计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56" name="Text Box 64"/>
              <p:cNvSpPr txBox="1">
                <a:spLocks noChangeArrowheads="1"/>
              </p:cNvSpPr>
              <p:nvPr/>
            </p:nvSpPr>
            <p:spPr bwMode="auto">
              <a:xfrm>
                <a:off x="1985" y="1116"/>
                <a:ext cx="12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3276600" y="3657600"/>
            <a:ext cx="556260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/>
              <a:t>5</a:t>
            </a:r>
            <a:r>
              <a:rPr lang="zh-CN" altLang="zh-CN" dirty="0" smtClean="0"/>
              <a:t>以强调学习过程的多元化考核为原则</a:t>
            </a:r>
            <a:endParaRPr lang="zh-CN" altLang="en-US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6600" y="4767936"/>
            <a:ext cx="56388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/>
              <a:t>6</a:t>
            </a:r>
            <a:r>
              <a:rPr lang="zh-CN" altLang="zh-CN" dirty="0" smtClean="0"/>
              <a:t>以利用信息化资源来支撑教学过程为原则</a:t>
            </a:r>
            <a:endParaRPr lang="zh-CN" altLang="en-US" dirty="0" smtClean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62" grpId="0" animBg="1"/>
      <p:bldP spid="6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图片 162" descr="图片1副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44128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524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9154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三、“信息化教学设计”的原则与步骤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57200" y="1600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设计步骤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7" name="Picture 4" descr="66"/>
          <p:cNvPicPr>
            <a:picLocks noChangeAspect="1" noChangeArrowheads="1"/>
          </p:cNvPicPr>
          <p:nvPr/>
        </p:nvPicPr>
        <p:blipFill>
          <a:blip r:embed="rId5" cstate="print">
            <a:lum bright="4000" contrast="18000"/>
            <a:grayscl/>
          </a:blip>
          <a:srcRect/>
          <a:stretch>
            <a:fillRect/>
          </a:stretch>
        </p:blipFill>
        <p:spPr bwMode="auto">
          <a:xfrm>
            <a:off x="6389" y="2845233"/>
            <a:ext cx="9144000" cy="297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组合 74"/>
          <p:cNvGrpSpPr/>
          <p:nvPr/>
        </p:nvGrpSpPr>
        <p:grpSpPr>
          <a:xfrm>
            <a:off x="-27296" y="3101448"/>
            <a:ext cx="1425391" cy="1100138"/>
            <a:chOff x="-27296" y="3101448"/>
            <a:chExt cx="1425391" cy="1100138"/>
          </a:xfrm>
        </p:grpSpPr>
        <p:sp>
          <p:nvSpPr>
            <p:cNvPr id="118" name="Line 20"/>
            <p:cNvSpPr>
              <a:spLocks noChangeShapeType="1"/>
            </p:cNvSpPr>
            <p:nvPr/>
          </p:nvSpPr>
          <p:spPr bwMode="auto">
            <a:xfrm flipV="1">
              <a:off x="658504" y="3482448"/>
              <a:ext cx="0" cy="719138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prstDash val="dash"/>
              <a:round/>
              <a:headEnd/>
              <a:tailEnd type="oval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Text Box 21"/>
            <p:cNvSpPr txBox="1">
              <a:spLocks noChangeArrowheads="1"/>
            </p:cNvSpPr>
            <p:nvPr/>
          </p:nvSpPr>
          <p:spPr bwMode="auto">
            <a:xfrm>
              <a:off x="-27296" y="3101448"/>
              <a:ext cx="142539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600" b="1" dirty="0" smtClean="0">
                  <a:latin typeface="仿宋" pitchFamily="49" charset="-122"/>
                  <a:ea typeface="仿宋" pitchFamily="49" charset="-122"/>
                </a:rPr>
                <a:t>教学内容选取</a:t>
              </a:r>
              <a:endParaRPr lang="en-US" altLang="ko-KR" sz="1600" b="1" dirty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066800" y="2606720"/>
            <a:ext cx="1425391" cy="1100138"/>
            <a:chOff x="1066800" y="2606720"/>
            <a:chExt cx="1425391" cy="1100138"/>
          </a:xfrm>
        </p:grpSpPr>
        <p:sp>
          <p:nvSpPr>
            <p:cNvPr id="120" name="Line 24"/>
            <p:cNvSpPr>
              <a:spLocks noChangeShapeType="1"/>
            </p:cNvSpPr>
            <p:nvPr/>
          </p:nvSpPr>
          <p:spPr bwMode="auto">
            <a:xfrm flipV="1">
              <a:off x="1801504" y="2987720"/>
              <a:ext cx="0" cy="719138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prstDash val="dash"/>
              <a:round/>
              <a:headEnd/>
              <a:tailEnd type="oval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Text Box 36"/>
            <p:cNvSpPr txBox="1">
              <a:spLocks noChangeArrowheads="1"/>
            </p:cNvSpPr>
            <p:nvPr/>
          </p:nvSpPr>
          <p:spPr bwMode="auto">
            <a:xfrm>
              <a:off x="1066800" y="2606720"/>
              <a:ext cx="142539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600" b="1" dirty="0" smtClean="0">
                  <a:latin typeface="仿宋" pitchFamily="49" charset="-122"/>
                  <a:ea typeface="仿宋" pitchFamily="49" charset="-122"/>
                </a:rPr>
                <a:t>教学目标分析</a:t>
              </a:r>
              <a:endParaRPr lang="en-US" altLang="ko-KR" sz="1600" b="1" dirty="0" smtClean="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362200" y="2057400"/>
            <a:ext cx="1425391" cy="1100138"/>
            <a:chOff x="2362200" y="2057400"/>
            <a:chExt cx="1425391" cy="1100138"/>
          </a:xfrm>
        </p:grpSpPr>
        <p:sp>
          <p:nvSpPr>
            <p:cNvPr id="137" name="Line 50"/>
            <p:cNvSpPr>
              <a:spLocks noChangeShapeType="1"/>
            </p:cNvSpPr>
            <p:nvPr/>
          </p:nvSpPr>
          <p:spPr bwMode="auto">
            <a:xfrm flipV="1">
              <a:off x="3048000" y="2438400"/>
              <a:ext cx="0" cy="719138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prstDash val="dash"/>
              <a:round/>
              <a:headEnd/>
              <a:tailEnd type="oval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Text Box 51"/>
            <p:cNvSpPr txBox="1">
              <a:spLocks noChangeArrowheads="1"/>
            </p:cNvSpPr>
            <p:nvPr/>
          </p:nvSpPr>
          <p:spPr bwMode="auto">
            <a:xfrm>
              <a:off x="2362200" y="2057400"/>
              <a:ext cx="142539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600" b="1" dirty="0" smtClean="0">
                  <a:latin typeface="仿宋" pitchFamily="49" charset="-122"/>
                  <a:ea typeface="仿宋" pitchFamily="49" charset="-122"/>
                </a:rPr>
                <a:t>教学对象分析</a:t>
              </a:r>
              <a:endParaRPr lang="en-US" altLang="ko-KR" sz="1600" b="1" dirty="0" smtClean="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802040" y="1676400"/>
            <a:ext cx="1425391" cy="1100138"/>
            <a:chOff x="3802040" y="1676400"/>
            <a:chExt cx="1425391" cy="1100138"/>
          </a:xfrm>
        </p:grpSpPr>
        <p:sp>
          <p:nvSpPr>
            <p:cNvPr id="139" name="Line 54"/>
            <p:cNvSpPr>
              <a:spLocks noChangeShapeType="1"/>
            </p:cNvSpPr>
            <p:nvPr/>
          </p:nvSpPr>
          <p:spPr bwMode="auto">
            <a:xfrm flipV="1">
              <a:off x="4495800" y="2057400"/>
              <a:ext cx="0" cy="719138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prstDash val="dash"/>
              <a:round/>
              <a:headEnd/>
              <a:tailEnd type="oval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Text Box 65"/>
            <p:cNvSpPr txBox="1">
              <a:spLocks noChangeArrowheads="1"/>
            </p:cNvSpPr>
            <p:nvPr/>
          </p:nvSpPr>
          <p:spPr bwMode="auto">
            <a:xfrm>
              <a:off x="3802040" y="1676400"/>
              <a:ext cx="142539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600" b="1" dirty="0" smtClean="0">
                  <a:latin typeface="仿宋" pitchFamily="49" charset="-122"/>
                  <a:ea typeface="仿宋" pitchFamily="49" charset="-122"/>
                </a:rPr>
                <a:t>学习情境设计</a:t>
              </a:r>
              <a:endParaRPr lang="en-US" altLang="ko-KR" sz="1600" b="1" dirty="0" smtClean="0"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148" name="矩形 43"/>
          <p:cNvSpPr>
            <a:spLocks noChangeArrowheads="1"/>
          </p:cNvSpPr>
          <p:nvPr/>
        </p:nvSpPr>
        <p:spPr bwMode="auto">
          <a:xfrm>
            <a:off x="5580063" y="6553200"/>
            <a:ext cx="31194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rgbClr val="414141"/>
                </a:solidFill>
              </a:rPr>
              <a:t>锐普</a:t>
            </a:r>
            <a:r>
              <a:rPr lang="en-US" altLang="zh-CN" sz="1100">
                <a:solidFill>
                  <a:srgbClr val="414141"/>
                </a:solidFill>
              </a:rPr>
              <a:t>PPT</a:t>
            </a:r>
            <a:r>
              <a:rPr lang="zh-CN" altLang="en-US" sz="1100">
                <a:solidFill>
                  <a:srgbClr val="414141"/>
                </a:solidFill>
              </a:rPr>
              <a:t>论坛</a:t>
            </a:r>
            <a:r>
              <a:rPr lang="en-US" altLang="zh-CN" sz="1100">
                <a:solidFill>
                  <a:srgbClr val="414141"/>
                </a:solidFill>
              </a:rPr>
              <a:t>chinakui</a:t>
            </a:r>
            <a:r>
              <a:rPr lang="zh-CN" altLang="en-US" sz="1100">
                <a:solidFill>
                  <a:srgbClr val="414141"/>
                </a:solidFill>
              </a:rPr>
              <a:t>转载：</a:t>
            </a:r>
            <a:r>
              <a:rPr lang="en-US" altLang="zh-CN" sz="1100">
                <a:solidFill>
                  <a:srgbClr val="414141"/>
                </a:solidFill>
                <a:hlinkClick r:id="rId6"/>
              </a:rPr>
              <a:t>www.rapidbbs.cn</a:t>
            </a:r>
            <a:endParaRPr lang="zh-CN" altLang="en-US" sz="1100">
              <a:solidFill>
                <a:srgbClr val="414141"/>
              </a:solidFill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125104" y="4176208"/>
            <a:ext cx="1125564" cy="1416983"/>
            <a:chOff x="179388" y="4195763"/>
            <a:chExt cx="1500187" cy="1820862"/>
          </a:xfrm>
        </p:grpSpPr>
        <p:sp>
          <p:nvSpPr>
            <p:cNvPr id="110" name="Oval 12"/>
            <p:cNvSpPr>
              <a:spLocks noChangeArrowheads="1"/>
            </p:cNvSpPr>
            <p:nvPr/>
          </p:nvSpPr>
          <p:spPr bwMode="auto">
            <a:xfrm>
              <a:off x="179388" y="4933950"/>
              <a:ext cx="1500187" cy="108267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14999"/>
                  </a:schemeClr>
                </a:gs>
                <a:gs pos="100000">
                  <a:schemeClr val="tx1">
                    <a:gamma/>
                    <a:tint val="57647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250336" y="4254814"/>
              <a:ext cx="1355903" cy="1354555"/>
            </a:xfrm>
            <a:prstGeom prst="ellipse">
              <a:avLst/>
            </a:prstGeom>
            <a:gradFill flip="none" rotWithShape="1">
              <a:gsLst>
                <a:gs pos="0">
                  <a:srgbClr val="969696">
                    <a:shade val="30000"/>
                    <a:satMod val="115000"/>
                  </a:srgbClr>
                </a:gs>
                <a:gs pos="50000">
                  <a:srgbClr val="969696">
                    <a:shade val="67500"/>
                    <a:satMod val="115000"/>
                  </a:srgbClr>
                </a:gs>
                <a:gs pos="100000">
                  <a:srgbClr val="96969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extrusionH="285750">
              <a:bevelT w="863600" h="19050" prst="angle"/>
              <a:bevelB w="0"/>
            </a:sp3d>
          </p:spPr>
          <p:txBody>
            <a:bodyPr wrap="none" anchor="ctr"/>
            <a:lstStyle/>
            <a:p>
              <a:endParaRPr lang="ko-KR" altLang="en-US">
                <a:solidFill>
                  <a:srgbClr val="FFFFFF"/>
                </a:solidFill>
              </a:endParaRPr>
            </a:p>
          </p:txBody>
        </p:sp>
        <p:grpSp>
          <p:nvGrpSpPr>
            <p:cNvPr id="112" name="Group 14"/>
            <p:cNvGrpSpPr>
              <a:grpSpLocks/>
            </p:cNvGrpSpPr>
            <p:nvPr/>
          </p:nvGrpSpPr>
          <p:grpSpPr bwMode="auto">
            <a:xfrm>
              <a:off x="215900" y="4195763"/>
              <a:ext cx="1427163" cy="1431925"/>
              <a:chOff x="2476" y="3153"/>
              <a:chExt cx="998" cy="999"/>
            </a:xfrm>
          </p:grpSpPr>
          <p:sp>
            <p:nvSpPr>
              <p:cNvPr id="113" name="Oval 15"/>
              <p:cNvSpPr>
                <a:spLocks noChangeArrowheads="1"/>
              </p:cNvSpPr>
              <p:nvPr/>
            </p:nvSpPr>
            <p:spPr bwMode="auto">
              <a:xfrm>
                <a:off x="2815" y="3173"/>
                <a:ext cx="264" cy="26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ko-KR"/>
              </a:p>
            </p:txBody>
          </p:sp>
          <p:pic>
            <p:nvPicPr>
              <p:cNvPr id="114" name="Picture 16" descr="그림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76" y="3153"/>
                <a:ext cx="998" cy="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5" name="Group 17"/>
            <p:cNvGrpSpPr>
              <a:grpSpLocks/>
            </p:cNvGrpSpPr>
            <p:nvPr/>
          </p:nvGrpSpPr>
          <p:grpSpPr bwMode="auto">
            <a:xfrm>
              <a:off x="450853" y="4651376"/>
              <a:ext cx="957263" cy="604838"/>
              <a:chOff x="1745" y="890"/>
              <a:chExt cx="603" cy="381"/>
            </a:xfrm>
          </p:grpSpPr>
          <p:sp>
            <p:nvSpPr>
              <p:cNvPr id="116" name="Text Box 18"/>
              <p:cNvSpPr txBox="1">
                <a:spLocks noChangeArrowheads="1"/>
              </p:cNvSpPr>
              <p:nvPr/>
            </p:nvSpPr>
            <p:spPr bwMode="auto">
              <a:xfrm>
                <a:off x="1745" y="890"/>
                <a:ext cx="60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步骤</a:t>
                </a:r>
                <a:r>
                  <a:rPr lang="en-US" altLang="zh-CN" sz="2400" b="1" dirty="0" smtClean="0">
                    <a:latin typeface="Times New Roman" pitchFamily="18" charset="0"/>
                  </a:rPr>
                  <a:t>1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117" name="Text Box 19"/>
              <p:cNvSpPr txBox="1">
                <a:spLocks noChangeArrowheads="1"/>
              </p:cNvSpPr>
              <p:nvPr/>
            </p:nvSpPr>
            <p:spPr bwMode="auto">
              <a:xfrm>
                <a:off x="1988" y="1116"/>
                <a:ext cx="11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0" name="组合 149"/>
          <p:cNvGrpSpPr/>
          <p:nvPr/>
        </p:nvGrpSpPr>
        <p:grpSpPr>
          <a:xfrm>
            <a:off x="1150960" y="3638264"/>
            <a:ext cx="1324192" cy="1593519"/>
            <a:chOff x="1331913" y="3498850"/>
            <a:chExt cx="1611312" cy="1935163"/>
          </a:xfrm>
        </p:grpSpPr>
        <p:sp>
          <p:nvSpPr>
            <p:cNvPr id="121" name="Oval 27"/>
            <p:cNvSpPr>
              <a:spLocks noChangeArrowheads="1"/>
            </p:cNvSpPr>
            <p:nvPr/>
          </p:nvSpPr>
          <p:spPr bwMode="auto">
            <a:xfrm>
              <a:off x="1331913" y="4268788"/>
              <a:ext cx="1611312" cy="116522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14999"/>
                  </a:schemeClr>
                </a:gs>
                <a:gs pos="100000">
                  <a:schemeClr val="tx1">
                    <a:gamma/>
                    <a:tint val="57647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2" name="Oval 29"/>
            <p:cNvSpPr>
              <a:spLocks noChangeArrowheads="1"/>
            </p:cNvSpPr>
            <p:nvPr/>
          </p:nvSpPr>
          <p:spPr bwMode="auto">
            <a:xfrm>
              <a:off x="1408735" y="3540206"/>
              <a:ext cx="1455710" cy="1456004"/>
            </a:xfrm>
            <a:prstGeom prst="ellipse">
              <a:avLst/>
            </a:prstGeom>
            <a:gradFill flip="none" rotWithShape="1">
              <a:gsLst>
                <a:gs pos="0">
                  <a:srgbClr val="969696">
                    <a:shade val="30000"/>
                    <a:satMod val="115000"/>
                  </a:srgbClr>
                </a:gs>
                <a:gs pos="50000">
                  <a:srgbClr val="969696">
                    <a:shade val="67500"/>
                    <a:satMod val="115000"/>
                  </a:srgbClr>
                </a:gs>
                <a:gs pos="100000">
                  <a:srgbClr val="96969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extrusionH="285750">
              <a:bevelT w="863600" h="19050" prst="angle"/>
              <a:bevelB w="0"/>
            </a:sp3d>
          </p:spPr>
          <p:txBody>
            <a:bodyPr wrap="none" anchor="ctr"/>
            <a:lstStyle/>
            <a:p>
              <a:endParaRPr lang="ko-KR" altLang="en-US">
                <a:solidFill>
                  <a:srgbClr val="FFFFFF"/>
                </a:solidFill>
              </a:endParaRPr>
            </a:p>
          </p:txBody>
        </p:sp>
        <p:grpSp>
          <p:nvGrpSpPr>
            <p:cNvPr id="123" name="Group 30"/>
            <p:cNvGrpSpPr>
              <a:grpSpLocks/>
            </p:cNvGrpSpPr>
            <p:nvPr/>
          </p:nvGrpSpPr>
          <p:grpSpPr bwMode="auto">
            <a:xfrm>
              <a:off x="1366838" y="3498850"/>
              <a:ext cx="1533525" cy="1539875"/>
              <a:chOff x="2467" y="3153"/>
              <a:chExt cx="998" cy="999"/>
            </a:xfrm>
          </p:grpSpPr>
          <p:sp>
            <p:nvSpPr>
              <p:cNvPr id="124" name="Oval 31"/>
              <p:cNvSpPr>
                <a:spLocks noChangeArrowheads="1"/>
              </p:cNvSpPr>
              <p:nvPr/>
            </p:nvSpPr>
            <p:spPr bwMode="auto">
              <a:xfrm>
                <a:off x="2815" y="3173"/>
                <a:ext cx="264" cy="26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ko-KR"/>
              </a:p>
            </p:txBody>
          </p:sp>
          <p:pic>
            <p:nvPicPr>
              <p:cNvPr id="125" name="Picture 32" descr="그림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67" y="3153"/>
                <a:ext cx="998" cy="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6" name="Group 33"/>
            <p:cNvGrpSpPr>
              <a:grpSpLocks/>
            </p:cNvGrpSpPr>
            <p:nvPr/>
          </p:nvGrpSpPr>
          <p:grpSpPr bwMode="auto">
            <a:xfrm>
              <a:off x="1658940" y="4002089"/>
              <a:ext cx="957263" cy="604838"/>
              <a:chOff x="1745" y="890"/>
              <a:chExt cx="603" cy="381"/>
            </a:xfrm>
          </p:grpSpPr>
          <p:sp>
            <p:nvSpPr>
              <p:cNvPr id="127" name="Text Box 34"/>
              <p:cNvSpPr txBox="1">
                <a:spLocks noChangeArrowheads="1"/>
              </p:cNvSpPr>
              <p:nvPr/>
            </p:nvSpPr>
            <p:spPr bwMode="auto">
              <a:xfrm>
                <a:off x="1745" y="890"/>
                <a:ext cx="60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步骤</a:t>
                </a:r>
                <a:r>
                  <a:rPr lang="en-US" altLang="zh-CN" sz="2400" b="1" dirty="0" smtClean="0">
                    <a:latin typeface="Times New Roman" pitchFamily="18" charset="0"/>
                  </a:rPr>
                  <a:t>2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128" name="Text Box 35"/>
              <p:cNvSpPr txBox="1">
                <a:spLocks noChangeArrowheads="1"/>
              </p:cNvSpPr>
              <p:nvPr/>
            </p:nvSpPr>
            <p:spPr bwMode="auto">
              <a:xfrm>
                <a:off x="2007" y="1116"/>
                <a:ext cx="11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1" name="组合 150"/>
          <p:cNvGrpSpPr/>
          <p:nvPr/>
        </p:nvGrpSpPr>
        <p:grpSpPr>
          <a:xfrm>
            <a:off x="2362200" y="3124200"/>
            <a:ext cx="1456612" cy="1827274"/>
            <a:chOff x="2627313" y="2916238"/>
            <a:chExt cx="1792287" cy="2155825"/>
          </a:xfrm>
        </p:grpSpPr>
        <p:sp>
          <p:nvSpPr>
            <p:cNvPr id="130" name="Oval 41"/>
            <p:cNvSpPr>
              <a:spLocks noChangeArrowheads="1"/>
            </p:cNvSpPr>
            <p:nvPr/>
          </p:nvSpPr>
          <p:spPr bwMode="auto">
            <a:xfrm>
              <a:off x="2627313" y="3776663"/>
              <a:ext cx="1792287" cy="129540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14999"/>
                  </a:schemeClr>
                </a:gs>
                <a:gs pos="100000">
                  <a:schemeClr val="tx1">
                    <a:gamma/>
                    <a:tint val="57647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1" name="Oval 43"/>
            <p:cNvSpPr>
              <a:spLocks noChangeArrowheads="1"/>
            </p:cNvSpPr>
            <p:nvPr/>
          </p:nvSpPr>
          <p:spPr bwMode="auto">
            <a:xfrm>
              <a:off x="2711499" y="2967072"/>
              <a:ext cx="1621429" cy="1618670"/>
            </a:xfrm>
            <a:prstGeom prst="ellipse">
              <a:avLst/>
            </a:prstGeom>
            <a:gradFill flip="none" rotWithShape="1">
              <a:gsLst>
                <a:gs pos="0">
                  <a:srgbClr val="969696">
                    <a:shade val="30000"/>
                    <a:satMod val="115000"/>
                  </a:srgbClr>
                </a:gs>
                <a:gs pos="50000">
                  <a:srgbClr val="969696">
                    <a:shade val="67500"/>
                    <a:satMod val="115000"/>
                  </a:srgbClr>
                </a:gs>
                <a:gs pos="100000">
                  <a:srgbClr val="96969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extrusionH="285750">
              <a:bevelT w="863600" h="19050" prst="angle"/>
              <a:bevelB w="0"/>
            </a:sp3d>
          </p:spPr>
          <p:txBody>
            <a:bodyPr wrap="none" anchor="ctr"/>
            <a:lstStyle/>
            <a:p>
              <a:endParaRPr lang="ko-KR" altLang="en-US">
                <a:solidFill>
                  <a:srgbClr val="FFFFFF"/>
                </a:solidFill>
              </a:endParaRPr>
            </a:p>
          </p:txBody>
        </p:sp>
        <p:grpSp>
          <p:nvGrpSpPr>
            <p:cNvPr id="132" name="그룹 65"/>
            <p:cNvGrpSpPr>
              <a:grpSpLocks/>
            </p:cNvGrpSpPr>
            <p:nvPr/>
          </p:nvGrpSpPr>
          <p:grpSpPr bwMode="auto">
            <a:xfrm>
              <a:off x="2663825" y="2916238"/>
              <a:ext cx="1704975" cy="1708150"/>
              <a:chOff x="2663722" y="2630492"/>
              <a:chExt cx="1705494" cy="1708831"/>
            </a:xfrm>
          </p:grpSpPr>
          <p:sp>
            <p:nvSpPr>
              <p:cNvPr id="133" name="Oval 45"/>
              <p:cNvSpPr>
                <a:spLocks noChangeArrowheads="1"/>
              </p:cNvSpPr>
              <p:nvPr/>
            </p:nvSpPr>
            <p:spPr bwMode="auto">
              <a:xfrm>
                <a:off x="3270386" y="2657888"/>
                <a:ext cx="451153" cy="45546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ko-KR"/>
              </a:p>
            </p:txBody>
          </p:sp>
          <p:pic>
            <p:nvPicPr>
              <p:cNvPr id="134" name="Picture 46" descr="그림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63722" y="2630492"/>
                <a:ext cx="1705494" cy="1708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5" name="Text Box 48"/>
              <p:cNvSpPr txBox="1">
                <a:spLocks noChangeArrowheads="1"/>
              </p:cNvSpPr>
              <p:nvPr/>
            </p:nvSpPr>
            <p:spPr bwMode="auto">
              <a:xfrm>
                <a:off x="3044655" y="3257551"/>
                <a:ext cx="957604" cy="461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步骤</a:t>
                </a:r>
                <a:r>
                  <a:rPr lang="en-US" altLang="zh-CN" sz="2400" b="1" dirty="0" smtClean="0">
                    <a:latin typeface="Times New Roman" pitchFamily="18" charset="0"/>
                  </a:rPr>
                  <a:t>3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136" name="Text Box 49"/>
              <p:cNvSpPr txBox="1">
                <a:spLocks noChangeArrowheads="1"/>
              </p:cNvSpPr>
              <p:nvPr/>
            </p:nvSpPr>
            <p:spPr bwMode="auto">
              <a:xfrm>
                <a:off x="3431064" y="3616326"/>
                <a:ext cx="184786" cy="246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3" name="组合 152"/>
          <p:cNvGrpSpPr/>
          <p:nvPr/>
        </p:nvGrpSpPr>
        <p:grpSpPr>
          <a:xfrm>
            <a:off x="3733800" y="2667000"/>
            <a:ext cx="1589032" cy="1962627"/>
            <a:chOff x="2627313" y="2916238"/>
            <a:chExt cx="1792287" cy="2155825"/>
          </a:xfrm>
        </p:grpSpPr>
        <p:sp>
          <p:nvSpPr>
            <p:cNvPr id="154" name="Oval 41"/>
            <p:cNvSpPr>
              <a:spLocks noChangeArrowheads="1"/>
            </p:cNvSpPr>
            <p:nvPr/>
          </p:nvSpPr>
          <p:spPr bwMode="auto">
            <a:xfrm>
              <a:off x="2627313" y="3776663"/>
              <a:ext cx="1792287" cy="129540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14999"/>
                  </a:schemeClr>
                </a:gs>
                <a:gs pos="100000">
                  <a:schemeClr val="tx1">
                    <a:gamma/>
                    <a:tint val="57647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5" name="Oval 43"/>
            <p:cNvSpPr>
              <a:spLocks noChangeArrowheads="1"/>
            </p:cNvSpPr>
            <p:nvPr/>
          </p:nvSpPr>
          <p:spPr bwMode="auto">
            <a:xfrm>
              <a:off x="2711499" y="2967072"/>
              <a:ext cx="1621429" cy="1618670"/>
            </a:xfrm>
            <a:prstGeom prst="ellipse">
              <a:avLst/>
            </a:prstGeom>
            <a:gradFill flip="none" rotWithShape="1">
              <a:gsLst>
                <a:gs pos="0">
                  <a:srgbClr val="969696">
                    <a:shade val="30000"/>
                    <a:satMod val="115000"/>
                  </a:srgbClr>
                </a:gs>
                <a:gs pos="50000">
                  <a:srgbClr val="969696">
                    <a:shade val="67500"/>
                    <a:satMod val="115000"/>
                  </a:srgbClr>
                </a:gs>
                <a:gs pos="100000">
                  <a:srgbClr val="96969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extrusionH="285750">
              <a:bevelT w="863600" h="19050" prst="angle"/>
              <a:bevelB w="0"/>
            </a:sp3d>
          </p:spPr>
          <p:txBody>
            <a:bodyPr wrap="none" anchor="ctr"/>
            <a:lstStyle/>
            <a:p>
              <a:endParaRPr lang="ko-KR" altLang="en-US">
                <a:solidFill>
                  <a:srgbClr val="FFFFFF"/>
                </a:solidFill>
              </a:endParaRPr>
            </a:p>
          </p:txBody>
        </p:sp>
        <p:grpSp>
          <p:nvGrpSpPr>
            <p:cNvPr id="156" name="그룹 65"/>
            <p:cNvGrpSpPr>
              <a:grpSpLocks/>
            </p:cNvGrpSpPr>
            <p:nvPr/>
          </p:nvGrpSpPr>
          <p:grpSpPr bwMode="auto">
            <a:xfrm>
              <a:off x="2663826" y="2916235"/>
              <a:ext cx="1704976" cy="1708148"/>
              <a:chOff x="2663722" y="2630492"/>
              <a:chExt cx="1705494" cy="1708831"/>
            </a:xfrm>
          </p:grpSpPr>
          <p:sp>
            <p:nvSpPr>
              <p:cNvPr id="157" name="Oval 45"/>
              <p:cNvSpPr>
                <a:spLocks noChangeArrowheads="1"/>
              </p:cNvSpPr>
              <p:nvPr/>
            </p:nvSpPr>
            <p:spPr bwMode="auto">
              <a:xfrm>
                <a:off x="3270386" y="2657888"/>
                <a:ext cx="451153" cy="45546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ko-KR"/>
              </a:p>
            </p:txBody>
          </p:sp>
          <p:pic>
            <p:nvPicPr>
              <p:cNvPr id="158" name="Picture 46" descr="그림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63722" y="2630492"/>
                <a:ext cx="1705494" cy="1708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9" name="Text Box 48"/>
              <p:cNvSpPr txBox="1">
                <a:spLocks noChangeArrowheads="1"/>
              </p:cNvSpPr>
              <p:nvPr/>
            </p:nvSpPr>
            <p:spPr bwMode="auto">
              <a:xfrm>
                <a:off x="3044655" y="3257551"/>
                <a:ext cx="957604" cy="461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步骤</a:t>
                </a:r>
                <a:r>
                  <a:rPr lang="en-US" altLang="zh-CN" sz="2400" b="1" dirty="0" smtClean="0">
                    <a:latin typeface="Times New Roman" pitchFamily="18" charset="0"/>
                  </a:rPr>
                  <a:t>4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160" name="Text Box 49"/>
              <p:cNvSpPr txBox="1">
                <a:spLocks noChangeArrowheads="1"/>
              </p:cNvSpPr>
              <p:nvPr/>
            </p:nvSpPr>
            <p:spPr bwMode="auto">
              <a:xfrm>
                <a:off x="3431064" y="3616326"/>
                <a:ext cx="184786" cy="246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5105400" y="1295400"/>
            <a:ext cx="2045752" cy="1100138"/>
            <a:chOff x="5105400" y="1295400"/>
            <a:chExt cx="2045752" cy="1100138"/>
          </a:xfrm>
        </p:grpSpPr>
        <p:sp>
          <p:nvSpPr>
            <p:cNvPr id="161" name="Line 54"/>
            <p:cNvSpPr>
              <a:spLocks noChangeShapeType="1"/>
            </p:cNvSpPr>
            <p:nvPr/>
          </p:nvSpPr>
          <p:spPr bwMode="auto">
            <a:xfrm flipV="1">
              <a:off x="6096000" y="1676400"/>
              <a:ext cx="0" cy="719138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prstDash val="dash"/>
              <a:round/>
              <a:headEnd/>
              <a:tailEnd type="oval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Text Box 65"/>
            <p:cNvSpPr txBox="1">
              <a:spLocks noChangeArrowheads="1"/>
            </p:cNvSpPr>
            <p:nvPr/>
          </p:nvSpPr>
          <p:spPr bwMode="auto">
            <a:xfrm>
              <a:off x="5105400" y="1295400"/>
              <a:ext cx="204575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600" b="1" dirty="0" smtClean="0">
                  <a:latin typeface="仿宋" pitchFamily="49" charset="-122"/>
                  <a:ea typeface="仿宋" pitchFamily="49" charset="-122"/>
                </a:rPr>
                <a:t>信息化教学过程设计</a:t>
              </a:r>
              <a:endParaRPr lang="en-US" altLang="ko-KR" sz="1600" b="1" dirty="0" smtClean="0">
                <a:latin typeface="仿宋" pitchFamily="49" charset="-122"/>
                <a:ea typeface="仿宋" pitchFamily="49" charset="-122"/>
              </a:endParaRPr>
            </a:p>
          </p:txBody>
        </p:sp>
      </p:grpSp>
      <p:grpSp>
        <p:nvGrpSpPr>
          <p:cNvPr id="65" name="Group 55"/>
          <p:cNvGrpSpPr>
            <a:grpSpLocks/>
          </p:cNvGrpSpPr>
          <p:nvPr/>
        </p:nvGrpSpPr>
        <p:grpSpPr bwMode="auto">
          <a:xfrm>
            <a:off x="5181600" y="2209800"/>
            <a:ext cx="1905000" cy="2279751"/>
            <a:chOff x="2562" y="1341"/>
            <a:chExt cx="1277" cy="1532"/>
          </a:xfrm>
        </p:grpSpPr>
        <p:grpSp>
          <p:nvGrpSpPr>
            <p:cNvPr id="66" name="Group 56"/>
            <p:cNvGrpSpPr>
              <a:grpSpLocks/>
            </p:cNvGrpSpPr>
            <p:nvPr/>
          </p:nvGrpSpPr>
          <p:grpSpPr bwMode="auto">
            <a:xfrm>
              <a:off x="2562" y="1341"/>
              <a:ext cx="1277" cy="1532"/>
              <a:chOff x="652" y="2154"/>
              <a:chExt cx="826" cy="989"/>
            </a:xfrm>
          </p:grpSpPr>
          <p:sp>
            <p:nvSpPr>
              <p:cNvPr id="70" name="Oval 57"/>
              <p:cNvSpPr>
                <a:spLocks noChangeArrowheads="1"/>
              </p:cNvSpPr>
              <p:nvPr/>
            </p:nvSpPr>
            <p:spPr bwMode="auto">
              <a:xfrm>
                <a:off x="652" y="2546"/>
                <a:ext cx="826" cy="59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14999"/>
                    </a:schemeClr>
                  </a:gs>
                  <a:gs pos="100000">
                    <a:schemeClr val="tx1">
                      <a:gamma/>
                      <a:tint val="57647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1" name="Oval 58"/>
              <p:cNvSpPr>
                <a:spLocks noChangeArrowheads="1"/>
              </p:cNvSpPr>
              <p:nvPr/>
            </p:nvSpPr>
            <p:spPr bwMode="auto">
              <a:xfrm>
                <a:off x="691" y="2172"/>
                <a:ext cx="747" cy="747"/>
              </a:xfrm>
              <a:prstGeom prst="ellipse">
                <a:avLst/>
              </a:prstGeom>
              <a:gradFill>
                <a:gsLst>
                  <a:gs pos="0">
                    <a:srgbClr val="52350E"/>
                  </a:gs>
                  <a:gs pos="60000">
                    <a:srgbClr val="875818"/>
                  </a:gs>
                  <a:gs pos="100000">
                    <a:srgbClr val="4B300D"/>
                  </a:gs>
                </a:gsLst>
                <a:lin ang="5400000" scaled="0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 extrusionH="285750">
                <a:bevelT w="863600" h="19050" prst="angle"/>
                <a:bevelB w="0"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72" name="Group 59"/>
              <p:cNvGrpSpPr>
                <a:grpSpLocks/>
              </p:cNvGrpSpPr>
              <p:nvPr/>
            </p:nvGrpSpPr>
            <p:grpSpPr bwMode="auto">
              <a:xfrm>
                <a:off x="667" y="2154"/>
                <a:ext cx="788" cy="786"/>
                <a:chOff x="2467" y="3156"/>
                <a:chExt cx="1000" cy="996"/>
              </a:xfrm>
            </p:grpSpPr>
            <p:sp>
              <p:nvSpPr>
                <p:cNvPr id="73" name="Oval 60"/>
                <p:cNvSpPr>
                  <a:spLocks noChangeArrowheads="1"/>
                </p:cNvSpPr>
                <p:nvPr/>
              </p:nvSpPr>
              <p:spPr bwMode="auto">
                <a:xfrm>
                  <a:off x="2815" y="3173"/>
                  <a:ext cx="264" cy="26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tx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ko-KR" altLang="ko-KR"/>
                </a:p>
              </p:txBody>
            </p:sp>
            <p:pic>
              <p:nvPicPr>
                <p:cNvPr id="74" name="Picture 61" descr="그림1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467" y="3156"/>
                  <a:ext cx="1000" cy="9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67" name="Group 62"/>
            <p:cNvGrpSpPr>
              <a:grpSpLocks/>
            </p:cNvGrpSpPr>
            <p:nvPr/>
          </p:nvGrpSpPr>
          <p:grpSpPr bwMode="auto">
            <a:xfrm>
              <a:off x="2881" y="1780"/>
              <a:ext cx="642" cy="391"/>
              <a:chOff x="1726" y="890"/>
              <a:chExt cx="642" cy="391"/>
            </a:xfrm>
          </p:grpSpPr>
          <p:sp>
            <p:nvSpPr>
              <p:cNvPr id="68" name="Text Box 63"/>
              <p:cNvSpPr txBox="1">
                <a:spLocks noChangeArrowheads="1"/>
              </p:cNvSpPr>
              <p:nvPr/>
            </p:nvSpPr>
            <p:spPr bwMode="auto">
              <a:xfrm>
                <a:off x="1726" y="890"/>
                <a:ext cx="642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b="1" dirty="0" smtClean="0">
                    <a:latin typeface="Times New Roman" pitchFamily="18" charset="0"/>
                  </a:rPr>
                  <a:t>步骤</a:t>
                </a:r>
                <a:r>
                  <a:rPr lang="en-US" altLang="zh-CN" sz="2400" b="1" dirty="0" smtClean="0">
                    <a:latin typeface="Times New Roman" pitchFamily="18" charset="0"/>
                  </a:rPr>
                  <a:t>5</a:t>
                </a:r>
                <a:endParaRPr lang="en-US" altLang="ko-KR" sz="2400" b="1" dirty="0">
                  <a:latin typeface="Times New Roman" pitchFamily="18" charset="0"/>
                </a:endParaRPr>
              </a:p>
            </p:txBody>
          </p:sp>
          <p:sp>
            <p:nvSpPr>
              <p:cNvPr id="69" name="Text Box 64"/>
              <p:cNvSpPr txBox="1">
                <a:spLocks noChangeArrowheads="1"/>
              </p:cNvSpPr>
              <p:nvPr/>
            </p:nvSpPr>
            <p:spPr bwMode="auto">
              <a:xfrm>
                <a:off x="1985" y="1116"/>
                <a:ext cx="12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ko-KR" sz="10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</p:spPr>
        </p:pic>
      </p:grpSp>
      <p:pic>
        <p:nvPicPr>
          <p:cNvPr id="35" name="图片 34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-12290" y="4487582"/>
            <a:ext cx="9173496" cy="2382709"/>
          </a:xfrm>
          <a:prstGeom prst="rect">
            <a:avLst/>
          </a:prstGeom>
        </p:spPr>
      </p:pic>
      <p:pic>
        <p:nvPicPr>
          <p:cNvPr id="34" name="图片 33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748" y="0"/>
            <a:ext cx="9173496" cy="238270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38200" y="3048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方正硬笔行书繁体" pitchFamily="65" charset="-122"/>
                <a:ea typeface="方正硬笔行书繁体" pitchFamily="65" charset="-122"/>
              </a:rPr>
              <a:t>四、“信息化教学设计”的实施案例</a:t>
            </a:r>
            <a:endParaRPr lang="zh-CN" altLang="en-US" sz="3600" b="1" dirty="0">
              <a:latin typeface="方正硬笔行书繁体" pitchFamily="65" charset="-122"/>
              <a:ea typeface="方正硬笔行书繁体" pitchFamily="65" charset="-122"/>
            </a:endParaRPr>
          </a:p>
        </p:txBody>
      </p:sp>
      <p:pic>
        <p:nvPicPr>
          <p:cNvPr id="9" name="图片 8" descr="图片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2800" y="3810000"/>
            <a:ext cx="1752599" cy="17525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1600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、参赛经历简述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3014547"/>
            <a:ext cx="8532813" cy="1800225"/>
            <a:chOff x="0" y="2571921"/>
            <a:chExt cx="8532813" cy="1800225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>
              <a:off x="0" y="2571921"/>
              <a:ext cx="8532813" cy="1800225"/>
            </a:xfrm>
            <a:prstGeom prst="rightArrow">
              <a:avLst>
                <a:gd name="adj1" fmla="val 46843"/>
                <a:gd name="adj2" fmla="val 58283"/>
              </a:avLst>
            </a:prstGeom>
            <a:gradFill rotWithShape="1">
              <a:gsLst>
                <a:gs pos="0">
                  <a:srgbClr val="0C2D70"/>
                </a:gs>
                <a:gs pos="100000">
                  <a:srgbClr val="0A255C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WordArt 74"/>
            <p:cNvSpPr>
              <a:spLocks noChangeArrowheads="1" noChangeShapeType="1" noTextEdit="1"/>
            </p:cNvSpPr>
            <p:nvPr/>
          </p:nvSpPr>
          <p:spPr bwMode="auto">
            <a:xfrm>
              <a:off x="265113" y="3418058"/>
              <a:ext cx="863600" cy="1444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pc="-45" dirty="0">
                  <a:ln w="9525">
                    <a:noFill/>
                    <a:round/>
                    <a:headEnd/>
                    <a:tailEnd/>
                  </a:ln>
                  <a:solidFill>
                    <a:srgbClr val="C6D0E4"/>
                  </a:solidFill>
                  <a:latin typeface="Arial Black"/>
                </a:rPr>
                <a:t>HISTORY</a:t>
              </a:r>
              <a:endParaRPr lang="zh-CN" altLang="en-US" spc="-45" dirty="0">
                <a:ln w="9525">
                  <a:noFill/>
                  <a:round/>
                  <a:headEnd/>
                  <a:tailEnd/>
                </a:ln>
                <a:solidFill>
                  <a:srgbClr val="C6D0E4"/>
                </a:solidFill>
                <a:latin typeface="Arial Black"/>
              </a:endParaRPr>
            </a:p>
          </p:txBody>
        </p:sp>
      </p:grpSp>
      <p:sp>
        <p:nvSpPr>
          <p:cNvPr id="14" name="WordArt 75"/>
          <p:cNvSpPr>
            <a:spLocks noChangeArrowheads="1" noChangeShapeType="1" noTextEdit="1"/>
          </p:cNvSpPr>
          <p:nvPr/>
        </p:nvSpPr>
        <p:spPr bwMode="auto">
          <a:xfrm>
            <a:off x="1597025" y="3822584"/>
            <a:ext cx="792163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pc="-45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2009</a:t>
            </a:r>
            <a:endParaRPr lang="zh-CN" altLang="en-US" spc="-45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5" name="WordArt 76"/>
          <p:cNvSpPr>
            <a:spLocks noChangeArrowheads="1" noChangeShapeType="1" noTextEdit="1"/>
          </p:cNvSpPr>
          <p:nvPr/>
        </p:nvSpPr>
        <p:spPr bwMode="auto">
          <a:xfrm>
            <a:off x="2749550" y="3822584"/>
            <a:ext cx="792163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pc="-45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2010</a:t>
            </a:r>
            <a:endParaRPr lang="zh-CN" altLang="en-US" spc="-45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6" name="WordArt 77"/>
          <p:cNvSpPr>
            <a:spLocks noChangeArrowheads="1" noChangeShapeType="1" noTextEdit="1"/>
          </p:cNvSpPr>
          <p:nvPr/>
        </p:nvSpPr>
        <p:spPr bwMode="auto">
          <a:xfrm>
            <a:off x="3902075" y="3822584"/>
            <a:ext cx="792163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pc="-45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2011</a:t>
            </a:r>
            <a:endParaRPr lang="zh-CN" altLang="en-US" spc="-45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7" name="WordArt 78"/>
          <p:cNvSpPr>
            <a:spLocks noChangeArrowheads="1" noChangeShapeType="1" noTextEdit="1"/>
          </p:cNvSpPr>
          <p:nvPr/>
        </p:nvSpPr>
        <p:spPr bwMode="auto">
          <a:xfrm>
            <a:off x="5053013" y="3822584"/>
            <a:ext cx="792162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pc="-45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2012</a:t>
            </a:r>
            <a:endParaRPr lang="zh-CN" altLang="en-US" spc="-45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8" name="WordArt 79"/>
          <p:cNvSpPr>
            <a:spLocks noChangeArrowheads="1" noChangeShapeType="1" noTextEdit="1"/>
          </p:cNvSpPr>
          <p:nvPr/>
        </p:nvSpPr>
        <p:spPr bwMode="auto">
          <a:xfrm>
            <a:off x="6205538" y="3822584"/>
            <a:ext cx="1338262" cy="25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pc="-45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2013——</a:t>
            </a:r>
            <a:endParaRPr lang="zh-CN" altLang="en-US" spc="-45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9" name="Line 80"/>
          <p:cNvSpPr>
            <a:spLocks noChangeShapeType="1"/>
          </p:cNvSpPr>
          <p:nvPr/>
        </p:nvSpPr>
        <p:spPr bwMode="auto">
          <a:xfrm flipV="1">
            <a:off x="1981200" y="4118622"/>
            <a:ext cx="0" cy="1368425"/>
          </a:xfrm>
          <a:prstGeom prst="line">
            <a:avLst/>
          </a:prstGeom>
          <a:noFill/>
          <a:ln w="190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Line 81"/>
          <p:cNvSpPr>
            <a:spLocks noChangeShapeType="1"/>
          </p:cNvSpPr>
          <p:nvPr/>
        </p:nvSpPr>
        <p:spPr bwMode="auto">
          <a:xfrm flipV="1">
            <a:off x="4267200" y="4115992"/>
            <a:ext cx="0" cy="1368425"/>
          </a:xfrm>
          <a:prstGeom prst="line">
            <a:avLst/>
          </a:prstGeom>
          <a:noFill/>
          <a:ln w="190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Line 82"/>
          <p:cNvSpPr>
            <a:spLocks noChangeShapeType="1"/>
          </p:cNvSpPr>
          <p:nvPr/>
        </p:nvSpPr>
        <p:spPr bwMode="auto">
          <a:xfrm flipV="1">
            <a:off x="6629400" y="4118622"/>
            <a:ext cx="0" cy="1368425"/>
          </a:xfrm>
          <a:prstGeom prst="line">
            <a:avLst/>
          </a:prstGeom>
          <a:noFill/>
          <a:ln w="190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Line 83"/>
          <p:cNvSpPr>
            <a:spLocks noChangeShapeType="1"/>
          </p:cNvSpPr>
          <p:nvPr/>
        </p:nvSpPr>
        <p:spPr bwMode="auto">
          <a:xfrm flipV="1">
            <a:off x="5486400" y="2570980"/>
            <a:ext cx="0" cy="1260475"/>
          </a:xfrm>
          <a:prstGeom prst="line">
            <a:avLst/>
          </a:prstGeom>
          <a:noFill/>
          <a:ln w="19050" cap="rnd" cmpd="sng">
            <a:solidFill>
              <a:srgbClr val="333333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Text Box 85"/>
          <p:cNvSpPr txBox="1">
            <a:spLocks noChangeArrowheads="1"/>
          </p:cNvSpPr>
          <p:nvPr/>
        </p:nvSpPr>
        <p:spPr bwMode="auto">
          <a:xfrm>
            <a:off x="2057400" y="4405026"/>
            <a:ext cx="1944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 i="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1600" i="0" dirty="0" smtClean="0">
                <a:latin typeface="华文楷体" pitchFamily="2" charset="-122"/>
                <a:ea typeface="华文楷体" pitchFamily="2" charset="-122"/>
              </a:rPr>
              <a:t>、参与课程的制作</a:t>
            </a:r>
            <a:endParaRPr lang="en-US" altLang="zh-CN" sz="160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1600" i="0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1600" i="0" dirty="0" smtClean="0">
                <a:latin typeface="华文楷体" pitchFamily="2" charset="-122"/>
                <a:ea typeface="华文楷体" pitchFamily="2" charset="-122"/>
              </a:rPr>
              <a:t>、参与区内比赛</a:t>
            </a:r>
            <a:endParaRPr lang="en-US" altLang="zh-CN" sz="1600" i="0" dirty="0" smtClean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2" name="Line 99"/>
          <p:cNvSpPr>
            <a:spLocks noChangeShapeType="1"/>
          </p:cNvSpPr>
          <p:nvPr/>
        </p:nvSpPr>
        <p:spPr bwMode="auto">
          <a:xfrm flipV="1">
            <a:off x="3124200" y="2542078"/>
            <a:ext cx="0" cy="1260475"/>
          </a:xfrm>
          <a:prstGeom prst="line">
            <a:avLst/>
          </a:prstGeom>
          <a:noFill/>
          <a:ln w="19050" cap="rnd" cmpd="sng">
            <a:solidFill>
              <a:srgbClr val="333333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3" name="图片 42" descr="OOOPIC_liuzhenwei1987_200904073d09bf8923a9c4ba副本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00" y="2329216"/>
            <a:ext cx="896461" cy="1108307"/>
          </a:xfrm>
          <a:prstGeom prst="rect">
            <a:avLst/>
          </a:prstGeom>
          <a:effectLst>
            <a:outerShdw blurRad="152400" dir="4200000" sx="90000" sy="-19000" rotWithShape="0">
              <a:prstClr val="black">
                <a:alpha val="9000"/>
              </a:prstClr>
            </a:outerShdw>
          </a:effectLst>
        </p:spPr>
      </p:pic>
      <p:sp>
        <p:nvSpPr>
          <p:cNvPr id="44" name="Text Box 85"/>
          <p:cNvSpPr txBox="1">
            <a:spLocks noChangeArrowheads="1"/>
          </p:cNvSpPr>
          <p:nvPr/>
        </p:nvSpPr>
        <p:spPr bwMode="auto">
          <a:xfrm>
            <a:off x="3186752" y="2195226"/>
            <a:ext cx="22234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i="0" dirty="0" smtClean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1600" dirty="0" smtClean="0">
                <a:latin typeface="华文楷体" pitchFamily="2" charset="-122"/>
                <a:ea typeface="华文楷体" pitchFamily="2" charset="-122"/>
              </a:rPr>
              <a:t>、参加区内比赛</a:t>
            </a:r>
            <a:endParaRPr lang="en-US" altLang="zh-CN" sz="1600" i="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ko-KR" sz="1600" dirty="0" smtClean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1600" dirty="0" smtClean="0">
                <a:latin typeface="华文楷体" pitchFamily="2" charset="-122"/>
                <a:ea typeface="华文楷体" pitchFamily="2" charset="-122"/>
              </a:rPr>
              <a:t>、参加校内课件比赛</a:t>
            </a:r>
            <a:endParaRPr lang="en-US" altLang="zh-CN" sz="160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ko-KR" sz="1600" i="0" dirty="0" smtClean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1600" i="0" dirty="0" smtClean="0">
                <a:latin typeface="华文楷体" pitchFamily="2" charset="-122"/>
                <a:ea typeface="华文楷体" pitchFamily="2" charset="-122"/>
              </a:rPr>
              <a:t>、参加校内说课比赛</a:t>
            </a:r>
            <a:endParaRPr lang="en-US" altLang="zh-CN" sz="1600" i="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ko-KR" sz="1600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1600" dirty="0" smtClean="0">
                <a:latin typeface="华文楷体" pitchFamily="2" charset="-122"/>
                <a:ea typeface="华文楷体" pitchFamily="2" charset="-122"/>
              </a:rPr>
              <a:t>、完成精品课程</a:t>
            </a:r>
            <a:endParaRPr lang="en-US" altLang="zh-CN" sz="160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ko-KR" sz="1600" i="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1600" i="0" dirty="0" smtClean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zh-CN" altLang="en-US" sz="1600" dirty="0" smtClean="0">
                <a:latin typeface="华文楷体" pitchFamily="2" charset="-122"/>
                <a:ea typeface="华文楷体" pitchFamily="2" charset="-122"/>
              </a:rPr>
              <a:t>主持重点课程立项</a:t>
            </a:r>
            <a:endParaRPr lang="ko-KR" altLang="en-US" sz="1600" i="0" dirty="0">
              <a:latin typeface="华文楷体" pitchFamily="2" charset="-122"/>
            </a:endParaRPr>
          </a:p>
        </p:txBody>
      </p:sp>
      <p:sp>
        <p:nvSpPr>
          <p:cNvPr id="46" name="Text Box 85"/>
          <p:cNvSpPr txBox="1">
            <a:spLocks noChangeArrowheads="1"/>
          </p:cNvSpPr>
          <p:nvPr/>
        </p:nvSpPr>
        <p:spPr bwMode="auto">
          <a:xfrm>
            <a:off x="4314498" y="4407656"/>
            <a:ext cx="2286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i="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1600" i="0" dirty="0" smtClean="0">
                <a:latin typeface="华文楷体" pitchFamily="2" charset="-122"/>
                <a:ea typeface="华文楷体" pitchFamily="2" charset="-122"/>
              </a:rPr>
              <a:t>、参加区内比赛</a:t>
            </a:r>
            <a:endParaRPr lang="ko-KR" altLang="en-US" sz="1600" i="0" dirty="0">
              <a:latin typeface="华文楷体" pitchFamily="2" charset="-122"/>
            </a:endParaRPr>
          </a:p>
        </p:txBody>
      </p:sp>
      <p:sp>
        <p:nvSpPr>
          <p:cNvPr id="47" name="Text Box 85"/>
          <p:cNvSpPr txBox="1">
            <a:spLocks noChangeArrowheads="1"/>
          </p:cNvSpPr>
          <p:nvPr/>
        </p:nvSpPr>
        <p:spPr bwMode="auto">
          <a:xfrm>
            <a:off x="5562600" y="3109626"/>
            <a:ext cx="1828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i="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1600" i="0" dirty="0" smtClean="0">
                <a:latin typeface="华文楷体" pitchFamily="2" charset="-122"/>
                <a:ea typeface="华文楷体" pitchFamily="2" charset="-122"/>
              </a:rPr>
              <a:t>、参加全国比赛</a:t>
            </a:r>
            <a:endParaRPr lang="ko-KR" altLang="en-US" sz="1600" i="0" dirty="0">
              <a:latin typeface="华文楷体" pitchFamily="2" charset="-122"/>
            </a:endParaRPr>
          </a:p>
        </p:txBody>
      </p:sp>
      <p:sp>
        <p:nvSpPr>
          <p:cNvPr id="48" name="Text Box 85"/>
          <p:cNvSpPr txBox="1">
            <a:spLocks noChangeArrowheads="1"/>
          </p:cNvSpPr>
          <p:nvPr/>
        </p:nvSpPr>
        <p:spPr bwMode="auto">
          <a:xfrm>
            <a:off x="6781800" y="4876800"/>
            <a:ext cx="2362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600" b="1" i="0" dirty="0" smtClean="0">
                <a:latin typeface="华文楷体" pitchFamily="2" charset="-122"/>
                <a:ea typeface="华文楷体" pitchFamily="2" charset="-122"/>
              </a:rPr>
              <a:t>比赛成绩是自我肯定</a:t>
            </a:r>
            <a:endParaRPr lang="en-US" altLang="zh-CN" sz="1600" b="1" i="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</a:rPr>
              <a:t>比赛成绩不是最终目的</a:t>
            </a:r>
            <a:endParaRPr lang="ko-KR" altLang="en-US" sz="1600" b="1" i="0" dirty="0">
              <a:latin typeface="华文楷体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4" grpId="0"/>
      <p:bldP spid="42" grpId="0" animBg="1"/>
      <p:bldP spid="44" grpId="0"/>
      <p:bldP spid="46" grpId="0"/>
      <p:bldP spid="47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1600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、参赛过程简述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2057400"/>
            <a:ext cx="63150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200400"/>
            <a:ext cx="8505825" cy="220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5" name="图片 34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-12290" y="4487582"/>
            <a:ext cx="9173496" cy="2382709"/>
          </a:xfrm>
          <a:prstGeom prst="rect">
            <a:avLst/>
          </a:prstGeom>
        </p:spPr>
      </p:pic>
      <p:pic>
        <p:nvPicPr>
          <p:cNvPr id="34" name="图片 33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748" y="0"/>
            <a:ext cx="9173496" cy="238270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919264" y="2271704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隶书" pitchFamily="2" charset="-122"/>
                <a:ea typeface="华文隶书" pitchFamily="2" charset="-122"/>
              </a:rPr>
              <a:t>一、“信息化教学设计”的内涵</a:t>
            </a:r>
            <a:endParaRPr lang="en-US" altLang="zh-CN" sz="2800" dirty="0" smtClean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5800" y="2667000"/>
            <a:ext cx="738664" cy="1524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 smtClean="0">
                <a:latin typeface="隶书" charset="-122"/>
                <a:ea typeface="隶书" charset="-122"/>
              </a:rPr>
              <a:t>目 录</a:t>
            </a:r>
            <a:endParaRPr lang="zh-CN" altLang="en-US" sz="3600" b="1" dirty="0">
              <a:latin typeface="隶书" charset="-122"/>
              <a:ea typeface="隶书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24048" y="2891484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隶书" pitchFamily="2" charset="-122"/>
                <a:ea typeface="华文隶书" pitchFamily="2" charset="-122"/>
              </a:rPr>
              <a:t>二、“信息化教学设计”的要素分析</a:t>
            </a:r>
            <a:endParaRPr lang="en-US" altLang="zh-CN" sz="2800" dirty="0" smtClean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43096" y="3501084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华文隶书" pitchFamily="2" charset="-122"/>
                <a:ea typeface="华文隶书" pitchFamily="2" charset="-122"/>
              </a:rPr>
              <a:t>三</a:t>
            </a:r>
            <a:r>
              <a:rPr lang="zh-CN" altLang="en-US" sz="2800" dirty="0" smtClean="0">
                <a:latin typeface="华文隶书" pitchFamily="2" charset="-122"/>
                <a:ea typeface="华文隶书" pitchFamily="2" charset="-122"/>
              </a:rPr>
              <a:t>、“信息化教学设计”的设计原则与步骤</a:t>
            </a:r>
            <a:endParaRPr lang="en-US" altLang="zh-CN" sz="2800" dirty="0" smtClean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7384" y="4143376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华文隶书" pitchFamily="2" charset="-122"/>
                <a:ea typeface="华文隶书" pitchFamily="2" charset="-122"/>
              </a:rPr>
              <a:t>四</a:t>
            </a:r>
            <a:r>
              <a:rPr lang="zh-CN" altLang="en-US" sz="2800" dirty="0" smtClean="0">
                <a:latin typeface="华文隶书" pitchFamily="2" charset="-122"/>
                <a:ea typeface="华文隶书" pitchFamily="2" charset="-122"/>
              </a:rPr>
              <a:t>、“信息化教学设计”的实施案例</a:t>
            </a:r>
            <a:endParaRPr lang="en-US" altLang="zh-CN" sz="2800" dirty="0" smtClean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1600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、参赛过程简述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688798"/>
            <a:ext cx="1981200" cy="178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1447800" y="4441398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网络初赛</a:t>
            </a:r>
            <a:endParaRPr lang="zh-CN" alt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rot="5400000">
            <a:off x="2552700" y="3924300"/>
            <a:ext cx="297180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14800" y="19812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注意：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提交</a:t>
            </a:r>
            <a:r>
              <a:rPr lang="en-US" altLang="zh-CN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3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个素材，不能出现参赛选手   的姓名、学校、省份等信息</a:t>
            </a:r>
            <a:endParaRPr lang="zh-CN" altLang="en-US" sz="200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3895288" y="2885368"/>
            <a:ext cx="428628" cy="428628"/>
          </a:xfrm>
          <a:prstGeom prst="chevron">
            <a:avLst/>
          </a:prstGeom>
          <a:solidFill>
            <a:srgbClr val="66CC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3895288" y="3799768"/>
            <a:ext cx="428628" cy="428628"/>
          </a:xfrm>
          <a:prstGeom prst="chevron">
            <a:avLst/>
          </a:prstGeom>
          <a:solidFill>
            <a:srgbClr val="3399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3900976" y="4637968"/>
            <a:ext cx="428628" cy="428628"/>
          </a:xfrm>
          <a:prstGeom prst="chevron">
            <a:avLst/>
          </a:prstGeom>
          <a:solidFill>
            <a:srgbClr val="0066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00600" y="2961568"/>
            <a:ext cx="206979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分钟说课视频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00600" y="3875968"/>
            <a:ext cx="249299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信息化教学设计教案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00600" y="4705960"/>
            <a:ext cx="110799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说课稿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7" grpId="0"/>
      <p:bldP spid="17" grpId="1"/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1600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、参赛过程简述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pic>
        <p:nvPicPr>
          <p:cNvPr id="13" name="Picture 2" descr="C:\Documents and Settings\t11318\桌面\bigstock_Group_study_573387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32432" y="2359928"/>
            <a:ext cx="2937859" cy="2057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47800" y="4441398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现场决赛</a:t>
            </a:r>
            <a:endParaRPr lang="zh-CN" alt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ea"/>
              <a:ea typeface="+mj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rot="5400000">
            <a:off x="2781300" y="3695700"/>
            <a:ext cx="251460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燕尾形 21"/>
          <p:cNvSpPr/>
          <p:nvPr/>
        </p:nvSpPr>
        <p:spPr>
          <a:xfrm>
            <a:off x="3895288" y="2885368"/>
            <a:ext cx="428628" cy="428628"/>
          </a:xfrm>
          <a:prstGeom prst="chevron">
            <a:avLst/>
          </a:prstGeom>
          <a:solidFill>
            <a:srgbClr val="66CC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3895288" y="3847852"/>
            <a:ext cx="428628" cy="428628"/>
          </a:xfrm>
          <a:prstGeom prst="chevron">
            <a:avLst/>
          </a:prstGeom>
          <a:solidFill>
            <a:srgbClr val="3399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0600" y="2961568"/>
            <a:ext cx="35509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字纸材料：信息化设计教案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份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说课稿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份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00600" y="3924052"/>
            <a:ext cx="3185487" cy="1589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刻录光盘：信息化设计教案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说课稿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演示课件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素材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14800" y="19812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注意：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提交两类素材，不能出现参赛选手   的姓名、学校、省份等信息</a:t>
            </a:r>
            <a:endParaRPr lang="zh-CN" altLang="en-US" sz="200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  <p:bldP spid="25" grpId="0"/>
      <p:bldP spid="27" grpId="0"/>
      <p:bldP spid="29" grpId="0"/>
      <p:bldP spid="2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1600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、参赛过程简述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pic>
        <p:nvPicPr>
          <p:cNvPr id="13" name="Picture 2" descr="C:\Documents and Settings\t11318\桌面\bigstock_Group_study_573387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32432" y="2359928"/>
            <a:ext cx="2937859" cy="2057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47800" y="4441398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现场决赛</a:t>
            </a:r>
            <a:endParaRPr lang="zh-CN" alt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ea"/>
              <a:ea typeface="+mj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rot="5400000">
            <a:off x="2781300" y="3927924"/>
            <a:ext cx="251460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燕尾形 21"/>
          <p:cNvSpPr/>
          <p:nvPr/>
        </p:nvSpPr>
        <p:spPr>
          <a:xfrm>
            <a:off x="3895288" y="3654610"/>
            <a:ext cx="428628" cy="428628"/>
          </a:xfrm>
          <a:prstGeom prst="chevron">
            <a:avLst/>
          </a:prstGeom>
          <a:solidFill>
            <a:srgbClr val="66CC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3895288" y="4515496"/>
            <a:ext cx="428628" cy="428628"/>
          </a:xfrm>
          <a:prstGeom prst="chevron">
            <a:avLst/>
          </a:prstGeom>
          <a:solidFill>
            <a:srgbClr val="3399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0600" y="3730810"/>
            <a:ext cx="3877985" cy="4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领队抽签：抽取各省队员参赛时间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00600" y="4591696"/>
            <a:ext cx="341632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队员抽签：现场抽取参赛顺序</a:t>
            </a:r>
          </a:p>
        </p:txBody>
      </p:sp>
      <p:sp>
        <p:nvSpPr>
          <p:cNvPr id="17" name="燕尾形 16"/>
          <p:cNvSpPr/>
          <p:nvPr/>
        </p:nvSpPr>
        <p:spPr>
          <a:xfrm>
            <a:off x="3891658" y="2717790"/>
            <a:ext cx="428628" cy="428628"/>
          </a:xfrm>
          <a:prstGeom prst="chevron">
            <a:avLst/>
          </a:prstGeom>
          <a:solidFill>
            <a:srgbClr val="66CCFF"/>
          </a:solidFill>
          <a:ln w="12700">
            <a:solidFill>
              <a:schemeClr val="bg1">
                <a:lumMod val="95000"/>
                <a:alpha val="0"/>
              </a:schemeClr>
            </a:solidFill>
          </a:ln>
          <a:scene3d>
            <a:camera prst="orthographicFront">
              <a:rot lat="19499998" lon="0" rev="0"/>
            </a:camera>
            <a:lightRig rig="threePt" dir="t">
              <a:rot lat="0" lon="0" rev="13800000"/>
            </a:lightRig>
          </a:scene3d>
          <a:sp3d contourW="12700">
            <a:bevelT w="57150" h="57150" prst="convex"/>
            <a:bevelB w="19050" h="2286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6970" y="2793990"/>
            <a:ext cx="4012637" cy="4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dirty="0" smtClean="0">
                <a:solidFill>
                  <a:srgbClr val="C00000"/>
                </a:solidFill>
              </a:rPr>
              <a:t>◇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组委会：按学科分</a:t>
            </a:r>
            <a:r>
              <a: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个小组同时比赛</a:t>
            </a:r>
            <a:endParaRPr lang="en-US" altLang="zh-CN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4800" y="19812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注意：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现场说课</a:t>
            </a:r>
            <a:r>
              <a:rPr lang="en-US" altLang="zh-CN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10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分钟，答辩</a:t>
            </a:r>
            <a:r>
              <a:rPr lang="en-US" altLang="zh-CN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5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分钟，换场</a:t>
            </a:r>
            <a:r>
              <a:rPr lang="en-US" altLang="zh-CN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3</a:t>
            </a:r>
            <a:r>
              <a:rPr lang="zh-CN" altLang="en-US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分钟</a:t>
            </a:r>
            <a:endParaRPr lang="zh-CN" altLang="en-US" sz="200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  <p:bldP spid="25" grpId="0"/>
      <p:bldP spid="27" grpId="0"/>
      <p:bldP spid="17" grpId="0" animBg="1"/>
      <p:bldP spid="18" grpId="0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85800" y="2514600"/>
            <a:ext cx="3630613" cy="1128711"/>
            <a:chOff x="838200" y="1752600"/>
            <a:chExt cx="3630613" cy="1128711"/>
          </a:xfrm>
        </p:grpSpPr>
        <p:pic>
          <p:nvPicPr>
            <p:cNvPr id="15" name="Imagen 2">
              <a:hlinkClick r:id="rId5" action="ppaction://hlinkfile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23938" y="1777999"/>
              <a:ext cx="3167062" cy="76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Imagen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8200" y="2616199"/>
              <a:ext cx="858838" cy="265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2 Marcador de contenido"/>
            <p:cNvSpPr txBox="1">
              <a:spLocks noChangeArrowheads="1"/>
            </p:cNvSpPr>
            <p:nvPr/>
          </p:nvSpPr>
          <p:spPr bwMode="auto">
            <a:xfrm>
              <a:off x="2041525" y="1962148"/>
              <a:ext cx="2427288" cy="350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信息化设计</a:t>
              </a:r>
              <a:r>
                <a:rPr lang="zh-CN" altLang="en-US" b="1" dirty="0" smtClean="0">
                  <a:solidFill>
                    <a:srgbClr val="FFC000"/>
                  </a:solidFill>
                </a:rPr>
                <a:t>教案</a:t>
              </a:r>
              <a:endParaRPr lang="zh-CN" alt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20" name="TextBox 31"/>
            <p:cNvSpPr txBox="1">
              <a:spLocks noChangeArrowheads="1"/>
            </p:cNvSpPr>
            <p:nvPr/>
          </p:nvSpPr>
          <p:spPr bwMode="auto">
            <a:xfrm>
              <a:off x="1176338" y="1752600"/>
              <a:ext cx="609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sz="4800" b="1" dirty="0">
                  <a:solidFill>
                    <a:schemeClr val="bg1"/>
                  </a:solidFill>
                  <a:latin typeface="Bell MT" pitchFamily="2" charset="0"/>
                  <a:ea typeface="Gulim" pitchFamily="34" charset="-127"/>
                </a:rPr>
                <a:t>01</a:t>
              </a:r>
              <a:endParaRPr lang="zh-CN" altLang="en-US" dirty="0">
                <a:ea typeface="宋体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28662" y="4013201"/>
            <a:ext cx="3630613" cy="1128711"/>
            <a:chOff x="881062" y="3251201"/>
            <a:chExt cx="3630613" cy="1128711"/>
          </a:xfrm>
        </p:grpSpPr>
        <p:pic>
          <p:nvPicPr>
            <p:cNvPr id="22" name="Imagen 2">
              <a:hlinkClick r:id="rId8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66800" y="3276600"/>
              <a:ext cx="3167062" cy="76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Imagen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81062" y="4114800"/>
              <a:ext cx="858838" cy="265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2 Marcador de contenido"/>
            <p:cNvSpPr txBox="1">
              <a:spLocks noChangeArrowheads="1"/>
            </p:cNvSpPr>
            <p:nvPr/>
          </p:nvSpPr>
          <p:spPr bwMode="auto">
            <a:xfrm>
              <a:off x="2084387" y="3460749"/>
              <a:ext cx="2427288" cy="350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信息化设计</a:t>
              </a:r>
              <a:r>
                <a:rPr lang="zh-CN" altLang="en-US" b="1" dirty="0" smtClean="0">
                  <a:solidFill>
                    <a:srgbClr val="FFC000"/>
                  </a:solidFill>
                </a:rPr>
                <a:t>课件</a:t>
              </a:r>
              <a:endParaRPr lang="zh-CN" alt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25" name="TextBox 31"/>
            <p:cNvSpPr txBox="1">
              <a:spLocks noChangeArrowheads="1"/>
            </p:cNvSpPr>
            <p:nvPr/>
          </p:nvSpPr>
          <p:spPr bwMode="auto">
            <a:xfrm>
              <a:off x="1219200" y="3251201"/>
              <a:ext cx="609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Bell MT" pitchFamily="2" charset="0"/>
                  <a:ea typeface="Gulim" pitchFamily="34" charset="-127"/>
                </a:rPr>
                <a:t>02</a:t>
              </a:r>
              <a:endParaRPr lang="zh-CN" altLang="en-US" dirty="0">
                <a:ea typeface="宋体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614862" y="2533445"/>
            <a:ext cx="3919537" cy="1128711"/>
            <a:chOff x="4767262" y="1771445"/>
            <a:chExt cx="3919537" cy="1128711"/>
          </a:xfrm>
        </p:grpSpPr>
        <p:pic>
          <p:nvPicPr>
            <p:cNvPr id="27" name="Imagen 2">
              <a:hlinkClick r:id="rId9" action="ppaction://hlinkfile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53000" y="1796844"/>
              <a:ext cx="3151186" cy="76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Imagen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67262" y="2635044"/>
              <a:ext cx="858838" cy="265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2 Marcador de contenido"/>
            <p:cNvSpPr txBox="1">
              <a:spLocks noChangeArrowheads="1"/>
            </p:cNvSpPr>
            <p:nvPr/>
          </p:nvSpPr>
          <p:spPr bwMode="auto">
            <a:xfrm>
              <a:off x="5970586" y="1980993"/>
              <a:ext cx="2716213" cy="349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信息化设计</a:t>
              </a:r>
              <a:r>
                <a:rPr lang="zh-CN" altLang="en-US" b="1" dirty="0" smtClean="0">
                  <a:solidFill>
                    <a:srgbClr val="FFC000"/>
                  </a:solidFill>
                </a:rPr>
                <a:t>说课稿</a:t>
              </a:r>
              <a:endParaRPr lang="zh-CN" alt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30" name="TextBox 31"/>
            <p:cNvSpPr txBox="1">
              <a:spLocks noChangeArrowheads="1"/>
            </p:cNvSpPr>
            <p:nvPr/>
          </p:nvSpPr>
          <p:spPr bwMode="auto">
            <a:xfrm>
              <a:off x="5105400" y="1771445"/>
              <a:ext cx="609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Bell MT" pitchFamily="2" charset="0"/>
                  <a:ea typeface="Gulim" pitchFamily="34" charset="-127"/>
                </a:rPr>
                <a:t>03</a:t>
              </a:r>
              <a:endParaRPr lang="zh-CN" altLang="en-US" dirty="0">
                <a:ea typeface="宋体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91062" y="4013201"/>
            <a:ext cx="3630613" cy="1128711"/>
            <a:chOff x="4843462" y="3251201"/>
            <a:chExt cx="3630613" cy="1128711"/>
          </a:xfrm>
        </p:grpSpPr>
        <p:pic>
          <p:nvPicPr>
            <p:cNvPr id="32" name="Imagen 2">
              <a:hlinkClick r:id="rId10" action="ppaction://hlinkfile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29200" y="3276600"/>
              <a:ext cx="3124200" cy="76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Imagen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43462" y="4114800"/>
              <a:ext cx="858838" cy="265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2 Marcador de contenido"/>
            <p:cNvSpPr txBox="1">
              <a:spLocks noChangeArrowheads="1"/>
            </p:cNvSpPr>
            <p:nvPr/>
          </p:nvSpPr>
          <p:spPr bwMode="auto">
            <a:xfrm>
              <a:off x="6046787" y="3460749"/>
              <a:ext cx="2427288" cy="350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</a:rPr>
                <a:t>信息化</a:t>
              </a:r>
              <a:r>
                <a:rPr lang="zh-CN" altLang="en-US" b="1" dirty="0" smtClean="0">
                  <a:solidFill>
                    <a:srgbClr val="FFC000"/>
                  </a:solidFill>
                </a:rPr>
                <a:t>讲解视频</a:t>
              </a:r>
              <a:endParaRPr lang="zh-CN" alt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35" name="TextBox 31"/>
            <p:cNvSpPr txBox="1">
              <a:spLocks noChangeArrowheads="1"/>
            </p:cNvSpPr>
            <p:nvPr/>
          </p:nvSpPr>
          <p:spPr bwMode="auto">
            <a:xfrm>
              <a:off x="5181600" y="3251201"/>
              <a:ext cx="609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Bell MT" pitchFamily="2" charset="0"/>
                  <a:ea typeface="Gulim" pitchFamily="34" charset="-127"/>
                </a:rPr>
                <a:t>04</a:t>
              </a:r>
              <a:endParaRPr lang="zh-CN" altLang="en-US" dirty="0">
                <a:ea typeface="宋体" pitchFamily="2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57200" y="1600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、参赛材料的制作感受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pic>
        <p:nvPicPr>
          <p:cNvPr id="13" name="Picture 2" descr="F:\新建文件夹\GoldMan_6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19200"/>
            <a:ext cx="4714875" cy="437816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15" name="Picture 2" descr="F:\新建文件夹\GoldMan_1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0225" y="1219200"/>
            <a:ext cx="4803775" cy="43434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28600" y="304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四、“信息化教学设计”的实施案例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90800" y="4648200"/>
            <a:ext cx="365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做？     </a:t>
            </a:r>
            <a:r>
              <a:rPr lang="en-US" altLang="zh-CN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OR      </a:t>
            </a:r>
            <a:r>
              <a:rPr lang="zh-CN" altLang="en-US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想？</a:t>
            </a:r>
            <a:endParaRPr lang="en-US" altLang="zh-CN" sz="2800" dirty="0">
              <a:latin typeface="方正隶二简体" pitchFamily="2" charset="-122"/>
              <a:ea typeface="方正隶二简体" pitchFamily="2" charset="-122"/>
            </a:endParaRPr>
          </a:p>
        </p:txBody>
      </p:sp>
      <p:pic>
        <p:nvPicPr>
          <p:cNvPr id="21" name="Picture 2" descr="F:\新建文件夹\GoldMan_0080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960" y="1246496"/>
            <a:ext cx="7620000" cy="43434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1981200" y="4800600"/>
            <a:ext cx="532389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预祝各位参赛老师取得好成绩！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13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图片 23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11675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23437600126672411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4400" y="4343400"/>
            <a:ext cx="438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5" descr="www.ooosu.com__027_1600x1200_ooosu.com.png"/>
          <p:cNvPicPr>
            <a:picLocks noChangeAspect="1"/>
          </p:cNvPicPr>
          <p:nvPr/>
        </p:nvPicPr>
        <p:blipFill>
          <a:blip r:embed="rId7" cstate="print"/>
          <a:srcRect l="4286" t="2856" b="7143"/>
          <a:stretch>
            <a:fillRect/>
          </a:stretch>
        </p:blipFill>
        <p:spPr bwMode="auto">
          <a:xfrm>
            <a:off x="533400" y="2209800"/>
            <a:ext cx="27860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3093056" y="2667000"/>
            <a:ext cx="4956806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感谢各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位专家与老师的</a:t>
            </a:r>
            <a:r>
              <a:rPr lang="zh-CN" alt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聆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听！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25488" y="3505200"/>
            <a:ext cx="422263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敬请提出宝贵指导意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见！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5" name="图片 34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-12290" y="4487582"/>
            <a:ext cx="9173496" cy="2382709"/>
          </a:xfrm>
          <a:prstGeom prst="rect">
            <a:avLst/>
          </a:prstGeom>
        </p:spPr>
      </p:pic>
      <p:pic>
        <p:nvPicPr>
          <p:cNvPr id="34" name="图片 33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748" y="0"/>
            <a:ext cx="9173496" cy="238270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371600" y="2884224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方正硬笔行书繁体" pitchFamily="65" charset="-122"/>
                <a:ea typeface="方正硬笔行书繁体" pitchFamily="65" charset="-122"/>
              </a:rPr>
              <a:t>一、“信息化教学设计”的内涵</a:t>
            </a:r>
            <a:endParaRPr lang="en-US" altLang="zh-CN" sz="3600" b="1" dirty="0" smtClean="0">
              <a:latin typeface="方正硬笔行书繁体" pitchFamily="65" charset="-122"/>
              <a:ea typeface="方正硬笔行书繁体" pitchFamily="65" charset="-122"/>
            </a:endParaRPr>
          </a:p>
        </p:txBody>
      </p:sp>
      <p:pic>
        <p:nvPicPr>
          <p:cNvPr id="25603" name="Picture 3" descr="E:\ppt资源及相关\懒人图库101-200\png-183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352800"/>
            <a:ext cx="2057400" cy="213360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61722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一、“信息化教学设计”的内涵</a:t>
            </a:r>
            <a:endParaRPr lang="en-US" altLang="zh-CN" sz="3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715000" y="2667000"/>
            <a:ext cx="1320053" cy="2362200"/>
            <a:chOff x="5715000" y="2667000"/>
            <a:chExt cx="1320053" cy="2362200"/>
          </a:xfrm>
        </p:grpSpPr>
        <p:pic>
          <p:nvPicPr>
            <p:cNvPr id="11" name="图片 10" descr="卷轴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15000" y="2667000"/>
              <a:ext cx="1320053" cy="2362200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</p:pic>
        <p:sp>
          <p:nvSpPr>
            <p:cNvPr id="13" name="TextBox 12"/>
            <p:cNvSpPr txBox="1"/>
            <p:nvPr/>
          </p:nvSpPr>
          <p:spPr>
            <a:xfrm>
              <a:off x="6028492" y="2971800"/>
              <a:ext cx="677108" cy="17526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 smtClean="0">
                  <a:latin typeface="方正康体简体" pitchFamily="2" charset="-122"/>
                  <a:ea typeface="方正康体简体" pitchFamily="2" charset="-122"/>
                </a:rPr>
                <a:t>信息化？</a:t>
              </a:r>
              <a:endParaRPr lang="zh-CN" altLang="en-US" sz="3200" dirty="0">
                <a:latin typeface="方正康体简体" pitchFamily="2" charset="-122"/>
                <a:ea typeface="方正康体简体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858000" y="2667000"/>
            <a:ext cx="1320053" cy="2362200"/>
            <a:chOff x="6858000" y="2667000"/>
            <a:chExt cx="1320053" cy="2362200"/>
          </a:xfrm>
        </p:grpSpPr>
        <p:pic>
          <p:nvPicPr>
            <p:cNvPr id="14" name="图片 13" descr="卷轴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58000" y="2667000"/>
              <a:ext cx="1320053" cy="2362200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</p:pic>
        <p:sp>
          <p:nvSpPr>
            <p:cNvPr id="16" name="TextBox 15"/>
            <p:cNvSpPr txBox="1"/>
            <p:nvPr/>
          </p:nvSpPr>
          <p:spPr>
            <a:xfrm>
              <a:off x="7171492" y="2971800"/>
              <a:ext cx="677108" cy="17526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 smtClean="0">
                  <a:latin typeface="方正康体简体" pitchFamily="2" charset="-122"/>
                  <a:ea typeface="方正康体简体" pitchFamily="2" charset="-122"/>
                </a:rPr>
                <a:t>教学设计</a:t>
              </a:r>
              <a:endParaRPr lang="zh-CN" altLang="en-US" sz="3200" dirty="0">
                <a:latin typeface="方正康体简体" pitchFamily="2" charset="-122"/>
                <a:ea typeface="方正康体简体" pitchFamily="2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" y="1600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、“信息化教学设计”的定义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00200" y="2667001"/>
            <a:ext cx="36576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化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教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学设计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什么？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信息化与教学设计之间的关系？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 descr="OOOPIC_liuzhenwei1987_200904073d09bf8923a9c4ba副本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96200" y="4191000"/>
            <a:ext cx="1143001" cy="1413107"/>
          </a:xfrm>
          <a:prstGeom prst="rect">
            <a:avLst/>
          </a:prstGeom>
          <a:effectLst>
            <a:outerShdw blurRad="152400" dir="4200000" sx="90000" sy="-19000" rotWithShape="0">
              <a:prstClr val="black">
                <a:alpha val="9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61722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一、“信息化教学设计”的内涵</a:t>
            </a:r>
            <a:endParaRPr lang="en-US" altLang="zh-CN" sz="3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 descr="卷轴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0" y="2667000"/>
            <a:ext cx="1320053" cy="2362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4" name="图片 13" descr="卷轴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2667000"/>
            <a:ext cx="1320053" cy="2362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6" name="TextBox 15"/>
          <p:cNvSpPr txBox="1"/>
          <p:nvPr/>
        </p:nvSpPr>
        <p:spPr>
          <a:xfrm>
            <a:off x="7267306" y="2819400"/>
            <a:ext cx="553998" cy="2133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latin typeface="方正康体简体" pitchFamily="2" charset="-122"/>
                <a:ea typeface="方正康体简体" pitchFamily="2" charset="-122"/>
              </a:rPr>
              <a:t>优化教学过程</a:t>
            </a:r>
            <a:endParaRPr lang="zh-CN" altLang="en-US" sz="2400" dirty="0">
              <a:latin typeface="方正康体简体" pitchFamily="2" charset="-122"/>
              <a:ea typeface="方正康体简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16002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◆</a:t>
            </a:r>
            <a:r>
              <a:rPr lang="en-US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、“信息化教学设计”的</a:t>
            </a:r>
            <a:r>
              <a:rPr lang="zh-CN" altLang="en-US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目的与意义</a:t>
            </a:r>
            <a:endParaRPr lang="zh-CN" altLang="en-US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95400" y="2667000"/>
            <a:ext cx="4343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以学生为中心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实现教学过程的优化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200"/>
              </a:lnSpc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dirty="0" smtClean="0"/>
              <a:t>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培养学生主动学习、主动探究的积极性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000"/>
              </a:lnSpc>
            </a:pP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0" y="2825088"/>
            <a:ext cx="553998" cy="2133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latin typeface="方正康体简体" pitchFamily="2" charset="-122"/>
                <a:ea typeface="方正康体简体" pitchFamily="2" charset="-122"/>
              </a:rPr>
              <a:t>优化教学效果</a:t>
            </a:r>
            <a:endParaRPr lang="zh-CN" altLang="en-US" sz="2400" dirty="0">
              <a:latin typeface="方正康体简体" pitchFamily="2" charset="-122"/>
              <a:ea typeface="方正康体简体" pitchFamily="2" charset="-122"/>
            </a:endParaRPr>
          </a:p>
        </p:txBody>
      </p:sp>
      <p:grpSp>
        <p:nvGrpSpPr>
          <p:cNvPr id="21" name="Group 125"/>
          <p:cNvGrpSpPr>
            <a:grpSpLocks/>
          </p:cNvGrpSpPr>
          <p:nvPr/>
        </p:nvGrpSpPr>
        <p:grpSpPr bwMode="auto">
          <a:xfrm>
            <a:off x="7375480" y="4060208"/>
            <a:ext cx="1905000" cy="1640872"/>
            <a:chOff x="838200" y="732061"/>
            <a:chExt cx="4724400" cy="5328209"/>
          </a:xfrm>
        </p:grpSpPr>
        <p:sp>
          <p:nvSpPr>
            <p:cNvPr id="22" name="Ellipse 98"/>
            <p:cNvSpPr/>
            <p:nvPr/>
          </p:nvSpPr>
          <p:spPr bwMode="auto">
            <a:xfrm>
              <a:off x="2861162" y="5189963"/>
              <a:ext cx="1450607" cy="33328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bg1">
                    <a:lumMod val="75000"/>
                    <a:alpha val="76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Ellipse 98"/>
            <p:cNvSpPr/>
            <p:nvPr/>
          </p:nvSpPr>
          <p:spPr bwMode="auto">
            <a:xfrm>
              <a:off x="1498034" y="5300009"/>
              <a:ext cx="1473766" cy="305626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bg1">
                    <a:lumMod val="75000"/>
                    <a:alpha val="76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Ellipse 98"/>
            <p:cNvSpPr/>
            <p:nvPr/>
          </p:nvSpPr>
          <p:spPr bwMode="auto">
            <a:xfrm>
              <a:off x="4088834" y="5633427"/>
              <a:ext cx="1473766" cy="305626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bg1">
                    <a:lumMod val="75000"/>
                    <a:alpha val="76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Can 52"/>
            <p:cNvSpPr>
              <a:spLocks noChangeArrowheads="1"/>
            </p:cNvSpPr>
            <p:nvPr/>
          </p:nvSpPr>
          <p:spPr bwMode="auto">
            <a:xfrm rot="1586669" flipH="1">
              <a:off x="2986940" y="1537429"/>
              <a:ext cx="213724" cy="4155643"/>
            </a:xfrm>
            <a:prstGeom prst="can">
              <a:avLst>
                <a:gd name="adj" fmla="val 25025"/>
              </a:avLst>
            </a:prstGeom>
            <a:gradFill rotWithShape="1">
              <a:gsLst>
                <a:gs pos="0">
                  <a:srgbClr val="4A452A"/>
                </a:gs>
                <a:gs pos="46000">
                  <a:srgbClr val="DDD9C3"/>
                </a:gs>
                <a:gs pos="100000">
                  <a:srgbClr val="4A452A"/>
                </a:gs>
              </a:gsLst>
              <a:lin ang="6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26" name="Can 53"/>
            <p:cNvSpPr>
              <a:spLocks noChangeArrowheads="1"/>
            </p:cNvSpPr>
            <p:nvPr/>
          </p:nvSpPr>
          <p:spPr bwMode="auto">
            <a:xfrm rot="-1586669">
              <a:off x="3672630" y="1491836"/>
              <a:ext cx="197142" cy="4568434"/>
            </a:xfrm>
            <a:prstGeom prst="can">
              <a:avLst>
                <a:gd name="adj" fmla="val 24997"/>
              </a:avLst>
            </a:prstGeom>
            <a:gradFill rotWithShape="1">
              <a:gsLst>
                <a:gs pos="0">
                  <a:srgbClr val="4A452A"/>
                </a:gs>
                <a:gs pos="46000">
                  <a:srgbClr val="DDD9C3"/>
                </a:gs>
                <a:gs pos="100000">
                  <a:srgbClr val="4A452A"/>
                </a:gs>
              </a:gsLst>
              <a:lin ang="6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27" name="Can 54"/>
            <p:cNvSpPr>
              <a:spLocks noChangeArrowheads="1"/>
            </p:cNvSpPr>
            <p:nvPr/>
          </p:nvSpPr>
          <p:spPr bwMode="auto">
            <a:xfrm rot="-458329">
              <a:off x="3280667" y="1782520"/>
              <a:ext cx="212792" cy="3645036"/>
            </a:xfrm>
            <a:prstGeom prst="can">
              <a:avLst>
                <a:gd name="adj" fmla="val 24981"/>
              </a:avLst>
            </a:prstGeom>
            <a:gradFill rotWithShape="1">
              <a:gsLst>
                <a:gs pos="0">
                  <a:srgbClr val="4A452A"/>
                </a:gs>
                <a:gs pos="46000">
                  <a:srgbClr val="DDD9C3"/>
                </a:gs>
                <a:gs pos="100000">
                  <a:srgbClr val="4A452A"/>
                </a:gs>
              </a:gsLst>
              <a:lin ang="6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Calibri" charset="0"/>
              </a:endParaRPr>
            </a:p>
          </p:txBody>
        </p:sp>
        <p:grpSp>
          <p:nvGrpSpPr>
            <p:cNvPr id="28" name="Group 21"/>
            <p:cNvGrpSpPr>
              <a:grpSpLocks/>
            </p:cNvGrpSpPr>
            <p:nvPr/>
          </p:nvGrpSpPr>
          <p:grpSpPr bwMode="auto">
            <a:xfrm rot="552570">
              <a:off x="1862672" y="1011884"/>
              <a:ext cx="2835797" cy="3727053"/>
              <a:chOff x="6908352" y="1411489"/>
              <a:chExt cx="1708359" cy="2245276"/>
            </a:xfrm>
          </p:grpSpPr>
          <p:sp>
            <p:nvSpPr>
              <p:cNvPr id="65" name="Donut 22"/>
              <p:cNvSpPr/>
              <p:nvPr/>
            </p:nvSpPr>
            <p:spPr>
              <a:xfrm>
                <a:off x="7012908" y="1411489"/>
                <a:ext cx="1603803" cy="2244795"/>
              </a:xfrm>
              <a:prstGeom prst="donut">
                <a:avLst>
                  <a:gd name="adj" fmla="val 7654"/>
                </a:avLst>
              </a:prstGeom>
              <a:solidFill>
                <a:srgbClr val="8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66" name="Oval 23"/>
              <p:cNvSpPr/>
              <p:nvPr/>
            </p:nvSpPr>
            <p:spPr>
              <a:xfrm>
                <a:off x="6908352" y="1411971"/>
                <a:ext cx="1603803" cy="22447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67" name="Donut 24"/>
              <p:cNvSpPr/>
              <p:nvPr/>
            </p:nvSpPr>
            <p:spPr>
              <a:xfrm>
                <a:off x="7114930" y="1701853"/>
                <a:ext cx="1189702" cy="1665184"/>
              </a:xfrm>
              <a:prstGeom prst="donut">
                <a:avLst>
                  <a:gd name="adj" fmla="val 12228"/>
                </a:avLst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68" name="Donut 25"/>
              <p:cNvSpPr/>
              <p:nvPr/>
            </p:nvSpPr>
            <p:spPr>
              <a:xfrm>
                <a:off x="6908352" y="1411971"/>
                <a:ext cx="1603803" cy="2244794"/>
              </a:xfrm>
              <a:prstGeom prst="donut">
                <a:avLst>
                  <a:gd name="adj" fmla="val 7654"/>
                </a:avLst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69" name="Oval 26"/>
              <p:cNvSpPr/>
              <p:nvPr/>
            </p:nvSpPr>
            <p:spPr>
              <a:xfrm>
                <a:off x="7605533" y="2388509"/>
                <a:ext cx="209441" cy="29171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70" name="Donut 27"/>
              <p:cNvSpPr/>
              <p:nvPr/>
            </p:nvSpPr>
            <p:spPr>
              <a:xfrm>
                <a:off x="7366445" y="2052795"/>
                <a:ext cx="687617" cy="963148"/>
              </a:xfrm>
              <a:prstGeom prst="donut">
                <a:avLst>
                  <a:gd name="adj" fmla="val 19297"/>
                </a:avLst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29" name="Group 71"/>
            <p:cNvGrpSpPr>
              <a:grpSpLocks/>
            </p:cNvGrpSpPr>
            <p:nvPr/>
          </p:nvGrpSpPr>
          <p:grpSpPr bwMode="auto">
            <a:xfrm rot="-8599160">
              <a:off x="3421632" y="3730463"/>
              <a:ext cx="1270326" cy="412787"/>
              <a:chOff x="407105" y="4893620"/>
              <a:chExt cx="3258124" cy="1058727"/>
            </a:xfrm>
          </p:grpSpPr>
          <p:sp>
            <p:nvSpPr>
              <p:cNvPr id="59" name="Freeform 72"/>
              <p:cNvSpPr/>
              <p:nvPr/>
            </p:nvSpPr>
            <p:spPr>
              <a:xfrm>
                <a:off x="3054488" y="5383983"/>
                <a:ext cx="610741" cy="81441"/>
              </a:xfrm>
              <a:custGeom>
                <a:avLst/>
                <a:gdLst>
                  <a:gd name="connsiteX0" fmla="*/ 0 w 649797"/>
                  <a:gd name="connsiteY0" fmla="*/ 0 h 81719"/>
                  <a:gd name="connsiteX1" fmla="*/ 608938 w 649797"/>
                  <a:gd name="connsiteY1" fmla="*/ 0 h 81719"/>
                  <a:gd name="connsiteX2" fmla="*/ 649797 w 649797"/>
                  <a:gd name="connsiteY2" fmla="*/ 40860 h 81719"/>
                  <a:gd name="connsiteX3" fmla="*/ 608938 w 649797"/>
                  <a:gd name="connsiteY3" fmla="*/ 81719 h 81719"/>
                  <a:gd name="connsiteX4" fmla="*/ 0 w 649797"/>
                  <a:gd name="connsiteY4" fmla="*/ 81719 h 81719"/>
                  <a:gd name="connsiteX5" fmla="*/ 0 w 649797"/>
                  <a:gd name="connsiteY5" fmla="*/ 0 h 81719"/>
                  <a:gd name="connsiteX0" fmla="*/ 0 w 608937"/>
                  <a:gd name="connsiteY0" fmla="*/ 0 h 81719"/>
                  <a:gd name="connsiteX1" fmla="*/ 608938 w 608937"/>
                  <a:gd name="connsiteY1" fmla="*/ 0 h 81719"/>
                  <a:gd name="connsiteX2" fmla="*/ 602951 w 608937"/>
                  <a:gd name="connsiteY2" fmla="*/ 31413 h 81719"/>
                  <a:gd name="connsiteX3" fmla="*/ 608938 w 608937"/>
                  <a:gd name="connsiteY3" fmla="*/ 81719 h 81719"/>
                  <a:gd name="connsiteX4" fmla="*/ 0 w 608937"/>
                  <a:gd name="connsiteY4" fmla="*/ 81719 h 81719"/>
                  <a:gd name="connsiteX5" fmla="*/ 0 w 608937"/>
                  <a:gd name="connsiteY5" fmla="*/ 0 h 8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8937" h="81719">
                    <a:moveTo>
                      <a:pt x="0" y="0"/>
                    </a:moveTo>
                    <a:lnTo>
                      <a:pt x="608938" y="0"/>
                    </a:lnTo>
                    <a:lnTo>
                      <a:pt x="602951" y="31413"/>
                    </a:lnTo>
                    <a:lnTo>
                      <a:pt x="608938" y="81719"/>
                    </a:lnTo>
                    <a:lnTo>
                      <a:pt x="0" y="8171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2">
                      <a:lumMod val="50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solidFill>
                  <a:schemeClr val="bg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60" name="Rectangle 73"/>
              <p:cNvSpPr/>
              <p:nvPr/>
            </p:nvSpPr>
            <p:spPr>
              <a:xfrm>
                <a:off x="2827683" y="5312971"/>
                <a:ext cx="228010" cy="232104"/>
              </a:xfrm>
              <a:prstGeom prst="rect">
                <a:avLst/>
              </a:prstGeom>
              <a:gradFill>
                <a:gsLst>
                  <a:gs pos="0">
                    <a:schemeClr val="bg2">
                      <a:lumMod val="50000"/>
                    </a:schemeClr>
                  </a:gs>
                  <a:gs pos="51000">
                    <a:schemeClr val="bg2">
                      <a:lumMod val="9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61" name="Rectangle 74"/>
              <p:cNvSpPr/>
              <p:nvPr/>
            </p:nvSpPr>
            <p:spPr>
              <a:xfrm>
                <a:off x="407105" y="5335060"/>
                <a:ext cx="2418536" cy="187313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47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62" name="Pie 75"/>
              <p:cNvSpPr/>
              <p:nvPr/>
            </p:nvSpPr>
            <p:spPr>
              <a:xfrm rot="5400000">
                <a:off x="562948" y="4740978"/>
                <a:ext cx="855126" cy="1160410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63" name="Pie 76"/>
              <p:cNvSpPr/>
              <p:nvPr/>
            </p:nvSpPr>
            <p:spPr>
              <a:xfrm rot="16200000">
                <a:off x="562276" y="4944579"/>
                <a:ext cx="855126" cy="1160410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64" name="Pie 77"/>
              <p:cNvSpPr/>
              <p:nvPr/>
            </p:nvSpPr>
            <p:spPr>
              <a:xfrm rot="5400000">
                <a:off x="693763" y="4833019"/>
                <a:ext cx="598587" cy="1160407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30" name="Group 103"/>
            <p:cNvGrpSpPr>
              <a:grpSpLocks/>
            </p:cNvGrpSpPr>
            <p:nvPr/>
          </p:nvGrpSpPr>
          <p:grpSpPr bwMode="auto">
            <a:xfrm>
              <a:off x="838200" y="2497542"/>
              <a:ext cx="2381249" cy="760491"/>
              <a:chOff x="381979" y="2382792"/>
              <a:chExt cx="2873899" cy="917826"/>
            </a:xfrm>
          </p:grpSpPr>
          <p:grpSp>
            <p:nvGrpSpPr>
              <p:cNvPr id="52" name="Group 28"/>
              <p:cNvGrpSpPr>
                <a:grpSpLocks/>
              </p:cNvGrpSpPr>
              <p:nvPr/>
            </p:nvGrpSpPr>
            <p:grpSpPr bwMode="auto">
              <a:xfrm>
                <a:off x="381979" y="2382792"/>
                <a:ext cx="2310617" cy="917826"/>
                <a:chOff x="404116" y="4900183"/>
                <a:chExt cx="2647404" cy="1051608"/>
              </a:xfrm>
            </p:grpSpPr>
            <p:sp>
              <p:nvSpPr>
                <p:cNvPr id="54" name="Rectangle 30"/>
                <p:cNvSpPr/>
                <p:nvPr/>
              </p:nvSpPr>
              <p:spPr>
                <a:xfrm>
                  <a:off x="2823220" y="5310727"/>
                  <a:ext cx="228300" cy="230521"/>
                </a:xfrm>
                <a:prstGeom prst="rect">
                  <a:avLst/>
                </a:pr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1000">
                      <a:schemeClr val="bg2">
                        <a:lumMod val="90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ea typeface="ＭＳ Ｐゴシック" charset="-128"/>
                  </a:endParaRPr>
                </a:p>
              </p:txBody>
            </p:sp>
            <p:sp>
              <p:nvSpPr>
                <p:cNvPr id="55" name="Rectangle 31"/>
                <p:cNvSpPr/>
                <p:nvPr/>
              </p:nvSpPr>
              <p:spPr>
                <a:xfrm>
                  <a:off x="404116" y="5332681"/>
                  <a:ext cx="2419104" cy="186612"/>
                </a:xfrm>
                <a:prstGeom prst="rect">
                  <a:avLst/>
                </a:prstGeom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47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ea typeface="ＭＳ Ｐゴシック" charset="-128"/>
                  </a:endParaRPr>
                </a:p>
              </p:txBody>
            </p:sp>
            <p:sp>
              <p:nvSpPr>
                <p:cNvPr id="56" name="Pie 32"/>
                <p:cNvSpPr/>
                <p:nvPr/>
              </p:nvSpPr>
              <p:spPr>
                <a:xfrm rot="5400000">
                  <a:off x="568711" y="4748759"/>
                  <a:ext cx="858411" cy="1161259"/>
                </a:xfrm>
                <a:prstGeom prst="pie">
                  <a:avLst>
                    <a:gd name="adj1" fmla="val 5390094"/>
                    <a:gd name="adj2" fmla="val 16200000"/>
                  </a:avLst>
                </a:prstGeom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0800000" scaled="0"/>
                </a:gra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tx1"/>
                    </a:solidFill>
                    <a:ea typeface="ＭＳ Ｐゴシック" charset="-128"/>
                  </a:endParaRPr>
                </a:p>
              </p:txBody>
            </p:sp>
            <p:sp>
              <p:nvSpPr>
                <p:cNvPr id="57" name="Pie 33"/>
                <p:cNvSpPr/>
                <p:nvPr/>
              </p:nvSpPr>
              <p:spPr>
                <a:xfrm rot="16200000">
                  <a:off x="567614" y="4940859"/>
                  <a:ext cx="858411" cy="1163453"/>
                </a:xfrm>
                <a:prstGeom prst="pie">
                  <a:avLst>
                    <a:gd name="adj1" fmla="val 5390094"/>
                    <a:gd name="adj2" fmla="val 16200000"/>
                  </a:avLst>
                </a:prstGeom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0800000" scaled="0"/>
                </a:gra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tx1"/>
                    </a:solidFill>
                    <a:ea typeface="ＭＳ Ｐゴシック" charset="-128"/>
                  </a:endParaRPr>
                </a:p>
              </p:txBody>
            </p:sp>
            <p:sp>
              <p:nvSpPr>
                <p:cNvPr id="58" name="Pie 34"/>
                <p:cNvSpPr/>
                <p:nvPr/>
              </p:nvSpPr>
              <p:spPr>
                <a:xfrm rot="5400000">
                  <a:off x="698242" y="4829989"/>
                  <a:ext cx="597156" cy="1163453"/>
                </a:xfrm>
                <a:prstGeom prst="pie">
                  <a:avLst>
                    <a:gd name="adj1" fmla="val 5390094"/>
                    <a:gd name="adj2" fmla="val 16200000"/>
                  </a:avLst>
                </a:prstGeom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0800000" scaled="0"/>
                </a:gra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chemeClr val="tx1"/>
                    </a:solidFill>
                    <a:ea typeface="ＭＳ Ｐゴシック" charset="-128"/>
                  </a:endParaRPr>
                </a:p>
              </p:txBody>
            </p:sp>
          </p:grpSp>
          <p:sp>
            <p:nvSpPr>
              <p:cNvPr id="53" name="Round Same Side Corner Rectangle 102"/>
              <p:cNvSpPr/>
              <p:nvPr/>
            </p:nvSpPr>
            <p:spPr>
              <a:xfrm rot="5400000">
                <a:off x="2938787" y="2560069"/>
                <a:ext cx="70898" cy="56328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bg2">
                      <a:lumMod val="50000"/>
                    </a:schemeClr>
                  </a:gs>
                  <a:gs pos="51000">
                    <a:schemeClr val="bg2">
                      <a:lumMod val="9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31" name="Group 104"/>
            <p:cNvGrpSpPr>
              <a:grpSpLocks/>
            </p:cNvGrpSpPr>
            <p:nvPr/>
          </p:nvGrpSpPr>
          <p:grpSpPr bwMode="auto">
            <a:xfrm rot="-2596293">
              <a:off x="1512807" y="3989451"/>
              <a:ext cx="1271106" cy="414266"/>
              <a:chOff x="401654" y="4888348"/>
              <a:chExt cx="3260118" cy="1062521"/>
            </a:xfrm>
          </p:grpSpPr>
          <p:sp>
            <p:nvSpPr>
              <p:cNvPr id="46" name="Freeform 105"/>
              <p:cNvSpPr/>
              <p:nvPr/>
            </p:nvSpPr>
            <p:spPr>
              <a:xfrm>
                <a:off x="3051031" y="5383636"/>
                <a:ext cx="610741" cy="81441"/>
              </a:xfrm>
              <a:custGeom>
                <a:avLst/>
                <a:gdLst>
                  <a:gd name="connsiteX0" fmla="*/ 0 w 649797"/>
                  <a:gd name="connsiteY0" fmla="*/ 0 h 81719"/>
                  <a:gd name="connsiteX1" fmla="*/ 608938 w 649797"/>
                  <a:gd name="connsiteY1" fmla="*/ 0 h 81719"/>
                  <a:gd name="connsiteX2" fmla="*/ 649797 w 649797"/>
                  <a:gd name="connsiteY2" fmla="*/ 40860 h 81719"/>
                  <a:gd name="connsiteX3" fmla="*/ 608938 w 649797"/>
                  <a:gd name="connsiteY3" fmla="*/ 81719 h 81719"/>
                  <a:gd name="connsiteX4" fmla="*/ 0 w 649797"/>
                  <a:gd name="connsiteY4" fmla="*/ 81719 h 81719"/>
                  <a:gd name="connsiteX5" fmla="*/ 0 w 649797"/>
                  <a:gd name="connsiteY5" fmla="*/ 0 h 81719"/>
                  <a:gd name="connsiteX0" fmla="*/ 0 w 608937"/>
                  <a:gd name="connsiteY0" fmla="*/ 0 h 81719"/>
                  <a:gd name="connsiteX1" fmla="*/ 608938 w 608937"/>
                  <a:gd name="connsiteY1" fmla="*/ 0 h 81719"/>
                  <a:gd name="connsiteX2" fmla="*/ 602951 w 608937"/>
                  <a:gd name="connsiteY2" fmla="*/ 31413 h 81719"/>
                  <a:gd name="connsiteX3" fmla="*/ 608938 w 608937"/>
                  <a:gd name="connsiteY3" fmla="*/ 81719 h 81719"/>
                  <a:gd name="connsiteX4" fmla="*/ 0 w 608937"/>
                  <a:gd name="connsiteY4" fmla="*/ 81719 h 81719"/>
                  <a:gd name="connsiteX5" fmla="*/ 0 w 608937"/>
                  <a:gd name="connsiteY5" fmla="*/ 0 h 8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8937" h="81719">
                    <a:moveTo>
                      <a:pt x="0" y="0"/>
                    </a:moveTo>
                    <a:lnTo>
                      <a:pt x="608938" y="0"/>
                    </a:lnTo>
                    <a:lnTo>
                      <a:pt x="602951" y="31413"/>
                    </a:lnTo>
                    <a:lnTo>
                      <a:pt x="608938" y="81719"/>
                    </a:lnTo>
                    <a:lnTo>
                      <a:pt x="0" y="8171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2">
                      <a:lumMod val="50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solidFill>
                  <a:schemeClr val="bg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47" name="Rectangle 106"/>
              <p:cNvSpPr/>
              <p:nvPr/>
            </p:nvSpPr>
            <p:spPr>
              <a:xfrm>
                <a:off x="2823294" y="5307989"/>
                <a:ext cx="228010" cy="232104"/>
              </a:xfrm>
              <a:prstGeom prst="rect">
                <a:avLst/>
              </a:prstGeom>
              <a:gradFill>
                <a:gsLst>
                  <a:gs pos="0">
                    <a:schemeClr val="bg2">
                      <a:lumMod val="50000"/>
                    </a:schemeClr>
                  </a:gs>
                  <a:gs pos="51000">
                    <a:schemeClr val="bg2">
                      <a:lumMod val="9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48" name="Rectangle 107"/>
              <p:cNvSpPr/>
              <p:nvPr/>
            </p:nvSpPr>
            <p:spPr>
              <a:xfrm>
                <a:off x="401654" y="5331525"/>
                <a:ext cx="2418536" cy="187313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47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49" name="Pie 108"/>
              <p:cNvSpPr/>
              <p:nvPr/>
            </p:nvSpPr>
            <p:spPr>
              <a:xfrm rot="5400000">
                <a:off x="556460" y="4735706"/>
                <a:ext cx="855126" cy="1160410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50" name="Pie 109"/>
              <p:cNvSpPr/>
              <p:nvPr/>
            </p:nvSpPr>
            <p:spPr>
              <a:xfrm rot="16200000">
                <a:off x="556957" y="4943102"/>
                <a:ext cx="855126" cy="1160407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51" name="Pie 110"/>
              <p:cNvSpPr/>
              <p:nvPr/>
            </p:nvSpPr>
            <p:spPr>
              <a:xfrm rot="5400000">
                <a:off x="686111" y="4829287"/>
                <a:ext cx="598589" cy="1160410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32" name="Group 111"/>
            <p:cNvGrpSpPr>
              <a:grpSpLocks/>
            </p:cNvGrpSpPr>
            <p:nvPr/>
          </p:nvGrpSpPr>
          <p:grpSpPr bwMode="auto">
            <a:xfrm rot="1585899">
              <a:off x="1290440" y="1813272"/>
              <a:ext cx="1270695" cy="411505"/>
              <a:chOff x="397987" y="4893017"/>
              <a:chExt cx="3259065" cy="1055442"/>
            </a:xfrm>
          </p:grpSpPr>
          <p:sp>
            <p:nvSpPr>
              <p:cNvPr id="40" name="Freeform 112"/>
              <p:cNvSpPr/>
              <p:nvPr/>
            </p:nvSpPr>
            <p:spPr>
              <a:xfrm>
                <a:off x="3046311" y="5382812"/>
                <a:ext cx="610741" cy="81441"/>
              </a:xfrm>
              <a:custGeom>
                <a:avLst/>
                <a:gdLst>
                  <a:gd name="connsiteX0" fmla="*/ 0 w 649797"/>
                  <a:gd name="connsiteY0" fmla="*/ 0 h 81719"/>
                  <a:gd name="connsiteX1" fmla="*/ 608938 w 649797"/>
                  <a:gd name="connsiteY1" fmla="*/ 0 h 81719"/>
                  <a:gd name="connsiteX2" fmla="*/ 649797 w 649797"/>
                  <a:gd name="connsiteY2" fmla="*/ 40860 h 81719"/>
                  <a:gd name="connsiteX3" fmla="*/ 608938 w 649797"/>
                  <a:gd name="connsiteY3" fmla="*/ 81719 h 81719"/>
                  <a:gd name="connsiteX4" fmla="*/ 0 w 649797"/>
                  <a:gd name="connsiteY4" fmla="*/ 81719 h 81719"/>
                  <a:gd name="connsiteX5" fmla="*/ 0 w 649797"/>
                  <a:gd name="connsiteY5" fmla="*/ 0 h 81719"/>
                  <a:gd name="connsiteX0" fmla="*/ 0 w 608937"/>
                  <a:gd name="connsiteY0" fmla="*/ 0 h 81719"/>
                  <a:gd name="connsiteX1" fmla="*/ 608938 w 608937"/>
                  <a:gd name="connsiteY1" fmla="*/ 0 h 81719"/>
                  <a:gd name="connsiteX2" fmla="*/ 602951 w 608937"/>
                  <a:gd name="connsiteY2" fmla="*/ 31413 h 81719"/>
                  <a:gd name="connsiteX3" fmla="*/ 608938 w 608937"/>
                  <a:gd name="connsiteY3" fmla="*/ 81719 h 81719"/>
                  <a:gd name="connsiteX4" fmla="*/ 0 w 608937"/>
                  <a:gd name="connsiteY4" fmla="*/ 81719 h 81719"/>
                  <a:gd name="connsiteX5" fmla="*/ 0 w 608937"/>
                  <a:gd name="connsiteY5" fmla="*/ 0 h 8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8937" h="81719">
                    <a:moveTo>
                      <a:pt x="0" y="0"/>
                    </a:moveTo>
                    <a:lnTo>
                      <a:pt x="608938" y="0"/>
                    </a:lnTo>
                    <a:lnTo>
                      <a:pt x="602951" y="31413"/>
                    </a:lnTo>
                    <a:lnTo>
                      <a:pt x="608938" y="81719"/>
                    </a:lnTo>
                    <a:lnTo>
                      <a:pt x="0" y="8171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2">
                      <a:lumMod val="50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solidFill>
                  <a:schemeClr val="bg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41" name="Rectangle 113"/>
              <p:cNvSpPr/>
              <p:nvPr/>
            </p:nvSpPr>
            <p:spPr>
              <a:xfrm>
                <a:off x="2817968" y="5304680"/>
                <a:ext cx="228010" cy="232107"/>
              </a:xfrm>
              <a:prstGeom prst="rect">
                <a:avLst/>
              </a:prstGeom>
              <a:gradFill>
                <a:gsLst>
                  <a:gs pos="0">
                    <a:schemeClr val="bg2">
                      <a:lumMod val="50000"/>
                    </a:schemeClr>
                  </a:gs>
                  <a:gs pos="51000">
                    <a:schemeClr val="bg2">
                      <a:lumMod val="9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42" name="Rectangle 114"/>
              <p:cNvSpPr/>
              <p:nvPr/>
            </p:nvSpPr>
            <p:spPr>
              <a:xfrm>
                <a:off x="401643" y="5331284"/>
                <a:ext cx="2418536" cy="187313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47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43" name="Pie 115"/>
              <p:cNvSpPr/>
              <p:nvPr/>
            </p:nvSpPr>
            <p:spPr>
              <a:xfrm rot="5400000">
                <a:off x="551745" y="4740376"/>
                <a:ext cx="855126" cy="1160407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44" name="Pie 116"/>
              <p:cNvSpPr/>
              <p:nvPr/>
            </p:nvSpPr>
            <p:spPr>
              <a:xfrm rot="16200000">
                <a:off x="551279" y="4940692"/>
                <a:ext cx="855126" cy="1160407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45" name="Pie 117"/>
              <p:cNvSpPr/>
              <p:nvPr/>
            </p:nvSpPr>
            <p:spPr>
              <a:xfrm rot="5400000">
                <a:off x="678897" y="4829604"/>
                <a:ext cx="598587" cy="1160407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33" name="Group 118"/>
            <p:cNvGrpSpPr>
              <a:grpSpLocks/>
            </p:cNvGrpSpPr>
            <p:nvPr/>
          </p:nvGrpSpPr>
          <p:grpSpPr bwMode="auto">
            <a:xfrm rot="4606536">
              <a:off x="2655357" y="1159165"/>
              <a:ext cx="1270722" cy="414682"/>
              <a:chOff x="400065" y="4892135"/>
              <a:chExt cx="3259132" cy="1063573"/>
            </a:xfrm>
          </p:grpSpPr>
          <p:sp>
            <p:nvSpPr>
              <p:cNvPr id="34" name="Freeform 119"/>
              <p:cNvSpPr/>
              <p:nvPr/>
            </p:nvSpPr>
            <p:spPr>
              <a:xfrm>
                <a:off x="3048392" y="5380208"/>
                <a:ext cx="610805" cy="81432"/>
              </a:xfrm>
              <a:custGeom>
                <a:avLst/>
                <a:gdLst>
                  <a:gd name="connsiteX0" fmla="*/ 0 w 649797"/>
                  <a:gd name="connsiteY0" fmla="*/ 0 h 81719"/>
                  <a:gd name="connsiteX1" fmla="*/ 608938 w 649797"/>
                  <a:gd name="connsiteY1" fmla="*/ 0 h 81719"/>
                  <a:gd name="connsiteX2" fmla="*/ 649797 w 649797"/>
                  <a:gd name="connsiteY2" fmla="*/ 40860 h 81719"/>
                  <a:gd name="connsiteX3" fmla="*/ 608938 w 649797"/>
                  <a:gd name="connsiteY3" fmla="*/ 81719 h 81719"/>
                  <a:gd name="connsiteX4" fmla="*/ 0 w 649797"/>
                  <a:gd name="connsiteY4" fmla="*/ 81719 h 81719"/>
                  <a:gd name="connsiteX5" fmla="*/ 0 w 649797"/>
                  <a:gd name="connsiteY5" fmla="*/ 0 h 81719"/>
                  <a:gd name="connsiteX0" fmla="*/ 0 w 608937"/>
                  <a:gd name="connsiteY0" fmla="*/ 0 h 81719"/>
                  <a:gd name="connsiteX1" fmla="*/ 608938 w 608937"/>
                  <a:gd name="connsiteY1" fmla="*/ 0 h 81719"/>
                  <a:gd name="connsiteX2" fmla="*/ 602951 w 608937"/>
                  <a:gd name="connsiteY2" fmla="*/ 31413 h 81719"/>
                  <a:gd name="connsiteX3" fmla="*/ 608938 w 608937"/>
                  <a:gd name="connsiteY3" fmla="*/ 81719 h 81719"/>
                  <a:gd name="connsiteX4" fmla="*/ 0 w 608937"/>
                  <a:gd name="connsiteY4" fmla="*/ 81719 h 81719"/>
                  <a:gd name="connsiteX5" fmla="*/ 0 w 608937"/>
                  <a:gd name="connsiteY5" fmla="*/ 0 h 8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8937" h="81719">
                    <a:moveTo>
                      <a:pt x="0" y="0"/>
                    </a:moveTo>
                    <a:lnTo>
                      <a:pt x="608938" y="0"/>
                    </a:lnTo>
                    <a:lnTo>
                      <a:pt x="602951" y="31413"/>
                    </a:lnTo>
                    <a:lnTo>
                      <a:pt x="608938" y="81719"/>
                    </a:lnTo>
                    <a:lnTo>
                      <a:pt x="0" y="8171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2">
                      <a:lumMod val="50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solidFill>
                  <a:schemeClr val="bg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35" name="Rectangle 120"/>
              <p:cNvSpPr/>
              <p:nvPr/>
            </p:nvSpPr>
            <p:spPr>
              <a:xfrm>
                <a:off x="2819619" y="5312809"/>
                <a:ext cx="228034" cy="232083"/>
              </a:xfrm>
              <a:prstGeom prst="rect">
                <a:avLst/>
              </a:prstGeom>
              <a:gradFill>
                <a:gsLst>
                  <a:gs pos="0">
                    <a:schemeClr val="bg2">
                      <a:lumMod val="50000"/>
                    </a:schemeClr>
                  </a:gs>
                  <a:gs pos="51000">
                    <a:schemeClr val="bg2">
                      <a:lumMod val="9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36" name="Rectangle 121"/>
              <p:cNvSpPr/>
              <p:nvPr/>
            </p:nvSpPr>
            <p:spPr>
              <a:xfrm>
                <a:off x="400100" y="5327299"/>
                <a:ext cx="2418789" cy="18729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47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sp>
            <p:nvSpPr>
              <p:cNvPr id="37" name="Pie 122"/>
              <p:cNvSpPr/>
              <p:nvPr/>
            </p:nvSpPr>
            <p:spPr>
              <a:xfrm rot="5400000">
                <a:off x="552817" y="4741423"/>
                <a:ext cx="859107" cy="1160532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38" name="Pie 123"/>
              <p:cNvSpPr/>
              <p:nvPr/>
            </p:nvSpPr>
            <p:spPr>
              <a:xfrm rot="16200000">
                <a:off x="550775" y="4945888"/>
                <a:ext cx="859110" cy="1160529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  <p:sp>
            <p:nvSpPr>
              <p:cNvPr id="39" name="Pie 124"/>
              <p:cNvSpPr/>
              <p:nvPr/>
            </p:nvSpPr>
            <p:spPr>
              <a:xfrm rot="5400000">
                <a:off x="681796" y="4827336"/>
                <a:ext cx="602597" cy="1160529"/>
              </a:xfrm>
              <a:prstGeom prst="pie">
                <a:avLst>
                  <a:gd name="adj1" fmla="val 5390094"/>
                  <a:gd name="adj2" fmla="val 16200000"/>
                </a:avLst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0800000" scaled="0"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5" name="图片 34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-12290" y="4487582"/>
            <a:ext cx="9173496" cy="2382709"/>
          </a:xfrm>
          <a:prstGeom prst="rect">
            <a:avLst/>
          </a:prstGeom>
        </p:spPr>
      </p:pic>
      <p:pic>
        <p:nvPicPr>
          <p:cNvPr id="34" name="图片 33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748" y="0"/>
            <a:ext cx="9173496" cy="238270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85800" y="30480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方正硬笔行书繁体" pitchFamily="65" charset="-122"/>
                <a:ea typeface="方正硬笔行书繁体" pitchFamily="65" charset="-122"/>
              </a:rPr>
              <a:t>二、“信息化教学设计”的要素分析</a:t>
            </a:r>
            <a:endParaRPr lang="en-US" altLang="zh-CN" sz="3200" b="1" dirty="0" smtClean="0">
              <a:latin typeface="方正硬笔行书繁体" pitchFamily="65" charset="-122"/>
              <a:ea typeface="方正硬笔行书繁体" pitchFamily="65" charset="-122"/>
            </a:endParaRPr>
          </a:p>
        </p:txBody>
      </p:sp>
      <p:pic>
        <p:nvPicPr>
          <p:cNvPr id="16" name="图片 15" descr="路标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2819400"/>
            <a:ext cx="1301502" cy="2054128"/>
          </a:xfrm>
          <a:prstGeom prst="rect">
            <a:avLst/>
          </a:prstGeom>
          <a:effectLst/>
        </p:spPr>
      </p:pic>
      <p:pic>
        <p:nvPicPr>
          <p:cNvPr id="11" name="图片 10" descr="绿脚板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29600" y="3886200"/>
            <a:ext cx="551497" cy="1143000"/>
          </a:xfrm>
          <a:prstGeom prst="rect">
            <a:avLst/>
          </a:prstGeom>
          <a:effectLst>
            <a:outerShdw blurRad="50800" dist="114300" dir="33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橙脚板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7696200" y="4267200"/>
            <a:ext cx="549748" cy="1149473"/>
          </a:xfrm>
          <a:prstGeom prst="rect">
            <a:avLst/>
          </a:prstGeom>
          <a:effectLst>
            <a:outerShdw blurRad="50800" dist="114300" dir="33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二、“信息化教学设计”的要素分析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2735263" y="3205892"/>
            <a:ext cx="2016125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rgbClr val="6C6C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>
            <a:off x="5341966" y="3205892"/>
            <a:ext cx="2016125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rgbClr val="6C6C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05996" y="1947005"/>
            <a:ext cx="2645167" cy="3240087"/>
            <a:chOff x="305996" y="1947005"/>
            <a:chExt cx="2645167" cy="3240087"/>
          </a:xfrm>
        </p:grpSpPr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1295400" y="3423380"/>
              <a:ext cx="1655763" cy="1763712"/>
            </a:xfrm>
            <a:custGeom>
              <a:avLst/>
              <a:gdLst>
                <a:gd name="T0" fmla="*/ 0 w 635"/>
                <a:gd name="T1" fmla="*/ 0 h 953"/>
                <a:gd name="T2" fmla="*/ 635 w 635"/>
                <a:gd name="T3" fmla="*/ 953 h 953"/>
              </a:gdLst>
              <a:ahLst/>
              <a:cxnLst>
                <a:cxn ang="0">
                  <a:pos x="0" y="0"/>
                </a:cxn>
                <a:cxn ang="0">
                  <a:pos x="0" y="953"/>
                </a:cxn>
                <a:cxn ang="0">
                  <a:pos x="635" y="953"/>
                </a:cxn>
              </a:cxnLst>
              <a:rect l="T0" t="T1" r="T2" b="T3"/>
              <a:pathLst>
                <a:path w="635" h="953">
                  <a:moveTo>
                    <a:pt x="0" y="0"/>
                  </a:moveTo>
                  <a:lnTo>
                    <a:pt x="0" y="953"/>
                  </a:lnTo>
                  <a:lnTo>
                    <a:pt x="635" y="953"/>
                  </a:lnTo>
                </a:path>
              </a:pathLst>
            </a:custGeom>
            <a:noFill/>
            <a:ln w="190500" cmpd="sng">
              <a:solidFill>
                <a:srgbClr val="40404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AutoShape 10"/>
            <p:cNvSpPr>
              <a:spLocks noChangeArrowheads="1"/>
            </p:cNvSpPr>
            <p:nvPr/>
          </p:nvSpPr>
          <p:spPr bwMode="auto">
            <a:xfrm>
              <a:off x="305996" y="3205892"/>
              <a:ext cx="2016125" cy="4333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AutoShape 11"/>
            <p:cNvSpPr>
              <a:spLocks noChangeArrowheads="1"/>
            </p:cNvSpPr>
            <p:nvPr/>
          </p:nvSpPr>
          <p:spPr bwMode="auto">
            <a:xfrm>
              <a:off x="572056" y="1947005"/>
              <a:ext cx="1511300" cy="1474787"/>
            </a:xfrm>
            <a:prstGeom prst="roundRect">
              <a:avLst>
                <a:gd name="adj" fmla="val 1176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643494" y="2018442"/>
              <a:ext cx="1368425" cy="863600"/>
            </a:xfrm>
            <a:prstGeom prst="roundRect">
              <a:avLst>
                <a:gd name="adj" fmla="val 15806"/>
              </a:avLst>
            </a:prstGeom>
            <a:solidFill>
              <a:srgbClr val="FFC000"/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2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900669" y="2234342"/>
              <a:ext cx="863600" cy="2571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1400" b="1" spc="-70" dirty="0" smtClean="0">
                  <a:ln w="9525">
                    <a:noFill/>
                    <a:round/>
                    <a:headEnd/>
                    <a:tailEnd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教学手段</a:t>
              </a:r>
              <a:endParaRPr lang="zh-CN" altLang="en-US" sz="1400" b="1" spc="-70" dirty="0">
                <a:ln w="9525">
                  <a:noFill/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43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24469" y="3097942"/>
              <a:ext cx="1006475" cy="1428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1400" spc="-70" dirty="0" smtClean="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CONTENTS</a:t>
              </a:r>
              <a:endParaRPr lang="zh-CN" altLang="en-US" sz="1400" spc="-70" dirty="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246673" y="1947005"/>
            <a:ext cx="1511300" cy="2087562"/>
            <a:chOff x="2246673" y="1947005"/>
            <a:chExt cx="1511300" cy="2087562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3002323" y="3423380"/>
              <a:ext cx="1588" cy="611187"/>
            </a:xfrm>
            <a:prstGeom prst="line">
              <a:avLst/>
            </a:prstGeom>
            <a:noFill/>
            <a:ln w="190500" cmpd="sng">
              <a:solidFill>
                <a:srgbClr val="0C2D7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2246673" y="1947005"/>
              <a:ext cx="1511300" cy="1474787"/>
            </a:xfrm>
            <a:prstGeom prst="roundRect">
              <a:avLst>
                <a:gd name="adj" fmla="val 1176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2318111" y="2018442"/>
              <a:ext cx="1368425" cy="863600"/>
            </a:xfrm>
            <a:prstGeom prst="roundRect">
              <a:avLst>
                <a:gd name="adj" fmla="val 15806"/>
              </a:avLst>
            </a:prstGeom>
            <a:solidFill>
              <a:srgbClr val="92D050"/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2610211" y="2234342"/>
              <a:ext cx="863600" cy="2571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1400" b="1" spc="-70" dirty="0" smtClean="0">
                  <a:ln w="9525">
                    <a:noFill/>
                    <a:round/>
                    <a:headEnd/>
                    <a:tailEnd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教学过程</a:t>
              </a:r>
              <a:endParaRPr lang="zh-CN" altLang="en-US" sz="1400" b="1" spc="-70" dirty="0">
                <a:ln w="9525">
                  <a:noFill/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44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2535598" y="3097942"/>
              <a:ext cx="1006475" cy="1428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1400" spc="-7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CONTENTS</a:t>
              </a:r>
              <a:endParaRPr lang="zh-CN" altLang="en-US" sz="1400" spc="-7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641676" y="1947005"/>
            <a:ext cx="1511300" cy="2087562"/>
            <a:chOff x="5641676" y="1947005"/>
            <a:chExt cx="1511300" cy="2087562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6397326" y="3423380"/>
              <a:ext cx="1588" cy="611187"/>
            </a:xfrm>
            <a:prstGeom prst="line">
              <a:avLst/>
            </a:prstGeom>
            <a:noFill/>
            <a:ln w="190500" cmpd="sng">
              <a:solidFill>
                <a:srgbClr val="0C2D7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AutoShape 17"/>
            <p:cNvSpPr>
              <a:spLocks noChangeArrowheads="1"/>
            </p:cNvSpPr>
            <p:nvPr/>
          </p:nvSpPr>
          <p:spPr bwMode="auto">
            <a:xfrm>
              <a:off x="5641676" y="1947005"/>
              <a:ext cx="1511300" cy="1474787"/>
            </a:xfrm>
            <a:prstGeom prst="roundRect">
              <a:avLst>
                <a:gd name="adj" fmla="val 1176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>
              <a:off x="5713114" y="2018442"/>
              <a:ext cx="1368425" cy="863600"/>
            </a:xfrm>
            <a:prstGeom prst="roundRect">
              <a:avLst>
                <a:gd name="adj" fmla="val 15806"/>
              </a:avLst>
            </a:prstGeom>
            <a:solidFill>
              <a:srgbClr val="FF7C80"/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5968702" y="2234342"/>
              <a:ext cx="863600" cy="2571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1400" b="1" spc="-70" dirty="0" smtClean="0">
                  <a:ln w="9525">
                    <a:noFill/>
                    <a:round/>
                    <a:headEnd/>
                    <a:tailEnd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教学策略</a:t>
              </a:r>
              <a:endParaRPr lang="zh-CN" altLang="en-US" sz="1400" b="1" spc="-70" dirty="0">
                <a:ln w="9525">
                  <a:noFill/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45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5894089" y="3097942"/>
              <a:ext cx="1006475" cy="1428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1400" spc="-7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CONTENTS</a:t>
              </a:r>
              <a:endParaRPr lang="zh-CN" altLang="en-US" sz="1400" spc="-7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92837" y="1947005"/>
            <a:ext cx="2910219" cy="3240087"/>
            <a:chOff x="6192837" y="1947005"/>
            <a:chExt cx="2910219" cy="3240087"/>
          </a:xfrm>
        </p:grpSpPr>
        <p:sp>
          <p:nvSpPr>
            <p:cNvPr id="17" name="Freeform 8"/>
            <p:cNvSpPr>
              <a:spLocks/>
            </p:cNvSpPr>
            <p:nvPr/>
          </p:nvSpPr>
          <p:spPr bwMode="auto">
            <a:xfrm flipH="1">
              <a:off x="6192837" y="3423380"/>
              <a:ext cx="1884362" cy="1763712"/>
            </a:xfrm>
            <a:custGeom>
              <a:avLst/>
              <a:gdLst>
                <a:gd name="T0" fmla="*/ 0 w 635"/>
                <a:gd name="T1" fmla="*/ 0 h 953"/>
                <a:gd name="T2" fmla="*/ 635 w 635"/>
                <a:gd name="T3" fmla="*/ 953 h 953"/>
              </a:gdLst>
              <a:ahLst/>
              <a:cxnLst>
                <a:cxn ang="0">
                  <a:pos x="0" y="0"/>
                </a:cxn>
                <a:cxn ang="0">
                  <a:pos x="0" y="953"/>
                </a:cxn>
                <a:cxn ang="0">
                  <a:pos x="635" y="953"/>
                </a:cxn>
              </a:cxnLst>
              <a:rect l="T0" t="T1" r="T2" b="T3"/>
              <a:pathLst>
                <a:path w="635" h="953">
                  <a:moveTo>
                    <a:pt x="0" y="0"/>
                  </a:moveTo>
                  <a:lnTo>
                    <a:pt x="0" y="953"/>
                  </a:lnTo>
                  <a:lnTo>
                    <a:pt x="635" y="953"/>
                  </a:lnTo>
                </a:path>
              </a:pathLst>
            </a:custGeom>
            <a:noFill/>
            <a:ln w="190500" cmpd="sng">
              <a:solidFill>
                <a:srgbClr val="40404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AutoShape 19"/>
            <p:cNvSpPr>
              <a:spLocks noChangeArrowheads="1"/>
            </p:cNvSpPr>
            <p:nvPr/>
          </p:nvSpPr>
          <p:spPr bwMode="auto">
            <a:xfrm>
              <a:off x="7086931" y="3205892"/>
              <a:ext cx="2016125" cy="4333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AutoShape 20"/>
            <p:cNvSpPr>
              <a:spLocks noChangeArrowheads="1"/>
            </p:cNvSpPr>
            <p:nvPr/>
          </p:nvSpPr>
          <p:spPr bwMode="auto">
            <a:xfrm>
              <a:off x="7339343" y="1947005"/>
              <a:ext cx="1511300" cy="1474787"/>
            </a:xfrm>
            <a:prstGeom prst="roundRect">
              <a:avLst>
                <a:gd name="adj" fmla="val 1176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AutoShape 21"/>
            <p:cNvSpPr>
              <a:spLocks noChangeArrowheads="1"/>
            </p:cNvSpPr>
            <p:nvPr/>
          </p:nvSpPr>
          <p:spPr bwMode="auto">
            <a:xfrm>
              <a:off x="7410781" y="2018442"/>
              <a:ext cx="1368425" cy="863600"/>
            </a:xfrm>
            <a:prstGeom prst="roundRect">
              <a:avLst>
                <a:gd name="adj" fmla="val 15806"/>
              </a:avLst>
            </a:prstGeom>
            <a:solidFill>
              <a:srgbClr val="C00000"/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7702881" y="2234342"/>
              <a:ext cx="863600" cy="2571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1400" b="1" spc="-70" dirty="0" smtClean="0">
                  <a:ln w="9525">
                    <a:noFill/>
                    <a:round/>
                    <a:headEnd/>
                    <a:tailEnd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教学考核</a:t>
              </a:r>
              <a:endParaRPr lang="zh-CN" altLang="en-US" sz="1400" b="1" spc="-70" dirty="0">
                <a:ln w="9525">
                  <a:noFill/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46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7626681" y="3097942"/>
              <a:ext cx="1006475" cy="1428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1400" spc="-7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CONTENTS</a:t>
              </a:r>
              <a:endParaRPr lang="zh-CN" altLang="en-US" sz="1400" spc="-7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203575" y="3934555"/>
            <a:ext cx="2790825" cy="2814637"/>
            <a:chOff x="3203575" y="3934555"/>
            <a:chExt cx="2790825" cy="2814637"/>
          </a:xfrm>
        </p:grpSpPr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270250" y="4012342"/>
              <a:ext cx="2670175" cy="2682875"/>
            </a:xfrm>
            <a:prstGeom prst="ellipse">
              <a:avLst/>
            </a:prstGeom>
            <a:gradFill rotWithShape="1">
              <a:gsLst>
                <a:gs pos="0">
                  <a:srgbClr val="506EAB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i="0"/>
            </a:p>
          </p:txBody>
        </p:sp>
        <p:sp>
          <p:nvSpPr>
            <p:cNvPr id="47" name="Text Box 28"/>
            <p:cNvSpPr txBox="1">
              <a:spLocks noChangeArrowheads="1"/>
            </p:cNvSpPr>
            <p:nvPr/>
          </p:nvSpPr>
          <p:spPr bwMode="auto">
            <a:xfrm>
              <a:off x="3562350" y="4312380"/>
              <a:ext cx="2019300" cy="2019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Oval 41"/>
            <p:cNvSpPr>
              <a:spLocks noChangeArrowheads="1"/>
            </p:cNvSpPr>
            <p:nvPr/>
          </p:nvSpPr>
          <p:spPr bwMode="auto">
            <a:xfrm>
              <a:off x="4162425" y="3934555"/>
              <a:ext cx="738188" cy="73977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i="0"/>
            </a:p>
          </p:txBody>
        </p:sp>
        <p:pic>
          <p:nvPicPr>
            <p:cNvPr id="49" name="Picture 43" descr="그림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03575" y="3958367"/>
              <a:ext cx="2790825" cy="279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" name="组合 51"/>
          <p:cNvGrpSpPr/>
          <p:nvPr/>
        </p:nvGrpSpPr>
        <p:grpSpPr>
          <a:xfrm>
            <a:off x="3944141" y="1941745"/>
            <a:ext cx="1511300" cy="2087562"/>
            <a:chOff x="3944141" y="1941745"/>
            <a:chExt cx="1511300" cy="2087562"/>
          </a:xfrm>
        </p:grpSpPr>
        <p:sp>
          <p:nvSpPr>
            <p:cNvPr id="53" name="Line 7"/>
            <p:cNvSpPr>
              <a:spLocks noChangeShapeType="1"/>
            </p:cNvSpPr>
            <p:nvPr/>
          </p:nvSpPr>
          <p:spPr bwMode="auto">
            <a:xfrm>
              <a:off x="4699791" y="3418120"/>
              <a:ext cx="1588" cy="611187"/>
            </a:xfrm>
            <a:prstGeom prst="line">
              <a:avLst/>
            </a:prstGeom>
            <a:noFill/>
            <a:ln w="190500" cmpd="sng">
              <a:solidFill>
                <a:srgbClr val="0C2D7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AutoShape 14"/>
            <p:cNvSpPr>
              <a:spLocks noChangeArrowheads="1"/>
            </p:cNvSpPr>
            <p:nvPr/>
          </p:nvSpPr>
          <p:spPr bwMode="auto">
            <a:xfrm>
              <a:off x="3944141" y="1941745"/>
              <a:ext cx="1511300" cy="1474787"/>
            </a:xfrm>
            <a:prstGeom prst="roundRect">
              <a:avLst>
                <a:gd name="adj" fmla="val 1176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FBFB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5" name="AutoShape 15"/>
            <p:cNvSpPr>
              <a:spLocks noChangeArrowheads="1"/>
            </p:cNvSpPr>
            <p:nvPr/>
          </p:nvSpPr>
          <p:spPr bwMode="auto">
            <a:xfrm>
              <a:off x="4015579" y="2013182"/>
              <a:ext cx="1368425" cy="863600"/>
            </a:xfrm>
            <a:prstGeom prst="roundRect">
              <a:avLst>
                <a:gd name="adj" fmla="val 15806"/>
              </a:avLst>
            </a:prstGeom>
            <a:solidFill>
              <a:srgbClr val="00B0F0"/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6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4307679" y="2229082"/>
              <a:ext cx="863600" cy="2571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1400" b="1" spc="-70" dirty="0" smtClean="0">
                  <a:ln w="9525">
                    <a:noFill/>
                    <a:round/>
                    <a:headEnd/>
                    <a:tailEnd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教学内容</a:t>
              </a:r>
              <a:endParaRPr lang="zh-CN" altLang="en-US" sz="1400" b="1" spc="-70" dirty="0">
                <a:ln w="9525">
                  <a:noFill/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57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4233066" y="3092682"/>
              <a:ext cx="1006475" cy="1428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1400" spc="-7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CONTENTS</a:t>
              </a:r>
              <a:endParaRPr lang="zh-CN" altLang="en-US" sz="1400" spc="-7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二、“信息化教学设计”的要素分析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flipV="1">
            <a:off x="1115616" y="3798826"/>
            <a:ext cx="1008112" cy="1070333"/>
          </a:xfrm>
          <a:prstGeom prst="triangle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26776" y="3574553"/>
            <a:ext cx="9170776" cy="240129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921"/>
          <a:stretch/>
        </p:blipFill>
        <p:spPr bwMode="auto">
          <a:xfrm>
            <a:off x="694016" y="3107975"/>
            <a:ext cx="1828800" cy="47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等腰三角形 45"/>
          <p:cNvSpPr/>
          <p:nvPr/>
        </p:nvSpPr>
        <p:spPr>
          <a:xfrm flipV="1">
            <a:off x="611560" y="2852936"/>
            <a:ext cx="2232248" cy="1944216"/>
          </a:xfrm>
          <a:prstGeom prst="triangle">
            <a:avLst>
              <a:gd name="adj" fmla="val 48219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12000">
                <a:srgbClr val="FFC000">
                  <a:shade val="67500"/>
                  <a:satMod val="115000"/>
                </a:srgbClr>
              </a:gs>
              <a:gs pos="50016">
                <a:srgbClr val="FFD44B"/>
              </a:gs>
              <a:gs pos="84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5400" cap="flat" cmpd="sng" algn="ctr">
            <a:solidFill>
              <a:srgbClr val="FFD44B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6079"/>
          <a:stretch/>
        </p:blipFill>
        <p:spPr bwMode="auto">
          <a:xfrm>
            <a:off x="694016" y="1756115"/>
            <a:ext cx="1828800" cy="135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等腰三角形 53"/>
          <p:cNvSpPr/>
          <p:nvPr/>
        </p:nvSpPr>
        <p:spPr>
          <a:xfrm flipV="1">
            <a:off x="1337388" y="3107975"/>
            <a:ext cx="277734" cy="238470"/>
          </a:xfrm>
          <a:prstGeom prst="triangl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87928" y="2236384"/>
            <a:ext cx="861730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ell MT" pitchFamily="18" charset="0"/>
                <a:ea typeface="微软雅黑" pitchFamily="34" charset="-122"/>
              </a:rPr>
              <a:t>01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02364" y="3404444"/>
            <a:ext cx="1235412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教学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手段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124200" y="2819400"/>
            <a:ext cx="3050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传统教学：</a:t>
            </a:r>
            <a:r>
              <a:rPr lang="zh-CN" altLang="zh-CN" dirty="0" smtClean="0"/>
              <a:t>一支笔、一块板</a:t>
            </a:r>
            <a:endParaRPr lang="zh-CN" altLang="en-US" dirty="0"/>
          </a:p>
        </p:txBody>
      </p:sp>
      <p:sp>
        <p:nvSpPr>
          <p:cNvPr id="64" name="矩形 63"/>
          <p:cNvSpPr/>
          <p:nvPr/>
        </p:nvSpPr>
        <p:spPr>
          <a:xfrm>
            <a:off x="3132160" y="4114800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信息化教学：</a:t>
            </a:r>
            <a:r>
              <a:rPr lang="zh-CN" altLang="zh-CN" dirty="0" smtClean="0"/>
              <a:t>多种信息化教学资源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-304800"/>
            <a:ext cx="9144000" cy="7162800"/>
            <a:chOff x="0" y="-192"/>
            <a:chExt cx="5760" cy="4512"/>
          </a:xfrm>
        </p:grpSpPr>
        <p:pic>
          <p:nvPicPr>
            <p:cNvPr id="6150" name="图片 50" descr="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图片 51" descr="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9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图片1副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0" y="5410200"/>
            <a:ext cx="9144000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3048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zh-CN" altLang="en-US" sz="3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二、“信息化教学设计”的要素分析</a:t>
            </a:r>
            <a:endParaRPr lang="en-US" altLang="zh-CN" sz="2400" dirty="0">
              <a:solidFill>
                <a:schemeClr val="bg1"/>
              </a:solidFill>
              <a:latin typeface="方正隶二简体" pitchFamily="2" charset="-122"/>
              <a:ea typeface="方正隶二简体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flipV="1">
            <a:off x="1115616" y="3798826"/>
            <a:ext cx="1008112" cy="1070333"/>
          </a:xfrm>
          <a:prstGeom prst="triangle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26776" y="3574553"/>
            <a:ext cx="9170776" cy="240129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921"/>
          <a:stretch/>
        </p:blipFill>
        <p:spPr bwMode="auto">
          <a:xfrm>
            <a:off x="694016" y="3107975"/>
            <a:ext cx="1828800" cy="47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等腰三角形 45"/>
          <p:cNvSpPr/>
          <p:nvPr/>
        </p:nvSpPr>
        <p:spPr>
          <a:xfrm flipV="1">
            <a:off x="611560" y="2852936"/>
            <a:ext cx="2232248" cy="1944216"/>
          </a:xfrm>
          <a:prstGeom prst="triangle">
            <a:avLst>
              <a:gd name="adj" fmla="val 48219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12000">
                <a:srgbClr val="FFC000">
                  <a:shade val="67500"/>
                  <a:satMod val="115000"/>
                </a:srgbClr>
              </a:gs>
              <a:gs pos="50016">
                <a:srgbClr val="FFD44B"/>
              </a:gs>
              <a:gs pos="84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5400" cap="flat" cmpd="sng" algn="ctr">
            <a:solidFill>
              <a:srgbClr val="FFD44B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6079"/>
          <a:stretch/>
        </p:blipFill>
        <p:spPr bwMode="auto">
          <a:xfrm>
            <a:off x="694016" y="1756115"/>
            <a:ext cx="1828800" cy="135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等腰三角形 53"/>
          <p:cNvSpPr/>
          <p:nvPr/>
        </p:nvSpPr>
        <p:spPr>
          <a:xfrm flipV="1">
            <a:off x="1337388" y="3107975"/>
            <a:ext cx="277734" cy="238470"/>
          </a:xfrm>
          <a:prstGeom prst="triangl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87928" y="2236384"/>
            <a:ext cx="861730" cy="912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ell MT" pitchFamily="18" charset="0"/>
                <a:ea typeface="微软雅黑" pitchFamily="34" charset="-122"/>
              </a:rPr>
              <a:t>02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02364" y="3404444"/>
            <a:ext cx="123541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教学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>
                  <a:outerShdw blurRad="50800" dist="38100" dir="5400000" algn="t" rotWithShape="0">
                    <a:sysClr val="window" lastClr="FFFFFF">
                      <a:alpha val="40000"/>
                    </a:sys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过程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>
                <a:outerShdw blurRad="50800" dist="38100" dir="5400000" algn="t" rotWithShape="0">
                  <a:sysClr val="window" lastClr="FFFFFF">
                    <a:alpha val="40000"/>
                  </a:sys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24200" y="2819400"/>
            <a:ext cx="3974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传统教学：</a:t>
            </a:r>
            <a:r>
              <a:rPr lang="zh-CN" altLang="zh-CN" dirty="0" smtClean="0"/>
              <a:t>教师为主体，灌输式学习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132160" y="4114800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信息化教学：</a:t>
            </a:r>
            <a:r>
              <a:rPr lang="zh-CN" altLang="zh-CN" dirty="0" smtClean="0"/>
              <a:t>学生为主导，教师辅助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gradFill rotWithShape="1">
          <a:gsLst>
            <a:gs pos="0">
              <a:srgbClr val="663300"/>
            </a:gs>
            <a:gs pos="50000">
              <a:srgbClr val="C58A4F"/>
            </a:gs>
            <a:gs pos="100000">
              <a:srgbClr val="663300"/>
            </a:gs>
          </a:gsLst>
          <a:lin ang="0" scaled="1"/>
        </a:gradFill>
        <a:ln w="9525">
          <a:noFill/>
          <a:round/>
          <a:headEnd/>
          <a:tailEnd/>
        </a:ln>
      </a:spPr>
      <a:bodyPr wrap="none" anchor="ctr"/>
      <a:lstStyle>
        <a:defPPr>
          <a:defRPr>
            <a:latin typeface="微软雅黑" pitchFamily="34" charset="-122"/>
            <a:ea typeface="微软雅黑" pitchFamily="34" charset="-122"/>
          </a:defRPr>
        </a:defPPr>
      </a:lst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3957</TotalTime>
  <Words>1379</Words>
  <Application>Microsoft Office PowerPoint</Application>
  <PresentationFormat>全屏显示(4:3)</PresentationFormat>
  <Paragraphs>155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Arial</vt:lpstr>
      <vt:lpstr>宋体</vt:lpstr>
      <vt:lpstr>方正古隶简体</vt:lpstr>
      <vt:lpstr>华文隶书</vt:lpstr>
      <vt:lpstr>隶书</vt:lpstr>
      <vt:lpstr>方正硬笔行书繁体</vt:lpstr>
      <vt:lpstr>微软雅黑</vt:lpstr>
      <vt:lpstr>方正康体简体</vt:lpstr>
      <vt:lpstr>Calibri</vt:lpstr>
      <vt:lpstr>ＭＳ Ｐゴシック</vt:lpstr>
      <vt:lpstr>方正隶二简体</vt:lpstr>
      <vt:lpstr>Arial Black</vt:lpstr>
      <vt:lpstr>Bell MT</vt:lpstr>
      <vt:lpstr>Times New Roman</vt:lpstr>
      <vt:lpstr>仿宋</vt:lpstr>
      <vt:lpstr>华文楷体</vt:lpstr>
      <vt:lpstr>Gulim</vt:lpstr>
      <vt:lpstr>方正粗倩简体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aomy</cp:lastModifiedBy>
  <cp:revision>387</cp:revision>
  <cp:lastPrinted>1601-01-01T00:00:00Z</cp:lastPrinted>
  <dcterms:created xsi:type="dcterms:W3CDTF">1601-01-01T00:00:00Z</dcterms:created>
  <dcterms:modified xsi:type="dcterms:W3CDTF">2013-04-21T10:12:06Z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