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259" r:id="rId3"/>
    <p:sldId id="260" r:id="rId4"/>
    <p:sldId id="261" r:id="rId5"/>
    <p:sldId id="262" r:id="rId6"/>
    <p:sldId id="323" r:id="rId7"/>
    <p:sldId id="267" r:id="rId8"/>
    <p:sldId id="264" r:id="rId9"/>
    <p:sldId id="271" r:id="rId10"/>
    <p:sldId id="272" r:id="rId11"/>
    <p:sldId id="273" r:id="rId12"/>
    <p:sldId id="270" r:id="rId13"/>
    <p:sldId id="274" r:id="rId14"/>
    <p:sldId id="276" r:id="rId15"/>
    <p:sldId id="277" r:id="rId16"/>
    <p:sldId id="279" r:id="rId17"/>
    <p:sldId id="278" r:id="rId18"/>
    <p:sldId id="283" r:id="rId19"/>
    <p:sldId id="282" r:id="rId20"/>
    <p:sldId id="275" r:id="rId21"/>
    <p:sldId id="284" r:id="rId22"/>
    <p:sldId id="285" r:id="rId23"/>
    <p:sldId id="286" r:id="rId24"/>
    <p:sldId id="287" r:id="rId25"/>
    <p:sldId id="289" r:id="rId26"/>
    <p:sldId id="291" r:id="rId27"/>
    <p:sldId id="288" r:id="rId28"/>
    <p:sldId id="292" r:id="rId29"/>
    <p:sldId id="296" r:id="rId30"/>
    <p:sldId id="331" r:id="rId31"/>
    <p:sldId id="314" r:id="rId32"/>
    <p:sldId id="315" r:id="rId33"/>
    <p:sldId id="318" r:id="rId34"/>
    <p:sldId id="320" r:id="rId35"/>
    <p:sldId id="317" r:id="rId36"/>
    <p:sldId id="322" r:id="rId37"/>
    <p:sldId id="321" r:id="rId38"/>
    <p:sldId id="325" r:id="rId39"/>
    <p:sldId id="324" r:id="rId40"/>
    <p:sldId id="328" r:id="rId41"/>
    <p:sldId id="326" r:id="rId42"/>
    <p:sldId id="329" r:id="rId43"/>
    <p:sldId id="330" r:id="rId44"/>
  </p:sldIdLst>
  <p:sldSz cx="1219041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A517"/>
    <a:srgbClr val="110911"/>
    <a:srgbClr val="19010F"/>
    <a:srgbClr val="CB0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37" autoAdjust="0"/>
  </p:normalViewPr>
  <p:slideViewPr>
    <p:cSldViewPr>
      <p:cViewPr varScale="1">
        <p:scale>
          <a:sx n="66" d="100"/>
          <a:sy n="66" d="100"/>
        </p:scale>
        <p:origin x="-876" y="-13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D2388E-C1EC-4063-9A35-287814C0143F}" type="datetimeFigureOut">
              <a:rPr lang="zh-CN" altLang="en-US" smtClean="0"/>
              <a:pPr/>
              <a:t>2016/10/28</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202B2-7D9C-496A-8C5F-C2E2DBE7DD2F}" type="slidenum">
              <a:rPr lang="zh-CN" altLang="en-US" smtClean="0"/>
              <a:pPr/>
              <a:t>‹#›</a:t>
            </a:fld>
            <a:endParaRPr lang="zh-CN" altLang="en-US"/>
          </a:p>
        </p:txBody>
      </p:sp>
    </p:spTree>
    <p:extLst>
      <p:ext uri="{BB962C8B-B14F-4D97-AF65-F5344CB8AC3E}">
        <p14:creationId xmlns:p14="http://schemas.microsoft.com/office/powerpoint/2010/main" val="2139787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66202B2-7D9C-496A-8C5F-C2E2DBE7DD2F}" type="slidenum">
              <a:rPr lang="zh-CN" altLang="en-US" smtClean="0"/>
              <a:pPr/>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66202B2-7D9C-496A-8C5F-C2E2DBE7DD2F}" type="slidenum">
              <a:rPr lang="zh-CN" altLang="en-US" smtClean="0"/>
              <a:pPr/>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66202B2-7D9C-496A-8C5F-C2E2DBE7DD2F}" type="slidenum">
              <a:rPr lang="zh-CN" altLang="en-US" smtClean="0"/>
              <a:pPr/>
              <a:t>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66202B2-7D9C-496A-8C5F-C2E2DBE7DD2F}" type="slidenum">
              <a:rPr lang="zh-CN" altLang="en-US" smtClean="0"/>
              <a:pPr/>
              <a:t>30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66202B2-7D9C-496A-8C5F-C2E2DBE7DD2F}" type="slidenum">
              <a:rPr lang="zh-CN" altLang="en-US" smtClean="0"/>
              <a:pPr/>
              <a:t>31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66202B2-7D9C-496A-8C5F-C2E2DBE7DD2F}" type="slidenum">
              <a:rPr lang="zh-CN" altLang="en-US" smtClean="0"/>
              <a:pPr/>
              <a:t>40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D8BD707-D9CF-40AE-B4C6-C98DA3205C09}" type="datetimeFigureOut">
              <a:rPr lang="en-US" smtClean="0"/>
              <a:pPr/>
              <a:t>10/28/2016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10/28/2016</a:t>
            </a:fld>
            <a:endParaRPr 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110.72.251.186:8090/img/UploadFiles_1277/201604/2016042210221605.jpg"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hyperlink" Target="&#31227;&#21160;&#22270;&#20070;&#39302;&#27468;&#24503;.pptx"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2.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内容占位符 3"/>
          <p:cNvGrpSpPr>
            <a:grpSpLocks noGrp="1"/>
          </p:cNvGrpSpPr>
          <p:nvPr/>
        </p:nvGrpSpPr>
        <p:grpSpPr>
          <a:xfrm>
            <a:off x="5814468" y="2462110"/>
            <a:ext cx="4317631" cy="3817804"/>
            <a:chOff x="6908800" y="1219200"/>
            <a:chExt cx="3302000" cy="4498842"/>
          </a:xfrm>
        </p:grpSpPr>
        <p:sp>
          <p:nvSpPr>
            <p:cNvPr id="7" name="矩形 6"/>
            <p:cNvSpPr/>
            <p:nvPr/>
          </p:nvSpPr>
          <p:spPr>
            <a:xfrm>
              <a:off x="6908800" y="2870200"/>
              <a:ext cx="1651000" cy="165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500" dirty="0">
                <a:solidFill>
                  <a:srgbClr val="263C92"/>
                </a:solidFill>
                <a:latin typeface="微软雅黑" panose="020B0503020204020204" pitchFamily="34" charset="-122"/>
                <a:ea typeface="微软雅黑" panose="020B0503020204020204" pitchFamily="34" charset="-122"/>
              </a:endParaRPr>
            </a:p>
          </p:txBody>
        </p:sp>
        <p:sp>
          <p:nvSpPr>
            <p:cNvPr id="8" name="矩形 7"/>
            <p:cNvSpPr/>
            <p:nvPr/>
          </p:nvSpPr>
          <p:spPr>
            <a:xfrm>
              <a:off x="8559800" y="1219200"/>
              <a:ext cx="1651000" cy="165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500" dirty="0">
                <a:solidFill>
                  <a:srgbClr val="263C92"/>
                </a:solidFill>
                <a:latin typeface="微软雅黑" panose="020B0503020204020204" pitchFamily="34" charset="-122"/>
                <a:ea typeface="微软雅黑" panose="020B0503020204020204" pitchFamily="34" charset="-122"/>
              </a:endParaRPr>
            </a:p>
          </p:txBody>
        </p:sp>
        <p:sp>
          <p:nvSpPr>
            <p:cNvPr id="9" name="文本框 9"/>
            <p:cNvSpPr txBox="1"/>
            <p:nvPr/>
          </p:nvSpPr>
          <p:spPr>
            <a:xfrm>
              <a:off x="7366000" y="4521200"/>
              <a:ext cx="2844800" cy="1196842"/>
            </a:xfrm>
            <a:prstGeom prst="rect">
              <a:avLst/>
            </a:prstGeom>
            <a:noFill/>
          </p:spPr>
          <p:txBody>
            <a:bodyPr wrap="square" rtlCol="0">
              <a:spAutoFit/>
            </a:bodyPr>
            <a:lstStyle/>
            <a:p>
              <a:pPr algn="r"/>
              <a:endParaRPr lang="zh-CN" altLang="en-US" sz="6000" dirty="0">
                <a:solidFill>
                  <a:srgbClr val="263C92"/>
                </a:solidFill>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08" y="533401"/>
            <a:ext cx="9995097" cy="761999"/>
          </a:xfrm>
          <a:prstGeom prst="rect">
            <a:avLst/>
          </a:prstGeom>
        </p:spPr>
      </p:pic>
      <p:pic>
        <p:nvPicPr>
          <p:cNvPr id="15" name="图片 1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6253884" cy="6870700"/>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0565025" cy="914399"/>
          </a:xfrm>
          <a:prstGeom prst="rect">
            <a:avLst/>
          </a:prstGeom>
        </p:spPr>
      </p:pic>
      <p:sp>
        <p:nvSpPr>
          <p:cNvPr id="18" name="矩形 17"/>
          <p:cNvSpPr/>
          <p:nvPr/>
        </p:nvSpPr>
        <p:spPr>
          <a:xfrm>
            <a:off x="1523802" y="1828800"/>
            <a:ext cx="10463438" cy="1938992"/>
          </a:xfrm>
          <a:prstGeom prst="rect">
            <a:avLst/>
          </a:prstGeom>
        </p:spPr>
        <p:txBody>
          <a:bodyPr wrap="square">
            <a:spAutoFit/>
          </a:bodyPr>
          <a:lstStyle/>
          <a:p>
            <a:r>
              <a:rPr lang="zh-CN" altLang="zh-CN" sz="4000" b="1" dirty="0" smtClean="0">
                <a:solidFill>
                  <a:schemeClr val="accent3">
                    <a:lumMod val="50000"/>
                  </a:schemeClr>
                </a:solidFill>
                <a:latin typeface="微软雅黑" pitchFamily="34" charset="-122"/>
                <a:ea typeface="微软雅黑" pitchFamily="34" charset="-122"/>
              </a:rPr>
              <a:t>带您走进图书馆</a:t>
            </a:r>
            <a:r>
              <a:rPr lang="en-US" altLang="zh-CN" sz="4000" b="1" dirty="0" smtClean="0">
                <a:solidFill>
                  <a:schemeClr val="accent3">
                    <a:lumMod val="50000"/>
                  </a:schemeClr>
                </a:solidFill>
                <a:latin typeface="微软雅黑" pitchFamily="34" charset="-122"/>
                <a:ea typeface="微软雅黑" pitchFamily="34" charset="-122"/>
              </a:rPr>
              <a:t>——</a:t>
            </a:r>
          </a:p>
          <a:p>
            <a:endParaRPr lang="en-US" altLang="zh-CN" sz="4000" b="1" dirty="0" smtClean="0">
              <a:solidFill>
                <a:schemeClr val="accent3">
                  <a:lumMod val="50000"/>
                </a:schemeClr>
              </a:solidFill>
            </a:endParaRPr>
          </a:p>
          <a:p>
            <a:pPr algn="ctr"/>
            <a:r>
              <a:rPr lang="en-US" altLang="zh-CN" sz="4000" b="1" dirty="0" smtClean="0">
                <a:solidFill>
                  <a:schemeClr val="accent6">
                    <a:lumMod val="50000"/>
                  </a:schemeClr>
                </a:solidFill>
              </a:rPr>
              <a:t>    </a:t>
            </a:r>
            <a:r>
              <a:rPr lang="zh-CN" altLang="zh-CN" sz="4000" b="1" dirty="0" smtClean="0">
                <a:solidFill>
                  <a:schemeClr val="accent6">
                    <a:lumMod val="50000"/>
                  </a:schemeClr>
                </a:solidFill>
                <a:latin typeface="微软雅黑" pitchFamily="34" charset="-122"/>
                <a:ea typeface="微软雅黑" pitchFamily="34" charset="-122"/>
              </a:rPr>
              <a:t>馆藏资源与服务概况</a:t>
            </a:r>
            <a:endParaRPr lang="zh-CN" altLang="en-US" sz="4000" b="1" dirty="0">
              <a:solidFill>
                <a:schemeClr val="accent6">
                  <a:lumMod val="50000"/>
                </a:schemeClr>
              </a:solidFill>
              <a:latin typeface="微软雅黑" pitchFamily="34" charset="-122"/>
              <a:ea typeface="微软雅黑" pitchFamily="34" charset="-122"/>
            </a:endParaRPr>
          </a:p>
        </p:txBody>
      </p:sp>
      <p:sp>
        <p:nvSpPr>
          <p:cNvPr id="19" name="TextBox 18"/>
          <p:cNvSpPr txBox="1"/>
          <p:nvPr/>
        </p:nvSpPr>
        <p:spPr>
          <a:xfrm>
            <a:off x="10072630" y="4038600"/>
            <a:ext cx="1818126" cy="677108"/>
          </a:xfrm>
          <a:prstGeom prst="rect">
            <a:avLst/>
          </a:prstGeom>
          <a:noFill/>
        </p:spPr>
        <p:txBody>
          <a:bodyPr wrap="none" rtlCol="0">
            <a:spAutoFit/>
          </a:bodyPr>
          <a:lstStyle/>
          <a:p>
            <a:pPr algn="ctr"/>
            <a:r>
              <a:rPr lang="zh-CN" altLang="en-US" sz="2000" b="1" dirty="0" smtClean="0">
                <a:latin typeface="+mn-ea"/>
              </a:rPr>
              <a:t>唐小芳</a:t>
            </a:r>
            <a:endParaRPr lang="en-US" altLang="zh-CN" sz="2000" b="1" dirty="0" smtClean="0">
              <a:latin typeface="+mn-ea"/>
            </a:endParaRPr>
          </a:p>
          <a:p>
            <a:pPr algn="ctr"/>
            <a:r>
              <a:rPr lang="en-US" altLang="zh-CN" b="1" dirty="0" smtClean="0">
                <a:latin typeface="+mn-ea"/>
              </a:rPr>
              <a:t>2016</a:t>
            </a:r>
            <a:r>
              <a:rPr lang="zh-CN" altLang="en-US" b="1" dirty="0" smtClean="0">
                <a:latin typeface="+mn-ea"/>
              </a:rPr>
              <a:t>年</a:t>
            </a:r>
            <a:r>
              <a:rPr lang="en-US" altLang="zh-CN" b="1" dirty="0" smtClean="0">
                <a:latin typeface="+mn-ea"/>
              </a:rPr>
              <a:t>10</a:t>
            </a:r>
            <a:r>
              <a:rPr lang="zh-CN" altLang="en-US" b="1" dirty="0" smtClean="0">
                <a:latin typeface="+mn-ea"/>
              </a:rPr>
              <a:t>月</a:t>
            </a:r>
            <a:r>
              <a:rPr lang="en-US" altLang="zh-CN" b="1" dirty="0" smtClean="0">
                <a:latin typeface="+mn-ea"/>
              </a:rPr>
              <a:t>27</a:t>
            </a:r>
            <a:r>
              <a:rPr lang="zh-CN" altLang="en-US" b="1" dirty="0" smtClean="0">
                <a:latin typeface="+mn-ea"/>
              </a:rPr>
              <a:t>日</a:t>
            </a:r>
            <a:endParaRPr lang="zh-CN" altLang="en-US" b="1" dirty="0">
              <a:latin typeface="+mn-ea"/>
            </a:endParaRPr>
          </a:p>
        </p:txBody>
      </p:sp>
      <p:pic>
        <p:nvPicPr>
          <p:cNvPr id="20" name="图片 19"/>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60938" b="100000" l="1354" r="70313"/>
                    </a14:imgEffect>
                  </a14:imgLayer>
                </a14:imgProps>
              </a:ext>
              <a:ext uri="{28A0092B-C50C-407E-A947-70E740481C1C}">
                <a14:useLocalDpi xmlns:a14="http://schemas.microsoft.com/office/drawing/2010/main" val="0"/>
              </a:ext>
            </a:extLst>
          </a:blip>
          <a:srcRect t="56719" r="25625"/>
          <a:stretch/>
        </p:blipFill>
        <p:spPr>
          <a:xfrm>
            <a:off x="0" y="3340100"/>
            <a:ext cx="12088826" cy="35179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2" name="矩形 1"/>
          <p:cNvSpPr/>
          <p:nvPr/>
        </p:nvSpPr>
        <p:spPr>
          <a:xfrm>
            <a:off x="406348" y="762000"/>
            <a:ext cx="1125629" cy="1569660"/>
          </a:xfrm>
          <a:prstGeom prst="rect">
            <a:avLst/>
          </a:prstGeom>
        </p:spPr>
        <p:txBody>
          <a:bodyPr wrap="none">
            <a:spAutoFit/>
          </a:bodyPr>
          <a:lstStyle/>
          <a:p>
            <a:r>
              <a:rPr lang="en-US" altLang="zh-CN" sz="9600" dirty="0" smtClean="0">
                <a:solidFill>
                  <a:schemeClr val="accent6">
                    <a:lumMod val="75000"/>
                  </a:schemeClr>
                </a:solidFill>
                <a:ea typeface="微软雅黑" panose="020B0503020204020204" pitchFamily="34" charset="-122"/>
              </a:rPr>
              <a:t>2</a:t>
            </a:r>
            <a:r>
              <a:rPr lang="en-US" altLang="zh-CN" sz="5400" dirty="0" smtClean="0">
                <a:solidFill>
                  <a:schemeClr val="accent6">
                    <a:lumMod val="75000"/>
                  </a:schemeClr>
                </a:solidFill>
                <a:ea typeface="微软雅黑" panose="020B0503020204020204" pitchFamily="34" charset="-122"/>
              </a:rPr>
              <a:t>F</a:t>
            </a:r>
            <a:endParaRPr lang="en-US" altLang="zh-CN" sz="9600" dirty="0">
              <a:solidFill>
                <a:schemeClr val="accent6">
                  <a:lumMod val="75000"/>
                </a:schemeClr>
              </a:solidFill>
              <a:ea typeface="微软雅黑" panose="020B0503020204020204" pitchFamily="34" charset="-122"/>
            </a:endParaRPr>
          </a:p>
        </p:txBody>
      </p:sp>
      <p:sp>
        <p:nvSpPr>
          <p:cNvPr id="4" name="文本框 2"/>
          <p:cNvSpPr txBox="1"/>
          <p:nvPr/>
        </p:nvSpPr>
        <p:spPr>
          <a:xfrm>
            <a:off x="2031736" y="1143000"/>
            <a:ext cx="3666180" cy="923330"/>
          </a:xfrm>
          <a:prstGeom prst="rect">
            <a:avLst/>
          </a:prstGeom>
          <a:noFill/>
        </p:spPr>
        <p:txBody>
          <a:bodyPr wrap="square" rtlCol="0">
            <a:spAutoFit/>
          </a:bodyPr>
          <a:lstStyle/>
          <a:p>
            <a:r>
              <a:rPr lang="zh-CN" altLang="en-US" sz="3600" b="1" dirty="0" smtClean="0">
                <a:solidFill>
                  <a:srgbClr val="00B0F0"/>
                </a:solidFill>
                <a:latin typeface="微软雅黑" panose="020B0503020204020204" pitchFamily="34" charset="-122"/>
                <a:ea typeface="微软雅黑" panose="020B0503020204020204" pitchFamily="34" charset="-122"/>
              </a:rPr>
              <a:t>〇</a:t>
            </a:r>
            <a:r>
              <a:rPr lang="zh-CN" altLang="en-US" sz="3600" b="1" dirty="0" smtClean="0">
                <a:solidFill>
                  <a:schemeClr val="tx1">
                    <a:lumMod val="75000"/>
                    <a:lumOff val="25000"/>
                  </a:schemeClr>
                </a:solidFill>
                <a:latin typeface="微软雅黑" panose="020B0503020204020204" pitchFamily="34" charset="-122"/>
                <a:ea typeface="微软雅黑" panose="020B0503020204020204" pitchFamily="34" charset="-122"/>
              </a:rPr>
              <a:t>自习室</a:t>
            </a:r>
            <a:endParaRPr lang="en-US" altLang="zh-CN" sz="3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全天</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小时开放</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278" t="36652" b="24338"/>
          <a:stretch/>
        </p:blipFill>
        <p:spPr>
          <a:xfrm>
            <a:off x="406347" y="2514600"/>
            <a:ext cx="8939636" cy="3610928"/>
          </a:xfrm>
          <a:prstGeom prst="rect">
            <a:avLst/>
          </a:prstGeom>
        </p:spPr>
      </p:pic>
      <p:sp>
        <p:nvSpPr>
          <p:cNvPr id="7" name="TextBox 6"/>
          <p:cNvSpPr txBox="1"/>
          <p:nvPr/>
        </p:nvSpPr>
        <p:spPr>
          <a:xfrm>
            <a:off x="8736463" y="1447800"/>
            <a:ext cx="2641256" cy="738664"/>
          </a:xfrm>
          <a:prstGeom prst="rect">
            <a:avLst/>
          </a:prstGeom>
          <a:noFill/>
        </p:spPr>
        <p:txBody>
          <a:bodyPr wrap="square" rtlCol="0">
            <a:spAutoFit/>
          </a:bodyPr>
          <a:lstStyle/>
          <a:p>
            <a:pPr algn="ctr"/>
            <a:r>
              <a:rPr lang="zh-CN" altLang="en-US" sz="2400" b="1" dirty="0" smtClean="0">
                <a:solidFill>
                  <a:srgbClr val="C00000"/>
                </a:solidFill>
              </a:rPr>
              <a:t>温馨提醒：</a:t>
            </a:r>
            <a:endParaRPr lang="en-US" altLang="zh-CN" sz="2400" b="1" dirty="0" smtClean="0">
              <a:solidFill>
                <a:srgbClr val="C00000"/>
              </a:solidFill>
            </a:endParaRPr>
          </a:p>
          <a:p>
            <a:r>
              <a:rPr lang="zh-CN" altLang="en-US" b="1" dirty="0" smtClean="0">
                <a:solidFill>
                  <a:schemeClr val="accent6">
                    <a:lumMod val="50000"/>
                  </a:schemeClr>
                </a:solidFill>
              </a:rPr>
              <a:t>请勿长时间占座</a:t>
            </a:r>
            <a:r>
              <a:rPr lang="zh-CN" altLang="en-US" dirty="0" smtClean="0">
                <a:solidFill>
                  <a:schemeClr val="accent6">
                    <a:lumMod val="50000"/>
                  </a:schemeClr>
                </a:solidFill>
              </a:rPr>
              <a:t>！</a:t>
            </a:r>
            <a:endParaRPr lang="zh-CN" altLang="en-US" dirty="0">
              <a:solidFill>
                <a:schemeClr val="accent6">
                  <a:lumMod val="50000"/>
                </a:schemeClr>
              </a:solidFill>
            </a:endParaRPr>
          </a:p>
        </p:txBody>
      </p:sp>
      <p:sp>
        <p:nvSpPr>
          <p:cNvPr id="8" name="圆角矩形标注 7"/>
          <p:cNvSpPr/>
          <p:nvPr/>
        </p:nvSpPr>
        <p:spPr>
          <a:xfrm>
            <a:off x="8533289" y="1219200"/>
            <a:ext cx="2641256" cy="1143000"/>
          </a:xfrm>
          <a:prstGeom prst="wedgeRoundRectCallou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矩形 1"/>
          <p:cNvSpPr/>
          <p:nvPr/>
        </p:nvSpPr>
        <p:spPr>
          <a:xfrm>
            <a:off x="507868" y="145642"/>
            <a:ext cx="1125629" cy="1569660"/>
          </a:xfrm>
          <a:prstGeom prst="rect">
            <a:avLst/>
          </a:prstGeom>
        </p:spPr>
        <p:txBody>
          <a:bodyPr wrap="none">
            <a:spAutoFit/>
          </a:bodyPr>
          <a:lstStyle/>
          <a:p>
            <a:r>
              <a:rPr lang="en-US" altLang="zh-CN" sz="9600" dirty="0" smtClean="0">
                <a:solidFill>
                  <a:srgbClr val="FFFF00"/>
                </a:solidFill>
                <a:ea typeface="微软雅黑" panose="020B0503020204020204" pitchFamily="34" charset="-122"/>
              </a:rPr>
              <a:t>3</a:t>
            </a:r>
            <a:r>
              <a:rPr lang="en-US" altLang="zh-CN" sz="5400" dirty="0" smtClean="0">
                <a:solidFill>
                  <a:srgbClr val="FFFF00"/>
                </a:solidFill>
                <a:ea typeface="微软雅黑" panose="020B0503020204020204" pitchFamily="34" charset="-122"/>
              </a:rPr>
              <a:t>F</a:t>
            </a:r>
            <a:endParaRPr lang="en-US" altLang="zh-CN" sz="9600" dirty="0">
              <a:solidFill>
                <a:srgbClr val="FFFF00"/>
              </a:solidFill>
              <a:ea typeface="微软雅黑" panose="020B0503020204020204" pitchFamily="34" charset="-122"/>
            </a:endParaRPr>
          </a:p>
        </p:txBody>
      </p:sp>
      <p:sp>
        <p:nvSpPr>
          <p:cNvPr id="7" name="TextBox 6"/>
          <p:cNvSpPr txBox="1"/>
          <p:nvPr/>
        </p:nvSpPr>
        <p:spPr>
          <a:xfrm>
            <a:off x="8736463" y="1447800"/>
            <a:ext cx="2641256" cy="369332"/>
          </a:xfrm>
          <a:prstGeom prst="rect">
            <a:avLst/>
          </a:prstGeom>
          <a:noFill/>
        </p:spPr>
        <p:txBody>
          <a:bodyPr wrap="square" rtlCol="0">
            <a:spAutoFit/>
          </a:bodyPr>
          <a:lstStyle/>
          <a:p>
            <a:pPr algn="ctr"/>
            <a:endParaRPr lang="zh-CN" altLang="en-US" dirty="0">
              <a:solidFill>
                <a:schemeClr val="accent6">
                  <a:lumMod val="50000"/>
                </a:schemeClr>
              </a:solidFill>
            </a:endParaRP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28701" y="3540941"/>
            <a:ext cx="4012896" cy="2659199"/>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42071" y="1500664"/>
            <a:ext cx="1776975" cy="4623276"/>
          </a:xfrm>
          <a:prstGeom prst="rect">
            <a:avLst/>
          </a:prstGeom>
        </p:spPr>
      </p:pic>
      <p:sp>
        <p:nvSpPr>
          <p:cNvPr id="11" name="矩形 10"/>
          <p:cNvSpPr/>
          <p:nvPr/>
        </p:nvSpPr>
        <p:spPr>
          <a:xfrm>
            <a:off x="507934" y="2209801"/>
            <a:ext cx="1930149" cy="646331"/>
          </a:xfrm>
          <a:prstGeom prst="rect">
            <a:avLst/>
          </a:prstGeom>
        </p:spPr>
        <p:txBody>
          <a:bodyPr wrap="square">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  报刊</a:t>
            </a:r>
            <a:endParaRPr lang="en-US" altLang="zh-CN" b="1" dirty="0" smtClean="0">
              <a:solidFill>
                <a:schemeClr val="bg1"/>
              </a:solidFill>
              <a:latin typeface="微软雅黑" panose="020B0503020204020204" pitchFamily="34" charset="-122"/>
              <a:ea typeface="微软雅黑" panose="020B0503020204020204" pitchFamily="34" charset="-122"/>
            </a:endParaRPr>
          </a:p>
          <a:p>
            <a:r>
              <a:rPr lang="zh-CN" altLang="en-US" b="1" dirty="0" smtClean="0">
                <a:solidFill>
                  <a:schemeClr val="bg1"/>
                </a:solidFill>
                <a:latin typeface="微软雅黑" panose="020B0503020204020204" pitchFamily="34" charset="-122"/>
                <a:ea typeface="微软雅黑" panose="020B0503020204020204" pitchFamily="34" charset="-122"/>
              </a:rPr>
              <a:t> 阅览室</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rot="8272379" flipV="1">
            <a:off x="6704726" y="4994921"/>
            <a:ext cx="1385398" cy="369332"/>
          </a:xfrm>
          <a:prstGeom prst="rect">
            <a:avLst/>
          </a:prstGeom>
          <a:noFill/>
        </p:spPr>
        <p:txBody>
          <a:bodyPr wrap="square">
            <a:spAutoFit/>
          </a:bodyPr>
          <a:lstStyle/>
          <a:p>
            <a:r>
              <a:rPr lang="zh-CN" altLang="en-US" b="1" dirty="0" smtClean="0">
                <a:solidFill>
                  <a:srgbClr val="CB0597"/>
                </a:solidFill>
                <a:latin typeface="微软雅黑" panose="020B0503020204020204" pitchFamily="34" charset="-122"/>
                <a:ea typeface="微软雅黑" panose="020B0503020204020204" pitchFamily="34" charset="-122"/>
              </a:rPr>
              <a:t>服务总台</a:t>
            </a:r>
            <a:endParaRPr lang="zh-CN" altLang="en-US" dirty="0">
              <a:solidFill>
                <a:srgbClr val="CB0597"/>
              </a:solidFill>
            </a:endParaRPr>
          </a:p>
        </p:txBody>
      </p:sp>
      <p:pic>
        <p:nvPicPr>
          <p:cNvPr id="29698" name="Picture 2" descr="C:\Users\Administrator\AppData\Roaming\Tencent\Users\371215339\QQ\WinTemp\RichOle\RAH1{8]4Q$UT}_YRX_1TGOE.png"/>
          <p:cNvPicPr>
            <a:picLocks noChangeAspect="1" noChangeArrowheads="1"/>
          </p:cNvPicPr>
          <p:nvPr/>
        </p:nvPicPr>
        <p:blipFill>
          <a:blip r:embed="rId5" cstate="print"/>
          <a:srcRect/>
          <a:stretch>
            <a:fillRect/>
          </a:stretch>
        </p:blipFill>
        <p:spPr bwMode="auto">
          <a:xfrm>
            <a:off x="4730769" y="133192"/>
            <a:ext cx="2029039" cy="3196272"/>
          </a:xfrm>
          <a:prstGeom prst="rect">
            <a:avLst/>
          </a:prstGeom>
          <a:noFill/>
        </p:spPr>
      </p:pic>
      <p:pic>
        <p:nvPicPr>
          <p:cNvPr id="29699" name="Picture 3" descr="C:\Users\Administrator\AppData\Roaming\Tencent\Users\371215339\QQ\WinTemp\RichOle\O3~P4(EY}ZR}KC69X}3ZAYC.png"/>
          <p:cNvPicPr>
            <a:picLocks noChangeAspect="1" noChangeArrowheads="1"/>
          </p:cNvPicPr>
          <p:nvPr/>
        </p:nvPicPr>
        <p:blipFill>
          <a:blip r:embed="rId6" cstate="print"/>
          <a:srcRect/>
          <a:stretch>
            <a:fillRect/>
          </a:stretch>
        </p:blipFill>
        <p:spPr bwMode="auto">
          <a:xfrm>
            <a:off x="7466367" y="157188"/>
            <a:ext cx="2286878" cy="3165517"/>
          </a:xfrm>
          <a:prstGeom prst="rect">
            <a:avLst/>
          </a:prstGeom>
          <a:noFill/>
        </p:spPr>
      </p:pic>
      <p:pic>
        <p:nvPicPr>
          <p:cNvPr id="29700" name="Picture 4" descr="C:\Users\Administrator\AppData\Roaming\Tencent\Users\371215339\QQ\WinTemp\RichOle\}56~FLRY{${QY{(@(GE1{1C.png"/>
          <p:cNvPicPr>
            <a:picLocks noChangeAspect="1" noChangeArrowheads="1"/>
          </p:cNvPicPr>
          <p:nvPr/>
        </p:nvPicPr>
        <p:blipFill>
          <a:blip r:embed="rId7" cstate="print"/>
          <a:srcRect/>
          <a:stretch>
            <a:fillRect/>
          </a:stretch>
        </p:blipFill>
        <p:spPr bwMode="auto">
          <a:xfrm>
            <a:off x="8482516" y="3539736"/>
            <a:ext cx="1574575" cy="2584204"/>
          </a:xfrm>
          <a:prstGeom prst="rect">
            <a:avLst/>
          </a:prstGeom>
          <a:noFill/>
        </p:spPr>
      </p:pic>
      <p:pic>
        <p:nvPicPr>
          <p:cNvPr id="29701" name="Picture 5" descr="C:\Users\Administrator\AppData\Roaming\Tencent\Users\371215339\QQ\WinTemp\RichOle\KQ]IB64IIEG8{6}XC[N]OTC.png"/>
          <p:cNvPicPr>
            <a:picLocks noChangeAspect="1" noChangeArrowheads="1"/>
          </p:cNvPicPr>
          <p:nvPr/>
        </p:nvPicPr>
        <p:blipFill>
          <a:blip r:embed="rId8" cstate="print"/>
          <a:srcRect/>
          <a:stretch>
            <a:fillRect/>
          </a:stretch>
        </p:blipFill>
        <p:spPr bwMode="auto">
          <a:xfrm>
            <a:off x="2403164" y="158591"/>
            <a:ext cx="1904999" cy="3170873"/>
          </a:xfrm>
          <a:prstGeom prst="rect">
            <a:avLst/>
          </a:prstGeom>
          <a:noFill/>
        </p:spPr>
      </p:pic>
      <p:pic>
        <p:nvPicPr>
          <p:cNvPr id="29702" name="Picture 6" descr="C:\Users\Administrator\AppData\Roaming\Tencent\Users\371215339\QQ\WinTemp\RichOle\[44]2ONOF@{PY{JQLYS~5[L.png"/>
          <p:cNvPicPr>
            <a:picLocks noChangeAspect="1" noChangeArrowheads="1"/>
          </p:cNvPicPr>
          <p:nvPr/>
        </p:nvPicPr>
        <p:blipFill>
          <a:blip r:embed="rId9" cstate="print"/>
          <a:srcRect/>
          <a:stretch>
            <a:fillRect/>
          </a:stretch>
        </p:blipFill>
        <p:spPr bwMode="auto">
          <a:xfrm>
            <a:off x="2459060" y="3519170"/>
            <a:ext cx="1703199" cy="2728257"/>
          </a:xfrm>
          <a:prstGeom prst="rect">
            <a:avLst/>
          </a:prstGeom>
          <a:noFill/>
        </p:spPr>
      </p:pic>
      <p:sp>
        <p:nvSpPr>
          <p:cNvPr id="22" name="矩形 21"/>
          <p:cNvSpPr/>
          <p:nvPr/>
        </p:nvSpPr>
        <p:spPr>
          <a:xfrm>
            <a:off x="3908292" y="2110264"/>
            <a:ext cx="507934" cy="1219200"/>
          </a:xfrm>
          <a:prstGeom prst="rect">
            <a:avLst/>
          </a:prstGeom>
          <a:effectLst>
            <a:outerShdw blurRad="50800" dist="50800" dir="5400000" algn="ctr" rotWithShape="0">
              <a:schemeClr val="accent3">
                <a:lumMod val="50000"/>
              </a:schemeClr>
            </a:outerShdw>
          </a:effectLst>
        </p:spPr>
        <p:txBody>
          <a:bodyPr wrap="square">
            <a:spAutoFit/>
          </a:bodyPr>
          <a:lstStyle/>
          <a:p>
            <a:pPr algn="ctr"/>
            <a:r>
              <a:rPr lang="zh-CN" altLang="en-US" b="1" dirty="0" smtClean="0">
                <a:solidFill>
                  <a:srgbClr val="C00000"/>
                </a:solidFill>
                <a:effectLst>
                  <a:outerShdw blurRad="50800" dist="50800" dir="5400000" algn="ctr" rotWithShape="0">
                    <a:srgbClr val="FFC000"/>
                  </a:outerShdw>
                </a:effectLst>
                <a:latin typeface="楷体" pitchFamily="49" charset="-122"/>
                <a:ea typeface="楷体" pitchFamily="49" charset="-122"/>
              </a:rPr>
              <a:t>主题书展</a:t>
            </a:r>
            <a:endParaRPr lang="zh-CN" altLang="en-US" b="1" dirty="0">
              <a:solidFill>
                <a:srgbClr val="C00000"/>
              </a:solidFill>
              <a:effectLst>
                <a:outerShdw blurRad="50800" dist="50800" dir="5400000" algn="ctr" rotWithShape="0">
                  <a:srgbClr val="FFC000"/>
                </a:outerShdw>
              </a:effectLst>
              <a:latin typeface="楷体" pitchFamily="49" charset="-122"/>
              <a:ea typeface="楷体" pitchFamily="49" charset="-122"/>
            </a:endParaRPr>
          </a:p>
        </p:txBody>
      </p:sp>
      <p:pic>
        <p:nvPicPr>
          <p:cNvPr id="29703" name="Picture 7" descr="C:\Users\Administrator\AppData\Roaming\Tencent\Users\371215339\QQ\WinTemp\RichOle\@$2HLN6(2@B$PJYM%AKWY@6.png"/>
          <p:cNvPicPr>
            <a:picLocks noChangeAspect="1" noChangeArrowheads="1"/>
          </p:cNvPicPr>
          <p:nvPr/>
        </p:nvPicPr>
        <p:blipFill>
          <a:blip r:embed="rId10" cstate="print"/>
          <a:srcRect/>
          <a:stretch>
            <a:fillRect/>
          </a:stretch>
        </p:blipFill>
        <p:spPr bwMode="auto">
          <a:xfrm>
            <a:off x="181224" y="2057400"/>
            <a:ext cx="2133322" cy="4257675"/>
          </a:xfrm>
          <a:prstGeom prst="rect">
            <a:avLst/>
          </a:prstGeom>
          <a:noFill/>
        </p:spPr>
      </p:pic>
      <p:sp>
        <p:nvSpPr>
          <p:cNvPr id="24" name="矩形 23"/>
          <p:cNvSpPr/>
          <p:nvPr/>
        </p:nvSpPr>
        <p:spPr>
          <a:xfrm>
            <a:off x="1755740" y="2063614"/>
            <a:ext cx="609521" cy="1477328"/>
          </a:xfrm>
          <a:prstGeom prst="rect">
            <a:avLst/>
          </a:prstGeom>
          <a:effectLst>
            <a:outerShdw blurRad="50800" dist="50800" dir="5400000" algn="ctr" rotWithShape="0">
              <a:srgbClr val="FF0000"/>
            </a:outerShdw>
          </a:effectLst>
        </p:spPr>
        <p:txBody>
          <a:bodyPr wrap="square">
            <a:spAutoFit/>
          </a:bodyPr>
          <a:lstStyle/>
          <a:p>
            <a:pPr algn="ctr"/>
            <a:r>
              <a:rPr lang="zh-CN" altLang="en-US" b="1" dirty="0" smtClean="0">
                <a:solidFill>
                  <a:srgbClr val="FFC000"/>
                </a:solidFill>
                <a:latin typeface="微软雅黑" panose="020B0503020204020204" pitchFamily="34" charset="-122"/>
                <a:ea typeface="微软雅黑" panose="020B0503020204020204" pitchFamily="34" charset="-122"/>
              </a:rPr>
              <a:t>电子</a:t>
            </a:r>
            <a:endParaRPr lang="en-US" altLang="zh-CN" b="1" dirty="0" smtClean="0">
              <a:solidFill>
                <a:srgbClr val="FFC000"/>
              </a:solidFill>
              <a:latin typeface="微软雅黑" panose="020B0503020204020204" pitchFamily="34" charset="-122"/>
              <a:ea typeface="微软雅黑" panose="020B0503020204020204" pitchFamily="34" charset="-122"/>
            </a:endParaRPr>
          </a:p>
          <a:p>
            <a:pPr algn="ctr"/>
            <a:r>
              <a:rPr lang="zh-CN" altLang="en-US" b="1" dirty="0" smtClean="0">
                <a:solidFill>
                  <a:srgbClr val="FFC000"/>
                </a:solidFill>
                <a:latin typeface="微软雅黑" panose="020B0503020204020204" pitchFamily="34" charset="-122"/>
                <a:ea typeface="微软雅黑" panose="020B0503020204020204" pitchFamily="34" charset="-122"/>
              </a:rPr>
              <a:t>阅览室</a:t>
            </a:r>
            <a:endParaRPr lang="zh-CN" altLang="en-US" dirty="0">
              <a:solidFill>
                <a:srgbClr val="FFC000"/>
              </a:solidFill>
            </a:endParaRPr>
          </a:p>
        </p:txBody>
      </p:sp>
      <p:sp>
        <p:nvSpPr>
          <p:cNvPr id="25" name="矩形 24"/>
          <p:cNvSpPr/>
          <p:nvPr/>
        </p:nvSpPr>
        <p:spPr>
          <a:xfrm>
            <a:off x="5132967" y="400477"/>
            <a:ext cx="507934" cy="1477328"/>
          </a:xfrm>
          <a:prstGeom prst="rect">
            <a:avLst/>
          </a:prstGeom>
          <a:effectLst>
            <a:outerShdw blurRad="50800" dist="50800" dir="5400000" algn="ctr" rotWithShape="0">
              <a:schemeClr val="accent3">
                <a:lumMod val="50000"/>
              </a:schemeClr>
            </a:outerShdw>
          </a:effectLst>
        </p:spPr>
        <p:txBody>
          <a:bodyPr wrap="square">
            <a:spAutoFit/>
          </a:bodyPr>
          <a:lstStyle/>
          <a:p>
            <a:pPr algn="r"/>
            <a:r>
              <a:rPr lang="zh-CN" altLang="en-US" b="1" dirty="0" smtClean="0">
                <a:solidFill>
                  <a:srgbClr val="FFFF00"/>
                </a:solidFill>
                <a:effectLst>
                  <a:outerShdw blurRad="50800" dist="50800" dir="5400000" algn="ctr" rotWithShape="0">
                    <a:srgbClr val="FFC000"/>
                  </a:outerShdw>
                </a:effectLst>
                <a:latin typeface="楷体" pitchFamily="49" charset="-122"/>
                <a:ea typeface="楷体" pitchFamily="49" charset="-122"/>
              </a:rPr>
              <a:t>自助借还处</a:t>
            </a:r>
            <a:endParaRPr lang="zh-CN" altLang="en-US" b="1" dirty="0">
              <a:solidFill>
                <a:srgbClr val="FFFF00"/>
              </a:solidFill>
              <a:effectLst>
                <a:outerShdw blurRad="50800" dist="50800" dir="5400000" algn="ctr" rotWithShape="0">
                  <a:srgbClr val="FFC000"/>
                </a:outerShdw>
              </a:effectLst>
              <a:latin typeface="楷体" pitchFamily="49" charset="-122"/>
              <a:ea typeface="楷体" pitchFamily="49" charset="-122"/>
            </a:endParaRPr>
          </a:p>
        </p:txBody>
      </p:sp>
      <p:sp>
        <p:nvSpPr>
          <p:cNvPr id="26" name="矩形 25"/>
          <p:cNvSpPr/>
          <p:nvPr/>
        </p:nvSpPr>
        <p:spPr>
          <a:xfrm>
            <a:off x="7760176" y="145642"/>
            <a:ext cx="329949" cy="1754326"/>
          </a:xfrm>
          <a:prstGeom prst="rect">
            <a:avLst/>
          </a:prstGeom>
          <a:effectLst>
            <a:outerShdw blurRad="50800" dist="50800" dir="5400000" algn="ctr" rotWithShape="0">
              <a:schemeClr val="accent3">
                <a:lumMod val="50000"/>
              </a:schemeClr>
            </a:outerShdw>
          </a:effectLst>
        </p:spPr>
        <p:txBody>
          <a:bodyPr wrap="square">
            <a:spAutoFit/>
          </a:bodyPr>
          <a:lstStyle/>
          <a:p>
            <a:pPr algn="r"/>
            <a:r>
              <a:rPr lang="zh-CN" altLang="en-US" b="1" dirty="0" smtClean="0">
                <a:solidFill>
                  <a:srgbClr val="FFC000"/>
                </a:solidFill>
                <a:effectLst>
                  <a:outerShdw blurRad="50800" dist="50800" dir="5400000" algn="ctr" rotWithShape="0">
                    <a:srgbClr val="FFC000"/>
                  </a:outerShdw>
                </a:effectLst>
                <a:latin typeface="楷体" pitchFamily="49" charset="-122"/>
                <a:ea typeface="楷体" pitchFamily="49" charset="-122"/>
              </a:rPr>
              <a:t>电子书借阅机</a:t>
            </a:r>
            <a:endParaRPr lang="zh-CN" altLang="en-US" b="1" dirty="0">
              <a:solidFill>
                <a:srgbClr val="FFC000"/>
              </a:solidFill>
              <a:effectLst>
                <a:outerShdw blurRad="50800" dist="50800" dir="5400000" algn="ctr" rotWithShape="0">
                  <a:srgbClr val="FFC000"/>
                </a:outerShdw>
              </a:effectLst>
              <a:latin typeface="楷体" pitchFamily="49" charset="-122"/>
              <a:ea typeface="楷体" pitchFamily="49" charset="-122"/>
            </a:endParaRPr>
          </a:p>
        </p:txBody>
      </p:sp>
      <p:sp>
        <p:nvSpPr>
          <p:cNvPr id="27" name="矩形 26"/>
          <p:cNvSpPr/>
          <p:nvPr/>
        </p:nvSpPr>
        <p:spPr>
          <a:xfrm>
            <a:off x="10242071" y="1567152"/>
            <a:ext cx="507934" cy="1477328"/>
          </a:xfrm>
          <a:prstGeom prst="rect">
            <a:avLst/>
          </a:prstGeom>
          <a:effectLst>
            <a:outerShdw blurRad="50800" dist="50800" dir="5400000" algn="ctr" rotWithShape="0">
              <a:schemeClr val="accent3">
                <a:lumMod val="50000"/>
              </a:schemeClr>
            </a:outerShdw>
          </a:effectLst>
        </p:spPr>
        <p:txBody>
          <a:bodyPr wrap="square">
            <a:spAutoFit/>
          </a:bodyPr>
          <a:lstStyle/>
          <a:p>
            <a:pPr algn="r"/>
            <a:r>
              <a:rPr lang="zh-CN" altLang="en-US" b="1" dirty="0" smtClean="0">
                <a:solidFill>
                  <a:srgbClr val="FF0000"/>
                </a:solidFill>
                <a:effectLst>
                  <a:outerShdw blurRad="50800" dist="50800" dir="5400000" algn="ctr" rotWithShape="0">
                    <a:srgbClr val="FFC000"/>
                  </a:outerShdw>
                </a:effectLst>
                <a:latin typeface="楷体" pitchFamily="49" charset="-122"/>
                <a:ea typeface="楷体" pitchFamily="49" charset="-122"/>
              </a:rPr>
              <a:t>报刊阅览室</a:t>
            </a:r>
            <a:endParaRPr lang="zh-CN" altLang="en-US" b="1" dirty="0">
              <a:solidFill>
                <a:srgbClr val="FF0000"/>
              </a:solidFill>
              <a:effectLst>
                <a:outerShdw blurRad="50800" dist="50800" dir="5400000" algn="ctr" rotWithShape="0">
                  <a:srgbClr val="FFC000"/>
                </a:outerShdw>
              </a:effectLst>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25602" name="Picture 2" descr="http://110.72.251.186:8090/img/UploadFiles_1277/201604/2016042210221605.jpg">
            <a:hlinkClick r:id="rId3"/>
          </p:cNvPr>
          <p:cNvPicPr>
            <a:picLocks noChangeAspect="1" noChangeArrowheads="1"/>
          </p:cNvPicPr>
          <p:nvPr/>
        </p:nvPicPr>
        <p:blipFill>
          <a:blip r:embed="rId4" cstate="print"/>
          <a:srcRect/>
          <a:stretch>
            <a:fillRect/>
          </a:stretch>
        </p:blipFill>
        <p:spPr bwMode="auto">
          <a:xfrm>
            <a:off x="5485686" y="838200"/>
            <a:ext cx="6399967" cy="2857500"/>
          </a:xfrm>
          <a:prstGeom prst="rect">
            <a:avLst/>
          </a:prstGeom>
          <a:noFill/>
        </p:spPr>
      </p:pic>
      <p:sp>
        <p:nvSpPr>
          <p:cNvPr id="5" name="矩形 4"/>
          <p:cNvSpPr/>
          <p:nvPr/>
        </p:nvSpPr>
        <p:spPr>
          <a:xfrm>
            <a:off x="5854574" y="3244334"/>
            <a:ext cx="360996" cy="369332"/>
          </a:xfrm>
          <a:prstGeom prst="rect">
            <a:avLst/>
          </a:prstGeom>
        </p:spPr>
        <p:txBody>
          <a:bodyPr wrap="none">
            <a:spAutoFit/>
          </a:bodyPr>
          <a:lstStyle/>
          <a:p>
            <a:r>
              <a:rPr lang="en-US" altLang="zh-CN" dirty="0" smtClean="0">
                <a:solidFill>
                  <a:schemeClr val="accent6">
                    <a:lumMod val="75000"/>
                  </a:schemeClr>
                </a:solidFill>
                <a:ea typeface="微软雅黑" panose="020B0503020204020204" pitchFamily="34" charset="-122"/>
              </a:rPr>
              <a:t>2</a:t>
            </a:r>
            <a:r>
              <a:rPr lang="en-US" altLang="zh-CN" sz="1000" dirty="0" smtClean="0">
                <a:solidFill>
                  <a:schemeClr val="accent6">
                    <a:lumMod val="75000"/>
                  </a:schemeClr>
                </a:solidFill>
                <a:ea typeface="微软雅黑" panose="020B0503020204020204" pitchFamily="34" charset="-122"/>
              </a:rPr>
              <a:t>F</a:t>
            </a:r>
            <a:endParaRPr lang="en-US" altLang="zh-CN" dirty="0">
              <a:solidFill>
                <a:schemeClr val="accent6">
                  <a:lumMod val="75000"/>
                </a:schemeClr>
              </a:solidFill>
              <a:ea typeface="微软雅黑" panose="020B0503020204020204" pitchFamily="34" charset="-122"/>
            </a:endParaRPr>
          </a:p>
        </p:txBody>
      </p:sp>
      <p:sp>
        <p:nvSpPr>
          <p:cNvPr id="6" name="矩形 5"/>
          <p:cNvSpPr/>
          <p:nvPr/>
        </p:nvSpPr>
        <p:spPr>
          <a:xfrm>
            <a:off x="406348" y="762000"/>
            <a:ext cx="1125629" cy="1569660"/>
          </a:xfrm>
          <a:prstGeom prst="rect">
            <a:avLst/>
          </a:prstGeom>
        </p:spPr>
        <p:txBody>
          <a:bodyPr wrap="none">
            <a:spAutoFit/>
          </a:bodyPr>
          <a:lstStyle/>
          <a:p>
            <a:r>
              <a:rPr lang="en-US" altLang="zh-CN" sz="9600" dirty="0" smtClean="0">
                <a:solidFill>
                  <a:schemeClr val="accent6">
                    <a:lumMod val="75000"/>
                  </a:schemeClr>
                </a:solidFill>
                <a:ea typeface="微软雅黑" panose="020B0503020204020204" pitchFamily="34" charset="-122"/>
              </a:rPr>
              <a:t>4</a:t>
            </a:r>
            <a:r>
              <a:rPr lang="en-US" altLang="zh-CN" sz="5400" dirty="0" smtClean="0">
                <a:solidFill>
                  <a:schemeClr val="accent6">
                    <a:lumMod val="75000"/>
                  </a:schemeClr>
                </a:solidFill>
                <a:ea typeface="微软雅黑" panose="020B0503020204020204" pitchFamily="34" charset="-122"/>
              </a:rPr>
              <a:t>F</a:t>
            </a:r>
            <a:endParaRPr lang="en-US" altLang="zh-CN" sz="9600" dirty="0">
              <a:solidFill>
                <a:schemeClr val="accent6">
                  <a:lumMod val="75000"/>
                </a:schemeClr>
              </a:solidFill>
              <a:ea typeface="微软雅黑" panose="020B0503020204020204" pitchFamily="34" charset="-122"/>
            </a:endParaRPr>
          </a:p>
        </p:txBody>
      </p:sp>
      <p:sp>
        <p:nvSpPr>
          <p:cNvPr id="7" name="矩形 6"/>
          <p:cNvSpPr/>
          <p:nvPr/>
        </p:nvSpPr>
        <p:spPr>
          <a:xfrm>
            <a:off x="1117455" y="2209801"/>
            <a:ext cx="4368231" cy="646331"/>
          </a:xfrm>
          <a:prstGeom prst="rect">
            <a:avLst/>
          </a:prstGeom>
        </p:spPr>
        <p:txBody>
          <a:bodyPr wrap="square">
            <a:spAutoFit/>
          </a:bodyPr>
          <a:lstStyle/>
          <a:p>
            <a:r>
              <a:rPr lang="zh-CN" altLang="en-US" sz="3600" b="1" dirty="0" smtClean="0">
                <a:solidFill>
                  <a:srgbClr val="00B0F0"/>
                </a:solidFill>
                <a:latin typeface="微软雅黑" panose="020B0503020204020204" pitchFamily="34" charset="-122"/>
                <a:ea typeface="微软雅黑" panose="020B0503020204020204" pitchFamily="34" charset="-122"/>
              </a:rPr>
              <a:t>〇</a:t>
            </a:r>
            <a:r>
              <a:rPr lang="zh-CN" altLang="en-US" sz="3600" b="1" dirty="0" smtClean="0">
                <a:solidFill>
                  <a:schemeClr val="accent6">
                    <a:lumMod val="50000"/>
                  </a:schemeClr>
                </a:solidFill>
                <a:latin typeface="微软雅黑" panose="020B0503020204020204" pitchFamily="34" charset="-122"/>
                <a:ea typeface="微软雅黑" panose="020B0503020204020204" pitchFamily="34" charset="-122"/>
              </a:rPr>
              <a:t>社科书库一</a:t>
            </a:r>
            <a:endParaRPr lang="zh-CN" altLang="en-US" sz="36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320628" y="4267201"/>
            <a:ext cx="7212661" cy="1015663"/>
          </a:xfrm>
          <a:prstGeom prst="rect">
            <a:avLst/>
          </a:prstGeom>
        </p:spPr>
        <p:txBody>
          <a:bodyPr wrap="square">
            <a:spAutoFit/>
          </a:bodyPr>
          <a:lstStyle/>
          <a:p>
            <a:endParaRPr lang="en-US" altLang="zh-CN" sz="2000" b="1" dirty="0" smtClean="0">
              <a:solidFill>
                <a:schemeClr val="accent3">
                  <a:lumMod val="50000"/>
                </a:schemeClr>
              </a:solidFill>
              <a:latin typeface="微软雅黑" panose="020B0503020204020204" pitchFamily="34" charset="-122"/>
              <a:ea typeface="微软雅黑" panose="020B0503020204020204" pitchFamily="34" charset="-122"/>
            </a:endParaRPr>
          </a:p>
          <a:p>
            <a:r>
              <a:rPr lang="zh-CN" altLang="en-US" sz="2000" b="1" dirty="0" smtClean="0">
                <a:solidFill>
                  <a:schemeClr val="accent3">
                    <a:lumMod val="50000"/>
                  </a:schemeClr>
                </a:solidFill>
                <a:latin typeface="微软雅黑" panose="020B0503020204020204" pitchFamily="34" charset="-122"/>
                <a:ea typeface="微软雅黑" panose="020B0503020204020204" pitchFamily="34" charset="-122"/>
              </a:rPr>
              <a:t>东区（哲学、政治、法律、艺术）</a:t>
            </a:r>
            <a:endParaRPr lang="en-US" altLang="zh-CN" sz="2000" b="1" dirty="0" smtClean="0">
              <a:solidFill>
                <a:schemeClr val="accent3">
                  <a:lumMod val="50000"/>
                </a:schemeClr>
              </a:solidFill>
              <a:latin typeface="微软雅黑" panose="020B0503020204020204" pitchFamily="34" charset="-122"/>
              <a:ea typeface="微软雅黑" panose="020B0503020204020204" pitchFamily="34" charset="-122"/>
            </a:endParaRPr>
          </a:p>
          <a:p>
            <a:r>
              <a:rPr lang="zh-CN" altLang="en-US" sz="2000" b="1" dirty="0" smtClean="0">
                <a:solidFill>
                  <a:schemeClr val="accent3">
                    <a:lumMod val="50000"/>
                  </a:schemeClr>
                </a:solidFill>
                <a:latin typeface="微软雅黑" panose="020B0503020204020204" pitchFamily="34" charset="-122"/>
                <a:ea typeface="微软雅黑" panose="020B0503020204020204" pitchFamily="34" charset="-122"/>
              </a:rPr>
              <a:t>西区（文化教育、经济）</a:t>
            </a:r>
            <a:endParaRPr lang="zh-CN" altLang="en-US" sz="20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9" name="上箭头标注 8"/>
          <p:cNvSpPr/>
          <p:nvPr/>
        </p:nvSpPr>
        <p:spPr>
          <a:xfrm>
            <a:off x="1015868" y="3962400"/>
            <a:ext cx="5384099" cy="1447800"/>
          </a:xfrm>
          <a:prstGeom prst="upArrowCallou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3" name="矩形 2"/>
          <p:cNvSpPr/>
          <p:nvPr/>
        </p:nvSpPr>
        <p:spPr>
          <a:xfrm>
            <a:off x="406348" y="762000"/>
            <a:ext cx="1125629" cy="1569660"/>
          </a:xfrm>
          <a:prstGeom prst="rect">
            <a:avLst/>
          </a:prstGeom>
        </p:spPr>
        <p:txBody>
          <a:bodyPr wrap="none">
            <a:spAutoFit/>
          </a:bodyPr>
          <a:lstStyle/>
          <a:p>
            <a:r>
              <a:rPr lang="en-US" altLang="zh-CN" sz="9600" dirty="0" smtClean="0">
                <a:solidFill>
                  <a:schemeClr val="accent6">
                    <a:lumMod val="75000"/>
                  </a:schemeClr>
                </a:solidFill>
                <a:ea typeface="微软雅黑" panose="020B0503020204020204" pitchFamily="34" charset="-122"/>
              </a:rPr>
              <a:t>5</a:t>
            </a:r>
            <a:r>
              <a:rPr lang="en-US" altLang="zh-CN" sz="5400" dirty="0" smtClean="0">
                <a:solidFill>
                  <a:schemeClr val="accent6">
                    <a:lumMod val="75000"/>
                  </a:schemeClr>
                </a:solidFill>
                <a:ea typeface="微软雅黑" panose="020B0503020204020204" pitchFamily="34" charset="-122"/>
              </a:rPr>
              <a:t>F</a:t>
            </a:r>
            <a:endParaRPr lang="en-US" altLang="zh-CN" sz="9600" dirty="0">
              <a:solidFill>
                <a:schemeClr val="accent6">
                  <a:lumMod val="75000"/>
                </a:schemeClr>
              </a:solidFill>
              <a:ea typeface="微软雅黑" panose="020B0503020204020204" pitchFamily="34" charset="-122"/>
            </a:endParaRPr>
          </a:p>
        </p:txBody>
      </p:sp>
      <p:pic>
        <p:nvPicPr>
          <p:cNvPr id="31746" name="Picture 2" descr="http://110.72.251.186:8090/img/UploadFiles_1277/201604/2016042210235800.jpg"/>
          <p:cNvPicPr>
            <a:picLocks noChangeAspect="1" noChangeArrowheads="1"/>
          </p:cNvPicPr>
          <p:nvPr/>
        </p:nvPicPr>
        <p:blipFill>
          <a:blip r:embed="rId3" cstate="print"/>
          <a:srcRect/>
          <a:stretch>
            <a:fillRect/>
          </a:stretch>
        </p:blipFill>
        <p:spPr bwMode="auto">
          <a:xfrm>
            <a:off x="406347" y="3657600"/>
            <a:ext cx="5892033" cy="2514600"/>
          </a:xfrm>
          <a:prstGeom prst="rect">
            <a:avLst/>
          </a:prstGeom>
          <a:noFill/>
        </p:spPr>
      </p:pic>
      <p:pic>
        <p:nvPicPr>
          <p:cNvPr id="31748" name="Picture 4" descr="http://110.72.251.186:8090/img/UploadFiles_1277/201503/2015032610310892.jpg"/>
          <p:cNvPicPr>
            <a:picLocks noChangeAspect="1" noChangeArrowheads="1"/>
          </p:cNvPicPr>
          <p:nvPr/>
        </p:nvPicPr>
        <p:blipFill>
          <a:blip r:embed="rId4" cstate="print"/>
          <a:srcRect/>
          <a:stretch>
            <a:fillRect/>
          </a:stretch>
        </p:blipFill>
        <p:spPr bwMode="auto">
          <a:xfrm>
            <a:off x="6095207" y="762000"/>
            <a:ext cx="5790446" cy="2869493"/>
          </a:xfrm>
          <a:prstGeom prst="rect">
            <a:avLst/>
          </a:prstGeom>
          <a:noFill/>
        </p:spPr>
      </p:pic>
      <p:sp>
        <p:nvSpPr>
          <p:cNvPr id="6" name="TextBox 5"/>
          <p:cNvSpPr txBox="1"/>
          <p:nvPr/>
        </p:nvSpPr>
        <p:spPr>
          <a:xfrm>
            <a:off x="2133322" y="1828801"/>
            <a:ext cx="3453950" cy="646331"/>
          </a:xfrm>
          <a:prstGeom prst="rect">
            <a:avLst/>
          </a:prstGeom>
          <a:noFill/>
        </p:spPr>
        <p:txBody>
          <a:bodyPr wrap="square" rtlCol="0">
            <a:spAutoFit/>
          </a:bodyPr>
          <a:lstStyle/>
          <a:p>
            <a:r>
              <a:rPr lang="zh-CN" altLang="en-US" sz="3600" b="1" dirty="0" smtClean="0">
                <a:solidFill>
                  <a:schemeClr val="accent6">
                    <a:lumMod val="50000"/>
                  </a:schemeClr>
                </a:solidFill>
                <a:latin typeface="微软雅黑" pitchFamily="34" charset="-122"/>
                <a:ea typeface="微软雅黑" pitchFamily="34" charset="-122"/>
              </a:rPr>
              <a:t>社科书库二</a:t>
            </a:r>
            <a:endParaRPr lang="zh-CN" altLang="en-US" sz="3600" b="1" dirty="0">
              <a:solidFill>
                <a:schemeClr val="accent6">
                  <a:lumMod val="50000"/>
                </a:schemeClr>
              </a:solidFill>
              <a:latin typeface="微软雅黑" pitchFamily="34" charset="-122"/>
              <a:ea typeface="微软雅黑" pitchFamily="34" charset="-122"/>
            </a:endParaRPr>
          </a:p>
        </p:txBody>
      </p:sp>
      <p:sp>
        <p:nvSpPr>
          <p:cNvPr id="7" name="矩形 6"/>
          <p:cNvSpPr/>
          <p:nvPr/>
        </p:nvSpPr>
        <p:spPr>
          <a:xfrm>
            <a:off x="2133322" y="2895600"/>
            <a:ext cx="3047603" cy="369332"/>
          </a:xfrm>
          <a:prstGeom prst="rect">
            <a:avLst/>
          </a:prstGeom>
        </p:spPr>
        <p:txBody>
          <a:bodyPr wrap="square">
            <a:spAutoFit/>
          </a:bodyPr>
          <a:lstStyle/>
          <a:p>
            <a:pPr algn="ctr"/>
            <a:r>
              <a:rPr lang="zh-CN" altLang="en-US" b="1" dirty="0" smtClean="0">
                <a:solidFill>
                  <a:schemeClr val="accent3">
                    <a:lumMod val="50000"/>
                  </a:schemeClr>
                </a:solidFill>
                <a:latin typeface="微软雅黑" panose="020B0503020204020204" pitchFamily="34" charset="-122"/>
                <a:ea typeface="微软雅黑" panose="020B0503020204020204" pitchFamily="34" charset="-122"/>
              </a:rPr>
              <a:t>   东区（文学、语言）</a:t>
            </a:r>
            <a:endParaRPr lang="zh-CN" altLang="en-US"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6806314" y="4038601"/>
            <a:ext cx="3453950" cy="646331"/>
          </a:xfrm>
          <a:prstGeom prst="rect">
            <a:avLst/>
          </a:prstGeom>
          <a:noFill/>
        </p:spPr>
        <p:txBody>
          <a:bodyPr wrap="square" rtlCol="0">
            <a:spAutoFit/>
          </a:bodyPr>
          <a:lstStyle/>
          <a:p>
            <a:r>
              <a:rPr lang="zh-CN" altLang="en-US" sz="3600" b="1" dirty="0" smtClean="0">
                <a:solidFill>
                  <a:schemeClr val="accent6">
                    <a:lumMod val="50000"/>
                  </a:schemeClr>
                </a:solidFill>
                <a:latin typeface="微软雅黑" pitchFamily="34" charset="-122"/>
                <a:ea typeface="微软雅黑" pitchFamily="34" charset="-122"/>
              </a:rPr>
              <a:t>科技书库一</a:t>
            </a:r>
            <a:endParaRPr lang="zh-CN" altLang="en-US" sz="3600" b="1" dirty="0">
              <a:solidFill>
                <a:schemeClr val="accent6">
                  <a:lumMod val="50000"/>
                </a:schemeClr>
              </a:solidFill>
              <a:latin typeface="微软雅黑" pitchFamily="34" charset="-122"/>
              <a:ea typeface="微软雅黑" pitchFamily="34" charset="-122"/>
            </a:endParaRPr>
          </a:p>
        </p:txBody>
      </p:sp>
      <p:sp>
        <p:nvSpPr>
          <p:cNvPr id="10" name="上箭头标注 9"/>
          <p:cNvSpPr/>
          <p:nvPr/>
        </p:nvSpPr>
        <p:spPr>
          <a:xfrm>
            <a:off x="2234909" y="2590800"/>
            <a:ext cx="2946016" cy="685800"/>
          </a:xfrm>
          <a:prstGeom prst="upArrowCallou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603140" y="5181601"/>
            <a:ext cx="4672992" cy="646331"/>
          </a:xfrm>
          <a:prstGeom prst="rect">
            <a:avLst/>
          </a:prstGeom>
        </p:spPr>
        <p:txBody>
          <a:bodyPr wrap="square">
            <a:spAutoFit/>
          </a:bodyPr>
          <a:lstStyle/>
          <a:p>
            <a:r>
              <a:rPr lang="zh-CN" altLang="en-US" b="1" dirty="0" smtClean="0">
                <a:solidFill>
                  <a:schemeClr val="accent3">
                    <a:lumMod val="50000"/>
                  </a:schemeClr>
                </a:solidFill>
                <a:latin typeface="微软雅黑" panose="020B0503020204020204" pitchFamily="34" charset="-122"/>
                <a:ea typeface="微软雅黑" panose="020B0503020204020204" pitchFamily="34" charset="-122"/>
              </a:rPr>
              <a:t>西区（数理化学、天文学、地球科学、生物科学、工业技术）</a:t>
            </a:r>
            <a:endParaRPr lang="zh-CN" altLang="en-US"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1625389" y="1981200"/>
            <a:ext cx="581723" cy="369332"/>
          </a:xfrm>
          <a:prstGeom prst="rect">
            <a:avLst/>
          </a:prstGeom>
        </p:spPr>
        <p:txBody>
          <a:bodyPr wrap="square">
            <a:spAutoFit/>
          </a:bodyPr>
          <a:lstStyle/>
          <a:p>
            <a:r>
              <a:rPr lang="zh-CN" altLang="en-US" b="1" dirty="0" smtClean="0">
                <a:solidFill>
                  <a:srgbClr val="00B0F0"/>
                </a:solidFill>
                <a:latin typeface="微软雅黑" panose="020B0503020204020204" pitchFamily="34" charset="-122"/>
                <a:ea typeface="微软雅黑" panose="020B0503020204020204" pitchFamily="34" charset="-122"/>
              </a:rPr>
              <a:t>〇</a:t>
            </a:r>
            <a:endParaRPr lang="zh-CN" altLang="en-US" dirty="0"/>
          </a:p>
        </p:txBody>
      </p:sp>
      <p:sp>
        <p:nvSpPr>
          <p:cNvPr id="14" name="矩形 13"/>
          <p:cNvSpPr/>
          <p:nvPr/>
        </p:nvSpPr>
        <p:spPr>
          <a:xfrm>
            <a:off x="6399967" y="4191000"/>
            <a:ext cx="415498" cy="369332"/>
          </a:xfrm>
          <a:prstGeom prst="rect">
            <a:avLst/>
          </a:prstGeom>
        </p:spPr>
        <p:txBody>
          <a:bodyPr wrap="none">
            <a:spAutoFit/>
          </a:bodyPr>
          <a:lstStyle/>
          <a:p>
            <a:r>
              <a:rPr lang="zh-CN" altLang="en-US" b="1" dirty="0" smtClean="0">
                <a:solidFill>
                  <a:srgbClr val="00B0F0"/>
                </a:solidFill>
                <a:latin typeface="微软雅黑" panose="020B0503020204020204" pitchFamily="34" charset="-122"/>
                <a:ea typeface="微软雅黑" panose="020B0503020204020204" pitchFamily="34" charset="-122"/>
              </a:rPr>
              <a:t>〇</a:t>
            </a:r>
            <a:endParaRPr lang="zh-CN" altLang="en-US" dirty="0"/>
          </a:p>
        </p:txBody>
      </p:sp>
      <p:sp>
        <p:nvSpPr>
          <p:cNvPr id="15" name="上箭头标注 14"/>
          <p:cNvSpPr/>
          <p:nvPr/>
        </p:nvSpPr>
        <p:spPr>
          <a:xfrm>
            <a:off x="6399967" y="4648200"/>
            <a:ext cx="4774578" cy="1219200"/>
          </a:xfrm>
          <a:prstGeom prst="upArrowCallou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3" name="矩形 2"/>
          <p:cNvSpPr/>
          <p:nvPr/>
        </p:nvSpPr>
        <p:spPr>
          <a:xfrm>
            <a:off x="406348" y="762000"/>
            <a:ext cx="1125629" cy="1569660"/>
          </a:xfrm>
          <a:prstGeom prst="rect">
            <a:avLst/>
          </a:prstGeom>
        </p:spPr>
        <p:txBody>
          <a:bodyPr wrap="none">
            <a:spAutoFit/>
          </a:bodyPr>
          <a:lstStyle/>
          <a:p>
            <a:r>
              <a:rPr lang="en-US" altLang="zh-CN" sz="9600" dirty="0" smtClean="0">
                <a:solidFill>
                  <a:schemeClr val="accent6">
                    <a:lumMod val="75000"/>
                  </a:schemeClr>
                </a:solidFill>
                <a:ea typeface="微软雅黑" panose="020B0503020204020204" pitchFamily="34" charset="-122"/>
              </a:rPr>
              <a:t>6</a:t>
            </a:r>
            <a:r>
              <a:rPr lang="en-US" altLang="zh-CN" sz="5400" dirty="0" smtClean="0">
                <a:solidFill>
                  <a:schemeClr val="accent6">
                    <a:lumMod val="75000"/>
                  </a:schemeClr>
                </a:solidFill>
                <a:ea typeface="微软雅黑" panose="020B0503020204020204" pitchFamily="34" charset="-122"/>
              </a:rPr>
              <a:t>F</a:t>
            </a:r>
            <a:endParaRPr lang="en-US" altLang="zh-CN" sz="9600" dirty="0">
              <a:solidFill>
                <a:schemeClr val="accent6">
                  <a:lumMod val="75000"/>
                </a:schemeClr>
              </a:solidFill>
              <a:ea typeface="微软雅黑" panose="020B0503020204020204" pitchFamily="34" charset="-122"/>
            </a:endParaRPr>
          </a:p>
        </p:txBody>
      </p:sp>
      <p:sp>
        <p:nvSpPr>
          <p:cNvPr id="8" name="TextBox 7"/>
          <p:cNvSpPr txBox="1"/>
          <p:nvPr/>
        </p:nvSpPr>
        <p:spPr>
          <a:xfrm>
            <a:off x="2234909" y="1981200"/>
            <a:ext cx="3453950" cy="646331"/>
          </a:xfrm>
          <a:prstGeom prst="rect">
            <a:avLst/>
          </a:prstGeom>
          <a:noFill/>
        </p:spPr>
        <p:txBody>
          <a:bodyPr wrap="square" rtlCol="0">
            <a:spAutoFit/>
          </a:bodyPr>
          <a:lstStyle/>
          <a:p>
            <a:r>
              <a:rPr lang="zh-CN" altLang="en-US" sz="3600" b="1" dirty="0" smtClean="0">
                <a:solidFill>
                  <a:schemeClr val="accent6">
                    <a:lumMod val="50000"/>
                  </a:schemeClr>
                </a:solidFill>
                <a:latin typeface="微软雅黑" pitchFamily="34" charset="-122"/>
                <a:ea typeface="微软雅黑" pitchFamily="34" charset="-122"/>
              </a:rPr>
              <a:t>科技书库二</a:t>
            </a:r>
            <a:endParaRPr lang="zh-CN" altLang="en-US" sz="3600" b="1" dirty="0">
              <a:solidFill>
                <a:schemeClr val="accent6">
                  <a:lumMod val="50000"/>
                </a:schemeClr>
              </a:solidFill>
              <a:latin typeface="微软雅黑" pitchFamily="34" charset="-122"/>
              <a:ea typeface="微软雅黑" pitchFamily="34" charset="-122"/>
            </a:endParaRPr>
          </a:p>
        </p:txBody>
      </p:sp>
      <p:sp>
        <p:nvSpPr>
          <p:cNvPr id="15" name="上箭头标注 14"/>
          <p:cNvSpPr/>
          <p:nvPr/>
        </p:nvSpPr>
        <p:spPr>
          <a:xfrm>
            <a:off x="6603141" y="4267200"/>
            <a:ext cx="3860297" cy="1752600"/>
          </a:xfrm>
          <a:prstGeom prst="upArrowCallout">
            <a:avLst>
              <a:gd name="adj1" fmla="val 14279"/>
              <a:gd name="adj2" fmla="val 25000"/>
              <a:gd name="adj3" fmla="val 25000"/>
              <a:gd name="adj4" fmla="val 64977"/>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769" name="Picture 1" descr="C:\Users\Administrator\AppData\Roaming\Tencent\Users\371215339\QQ\WinTemp\RichOle\ANBGI4Q%S8JI5OTT)~CXZN0.png"/>
          <p:cNvPicPr>
            <a:picLocks noChangeAspect="1" noChangeArrowheads="1"/>
          </p:cNvPicPr>
          <p:nvPr/>
        </p:nvPicPr>
        <p:blipFill>
          <a:blip r:embed="rId3" cstate="print"/>
          <a:srcRect/>
          <a:stretch>
            <a:fillRect/>
          </a:stretch>
        </p:blipFill>
        <p:spPr bwMode="auto">
          <a:xfrm>
            <a:off x="507934" y="2971801"/>
            <a:ext cx="5384099" cy="3166969"/>
          </a:xfrm>
          <a:prstGeom prst="rect">
            <a:avLst/>
          </a:prstGeom>
          <a:noFill/>
        </p:spPr>
      </p:pic>
      <p:sp>
        <p:nvSpPr>
          <p:cNvPr id="16" name="矩形 15"/>
          <p:cNvSpPr/>
          <p:nvPr/>
        </p:nvSpPr>
        <p:spPr>
          <a:xfrm>
            <a:off x="1625388" y="2057400"/>
            <a:ext cx="914281" cy="523220"/>
          </a:xfrm>
          <a:prstGeom prst="rect">
            <a:avLst/>
          </a:prstGeom>
        </p:spPr>
        <p:txBody>
          <a:bodyPr wrap="square">
            <a:spAutoFit/>
          </a:bodyPr>
          <a:lstStyle/>
          <a:p>
            <a:r>
              <a:rPr lang="zh-CN" altLang="en-US" sz="2800" b="1" dirty="0" smtClean="0">
                <a:solidFill>
                  <a:srgbClr val="00B0F0"/>
                </a:solidFill>
                <a:latin typeface="微软雅黑" panose="020B0503020204020204" pitchFamily="34" charset="-122"/>
                <a:ea typeface="微软雅黑" panose="020B0503020204020204" pitchFamily="34" charset="-122"/>
              </a:rPr>
              <a:t>〇</a:t>
            </a:r>
            <a:endParaRPr lang="zh-CN" altLang="en-US" sz="2800" dirty="0"/>
          </a:p>
        </p:txBody>
      </p:sp>
      <p:sp>
        <p:nvSpPr>
          <p:cNvPr id="17" name="矩形 16"/>
          <p:cNvSpPr/>
          <p:nvPr/>
        </p:nvSpPr>
        <p:spPr>
          <a:xfrm>
            <a:off x="7009487" y="4953000"/>
            <a:ext cx="3250777" cy="646331"/>
          </a:xfrm>
          <a:prstGeom prst="rect">
            <a:avLst/>
          </a:prstGeom>
        </p:spPr>
        <p:txBody>
          <a:bodyPr wrap="square">
            <a:spAutoFit/>
          </a:bodyPr>
          <a:lstStyle/>
          <a:p>
            <a:r>
              <a:rPr lang="zh-CN" altLang="en-US" b="1" dirty="0" smtClean="0">
                <a:solidFill>
                  <a:schemeClr val="accent3">
                    <a:lumMod val="50000"/>
                  </a:schemeClr>
                </a:solidFill>
                <a:latin typeface="微软雅黑" panose="020B0503020204020204" pitchFamily="34" charset="-122"/>
                <a:ea typeface="微软雅黑" panose="020B0503020204020204" pitchFamily="34" charset="-122"/>
              </a:rPr>
              <a:t>工业技术、交通运输、航空航天、环境科学、各类工具书</a:t>
            </a:r>
            <a:endParaRPr lang="zh-CN" altLang="en-US" b="1" dirty="0">
              <a:solidFill>
                <a:schemeClr val="accent3">
                  <a:lumMod val="50000"/>
                </a:schemeClr>
              </a:solidFill>
              <a:latin typeface="微软雅黑" panose="020B0503020204020204" pitchFamily="34" charset="-122"/>
              <a:ea typeface="微软雅黑" panose="020B0503020204020204" pitchFamily="34" charset="-122"/>
            </a:endParaRPr>
          </a:p>
        </p:txBody>
      </p:sp>
      <p:pic>
        <p:nvPicPr>
          <p:cNvPr id="32770" name="Picture 2" descr="C:\Users\Administrator\AppData\Roaming\Tencent\Users\371215339\QQ\WinTemp\RichOle\H19F[GL$ZSDN4DR3_~0Y)OV.png"/>
          <p:cNvPicPr>
            <a:picLocks noChangeAspect="1" noChangeArrowheads="1"/>
          </p:cNvPicPr>
          <p:nvPr/>
        </p:nvPicPr>
        <p:blipFill>
          <a:blip r:embed="rId4" cstate="print"/>
          <a:srcRect/>
          <a:stretch>
            <a:fillRect/>
          </a:stretch>
        </p:blipFill>
        <p:spPr bwMode="auto">
          <a:xfrm>
            <a:off x="5892033" y="761999"/>
            <a:ext cx="5993620" cy="327660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3" name="矩形 2"/>
          <p:cNvSpPr/>
          <p:nvPr/>
        </p:nvSpPr>
        <p:spPr>
          <a:xfrm>
            <a:off x="406348" y="762000"/>
            <a:ext cx="1125629" cy="1569660"/>
          </a:xfrm>
          <a:prstGeom prst="rect">
            <a:avLst/>
          </a:prstGeom>
        </p:spPr>
        <p:txBody>
          <a:bodyPr wrap="none">
            <a:spAutoFit/>
          </a:bodyPr>
          <a:lstStyle/>
          <a:p>
            <a:r>
              <a:rPr lang="en-US" altLang="zh-CN" sz="9600" dirty="0" smtClean="0">
                <a:solidFill>
                  <a:schemeClr val="accent6">
                    <a:lumMod val="75000"/>
                  </a:schemeClr>
                </a:solidFill>
                <a:ea typeface="微软雅黑" panose="020B0503020204020204" pitchFamily="34" charset="-122"/>
              </a:rPr>
              <a:t>7</a:t>
            </a:r>
            <a:r>
              <a:rPr lang="en-US" altLang="zh-CN" sz="5400" dirty="0" smtClean="0">
                <a:solidFill>
                  <a:schemeClr val="accent6">
                    <a:lumMod val="75000"/>
                  </a:schemeClr>
                </a:solidFill>
                <a:ea typeface="微软雅黑" panose="020B0503020204020204" pitchFamily="34" charset="-122"/>
              </a:rPr>
              <a:t>F</a:t>
            </a:r>
            <a:endParaRPr lang="en-US" altLang="zh-CN" sz="9600" dirty="0">
              <a:solidFill>
                <a:schemeClr val="accent6">
                  <a:lumMod val="75000"/>
                </a:schemeClr>
              </a:solidFill>
              <a:ea typeface="微软雅黑" panose="020B0503020204020204" pitchFamily="34" charset="-122"/>
            </a:endParaRPr>
          </a:p>
        </p:txBody>
      </p:sp>
      <p:sp>
        <p:nvSpPr>
          <p:cNvPr id="8" name="TextBox 7"/>
          <p:cNvSpPr txBox="1"/>
          <p:nvPr/>
        </p:nvSpPr>
        <p:spPr>
          <a:xfrm>
            <a:off x="1625389" y="2209801"/>
            <a:ext cx="3453950" cy="646331"/>
          </a:xfrm>
          <a:prstGeom prst="rect">
            <a:avLst/>
          </a:prstGeom>
          <a:noFill/>
        </p:spPr>
        <p:txBody>
          <a:bodyPr wrap="square" rtlCol="0">
            <a:spAutoFit/>
          </a:bodyPr>
          <a:lstStyle/>
          <a:p>
            <a:r>
              <a:rPr lang="zh-CN" altLang="en-US" sz="3600" b="1" dirty="0" smtClean="0">
                <a:solidFill>
                  <a:schemeClr val="accent6">
                    <a:lumMod val="50000"/>
                  </a:schemeClr>
                </a:solidFill>
                <a:latin typeface="微软雅黑" pitchFamily="34" charset="-122"/>
                <a:ea typeface="微软雅黑" pitchFamily="34" charset="-122"/>
              </a:rPr>
              <a:t>社科书库三</a:t>
            </a:r>
            <a:endParaRPr lang="zh-CN" altLang="en-US" sz="3600" b="1" dirty="0">
              <a:solidFill>
                <a:schemeClr val="accent6">
                  <a:lumMod val="50000"/>
                </a:schemeClr>
              </a:solidFill>
              <a:latin typeface="微软雅黑" pitchFamily="34" charset="-122"/>
              <a:ea typeface="微软雅黑" pitchFamily="34" charset="-122"/>
            </a:endParaRPr>
          </a:p>
        </p:txBody>
      </p:sp>
      <p:sp>
        <p:nvSpPr>
          <p:cNvPr id="15" name="上箭头标注 14"/>
          <p:cNvSpPr/>
          <p:nvPr/>
        </p:nvSpPr>
        <p:spPr>
          <a:xfrm>
            <a:off x="6399967" y="4495800"/>
            <a:ext cx="3453950" cy="1219200"/>
          </a:xfrm>
          <a:prstGeom prst="upArrowCallou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117455" y="2362201"/>
            <a:ext cx="914281" cy="461665"/>
          </a:xfrm>
          <a:prstGeom prst="rect">
            <a:avLst/>
          </a:prstGeom>
        </p:spPr>
        <p:txBody>
          <a:bodyPr wrap="square">
            <a:spAutoFit/>
          </a:bodyPr>
          <a:lstStyle/>
          <a:p>
            <a:r>
              <a:rPr lang="zh-CN" altLang="en-US" sz="2400" b="1" dirty="0" smtClean="0">
                <a:solidFill>
                  <a:srgbClr val="00B0F0"/>
                </a:solidFill>
                <a:latin typeface="微软雅黑" panose="020B0503020204020204" pitchFamily="34" charset="-122"/>
                <a:ea typeface="微软雅黑" panose="020B0503020204020204" pitchFamily="34" charset="-122"/>
              </a:rPr>
              <a:t>〇</a:t>
            </a:r>
            <a:endParaRPr lang="zh-CN" altLang="en-US" sz="2400" dirty="0"/>
          </a:p>
        </p:txBody>
      </p:sp>
      <p:sp>
        <p:nvSpPr>
          <p:cNvPr id="17" name="矩形 16"/>
          <p:cNvSpPr/>
          <p:nvPr/>
        </p:nvSpPr>
        <p:spPr>
          <a:xfrm>
            <a:off x="6704727" y="4953001"/>
            <a:ext cx="3047603" cy="646331"/>
          </a:xfrm>
          <a:prstGeom prst="rect">
            <a:avLst/>
          </a:prstGeom>
        </p:spPr>
        <p:txBody>
          <a:bodyPr wrap="square">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马列、社会科学总论、军事、历史地理</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pic>
        <p:nvPicPr>
          <p:cNvPr id="34817" name="Picture 1" descr="C:\Users\Administrator\AppData\Roaming\Tencent\Users\371215339\QQ\WinTemp\RichOle\`1HBT$(CALW@[F2U_2@HNN2.png"/>
          <p:cNvPicPr>
            <a:picLocks noChangeAspect="1" noChangeArrowheads="1"/>
          </p:cNvPicPr>
          <p:nvPr/>
        </p:nvPicPr>
        <p:blipFill>
          <a:blip r:embed="rId3" cstate="print"/>
          <a:srcRect/>
          <a:stretch>
            <a:fillRect/>
          </a:stretch>
        </p:blipFill>
        <p:spPr bwMode="auto">
          <a:xfrm>
            <a:off x="5384100" y="762000"/>
            <a:ext cx="6539649" cy="3688252"/>
          </a:xfrm>
          <a:prstGeom prst="rect">
            <a:avLst/>
          </a:prstGeom>
          <a:noFill/>
        </p:spPr>
      </p:pic>
      <p:pic>
        <p:nvPicPr>
          <p:cNvPr id="34818" name="Picture 2" descr="C:\Users\Administrator\AppData\Roaming\Tencent\Users\371215339\QQ\WinTemp\RichOle\EF}QF~RHB~D]6QYF)B3]$%T.png"/>
          <p:cNvPicPr>
            <a:picLocks noChangeAspect="1" noChangeArrowheads="1"/>
          </p:cNvPicPr>
          <p:nvPr/>
        </p:nvPicPr>
        <p:blipFill>
          <a:blip r:embed="rId4" cstate="print"/>
          <a:srcRect/>
          <a:stretch>
            <a:fillRect/>
          </a:stretch>
        </p:blipFill>
        <p:spPr bwMode="auto">
          <a:xfrm>
            <a:off x="406347" y="3200400"/>
            <a:ext cx="4977752" cy="2971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7" name="Picture 11" descr="http://edu.emuch.net/attachment/1d/8d/1268233_1333171881_272.jpg"/>
          <p:cNvPicPr>
            <a:picLocks noChangeAspect="1" noChangeArrowheads="1"/>
          </p:cNvPicPr>
          <p:nvPr/>
        </p:nvPicPr>
        <p:blipFill>
          <a:blip r:embed="rId3" cstate="print"/>
          <a:srcRect/>
          <a:stretch>
            <a:fillRect/>
          </a:stretch>
        </p:blipFill>
        <p:spPr bwMode="auto">
          <a:xfrm>
            <a:off x="0" y="0"/>
            <a:ext cx="12190413" cy="6858000"/>
          </a:xfrm>
          <a:prstGeom prst="rect">
            <a:avLst/>
          </a:prstGeom>
          <a:noFill/>
        </p:spPr>
      </p:pic>
      <p:sp>
        <p:nvSpPr>
          <p:cNvPr id="19459" name="AutoShape 3"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0" name="AutoShape 4"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1" name="AutoShape 5"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9468" name="Picture 12" descr="C:\Users\Administrator\AppData\Roaming\Tencent\Users\371215339\QQ\WinTemp\RichOle\[~TKWZIOZQ_WPQ$NE@S%5SX.png"/>
          <p:cNvPicPr>
            <a:picLocks noChangeAspect="1" noChangeArrowheads="1"/>
          </p:cNvPicPr>
          <p:nvPr/>
        </p:nvPicPr>
        <p:blipFill>
          <a:blip r:embed="rId4" cstate="print"/>
          <a:srcRect/>
          <a:stretch>
            <a:fillRect/>
          </a:stretch>
        </p:blipFill>
        <p:spPr bwMode="auto">
          <a:xfrm>
            <a:off x="2742843" y="2362200"/>
            <a:ext cx="6298379" cy="2895600"/>
          </a:xfrm>
          <a:prstGeom prst="rect">
            <a:avLst/>
          </a:prstGeom>
          <a:noFill/>
        </p:spPr>
      </p:pic>
      <p:pic>
        <p:nvPicPr>
          <p:cNvPr id="19469" name="Picture 13" descr="C:\Users\Administrator\AppData\Roaming\Tencent\Users\371215339\QQ\WinTemp\RichOle\`08G8KX)3)$QITXRRWQZZW7.png"/>
          <p:cNvPicPr>
            <a:picLocks noChangeAspect="1" noChangeArrowheads="1"/>
          </p:cNvPicPr>
          <p:nvPr/>
        </p:nvPicPr>
        <p:blipFill>
          <a:blip r:embed="rId5" cstate="print"/>
          <a:srcRect/>
          <a:stretch>
            <a:fillRect/>
          </a:stretch>
        </p:blipFill>
        <p:spPr bwMode="auto">
          <a:xfrm>
            <a:off x="406347" y="838200"/>
            <a:ext cx="11479306" cy="9906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7"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pic>
        <p:nvPicPr>
          <p:cNvPr id="47105" name="Picture 1"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304761" y="838200"/>
            <a:ext cx="11580892" cy="5257800"/>
          </a:xfrm>
          <a:prstGeom prst="rect">
            <a:avLst/>
          </a:prstGeom>
          <a:solidFill>
            <a:schemeClr val="accent6">
              <a:lumMod val="75000"/>
            </a:schemeClr>
          </a:solidFill>
        </p:spPr>
      </p:pic>
      <p:sp>
        <p:nvSpPr>
          <p:cNvPr id="4" name="TextBox 3"/>
          <p:cNvSpPr txBox="1"/>
          <p:nvPr/>
        </p:nvSpPr>
        <p:spPr>
          <a:xfrm>
            <a:off x="609520" y="914400"/>
            <a:ext cx="535724" cy="923330"/>
          </a:xfrm>
          <a:prstGeom prst="rect">
            <a:avLst/>
          </a:prstGeom>
          <a:noFill/>
        </p:spPr>
        <p:txBody>
          <a:bodyPr wrap="none" rtlCol="0">
            <a:spAutoFit/>
          </a:bodyPr>
          <a:lstStyle/>
          <a:p>
            <a:r>
              <a:rPr lang="en-US" altLang="zh-CN" sz="5400" dirty="0" smtClean="0">
                <a:solidFill>
                  <a:schemeClr val="accent6">
                    <a:lumMod val="50000"/>
                  </a:schemeClr>
                </a:solidFill>
              </a:rPr>
              <a:t>2</a:t>
            </a:r>
            <a:endParaRPr lang="zh-CN" altLang="en-US" sz="5400" dirty="0">
              <a:solidFill>
                <a:schemeClr val="accent6">
                  <a:lumMod val="50000"/>
                </a:schemeClr>
              </a:solidFill>
            </a:endParaRPr>
          </a:p>
        </p:txBody>
      </p:sp>
      <p:sp>
        <p:nvSpPr>
          <p:cNvPr id="6" name="TextBox 5"/>
          <p:cNvSpPr txBox="1"/>
          <p:nvPr/>
        </p:nvSpPr>
        <p:spPr>
          <a:xfrm>
            <a:off x="1320628" y="1447801"/>
            <a:ext cx="9955504" cy="2800767"/>
          </a:xfrm>
          <a:prstGeom prst="rect">
            <a:avLst/>
          </a:prstGeom>
          <a:noFill/>
        </p:spPr>
        <p:txBody>
          <a:bodyPr wrap="square" rtlCol="0">
            <a:spAutoFit/>
          </a:bodyPr>
          <a:lstStyle/>
          <a:p>
            <a:endParaRPr lang="zh-CN" altLang="en-US" sz="4400" dirty="0" smtClean="0"/>
          </a:p>
          <a:p>
            <a:r>
              <a:rPr lang="zh-CN" altLang="en-US" sz="4400" dirty="0" smtClean="0"/>
              <a:t>              </a:t>
            </a:r>
            <a:r>
              <a:rPr lang="zh-CN" altLang="en-US" sz="4400" b="1" dirty="0" smtClean="0">
                <a:solidFill>
                  <a:schemeClr val="accent3">
                    <a:lumMod val="50000"/>
                  </a:schemeClr>
                </a:solidFill>
                <a:latin typeface="微软雅黑" pitchFamily="34" charset="-122"/>
                <a:ea typeface="微软雅黑" pitchFamily="34" charset="-122"/>
              </a:rPr>
              <a:t>文献检索</a:t>
            </a:r>
            <a:endParaRPr lang="en-US" altLang="zh-CN" sz="4400" b="1" dirty="0" smtClean="0">
              <a:solidFill>
                <a:schemeClr val="accent3">
                  <a:lumMod val="50000"/>
                </a:schemeClr>
              </a:solidFill>
              <a:latin typeface="微软雅黑" pitchFamily="34" charset="-122"/>
              <a:ea typeface="微软雅黑" pitchFamily="34" charset="-122"/>
            </a:endParaRPr>
          </a:p>
          <a:p>
            <a:r>
              <a:rPr lang="zh-CN" altLang="en-US" sz="4400" b="1" dirty="0" smtClean="0">
                <a:solidFill>
                  <a:schemeClr val="accent3">
                    <a:lumMod val="50000"/>
                  </a:schemeClr>
                </a:solidFill>
                <a:latin typeface="微软雅黑" pitchFamily="34" charset="-122"/>
                <a:ea typeface="微软雅黑" pitchFamily="34" charset="-122"/>
              </a:rPr>
              <a:t>                     </a:t>
            </a:r>
            <a:r>
              <a:rPr lang="en-US" altLang="zh-CN" sz="4400" b="1" dirty="0" smtClean="0">
                <a:solidFill>
                  <a:schemeClr val="accent3">
                    <a:lumMod val="50000"/>
                  </a:schemeClr>
                </a:solidFill>
                <a:latin typeface="微软雅黑" pitchFamily="34" charset="-122"/>
                <a:ea typeface="微软雅黑" pitchFamily="34" charset="-122"/>
              </a:rPr>
              <a:t>&amp;</a:t>
            </a:r>
          </a:p>
          <a:p>
            <a:r>
              <a:rPr lang="zh-CN" altLang="en-US" sz="4400" b="1" dirty="0" smtClean="0">
                <a:solidFill>
                  <a:schemeClr val="accent3">
                    <a:lumMod val="50000"/>
                  </a:schemeClr>
                </a:solidFill>
                <a:latin typeface="微软雅黑" pitchFamily="34" charset="-122"/>
                <a:ea typeface="微软雅黑" pitchFamily="34" charset="-122"/>
              </a:rPr>
              <a:t>                     原文获取 </a:t>
            </a:r>
            <a:endParaRPr lang="zh-CN" altLang="en-US" sz="4400" b="1" dirty="0">
              <a:solidFill>
                <a:schemeClr val="accent3">
                  <a:lumMod val="50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7" name="Picture 1"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304760" y="762000"/>
            <a:ext cx="11682479" cy="5410200"/>
          </a:xfrm>
          <a:prstGeom prst="rect">
            <a:avLst/>
          </a:prstGeom>
          <a:noFill/>
        </p:spPr>
      </p:pic>
      <p:sp>
        <p:nvSpPr>
          <p:cNvPr id="3" name="TextBox 2"/>
          <p:cNvSpPr txBox="1"/>
          <p:nvPr/>
        </p:nvSpPr>
        <p:spPr>
          <a:xfrm>
            <a:off x="1625388" y="1905000"/>
            <a:ext cx="9955504" cy="1600438"/>
          </a:xfrm>
          <a:prstGeom prst="rect">
            <a:avLst/>
          </a:prstGeom>
          <a:noFill/>
        </p:spPr>
        <p:txBody>
          <a:bodyPr wrap="square" rtlCol="0">
            <a:spAutoFit/>
          </a:bodyPr>
          <a:lstStyle/>
          <a:p>
            <a:endParaRPr lang="zh-CN" altLang="en-US" sz="4400" dirty="0" smtClean="0"/>
          </a:p>
          <a:p>
            <a:r>
              <a:rPr lang="zh-CN" altLang="en-US" sz="4400" dirty="0" smtClean="0"/>
              <a:t>       </a:t>
            </a:r>
            <a:r>
              <a:rPr lang="zh-CN" altLang="en-US" sz="5400" b="1" dirty="0" smtClean="0">
                <a:solidFill>
                  <a:schemeClr val="accent3">
                    <a:lumMod val="50000"/>
                  </a:schemeClr>
                </a:solidFill>
              </a:rPr>
              <a:t>馆藏书目</a:t>
            </a:r>
            <a:r>
              <a:rPr lang="en-US" altLang="zh-CN" sz="5400" b="1" dirty="0" smtClean="0">
                <a:solidFill>
                  <a:schemeClr val="accent3">
                    <a:lumMod val="50000"/>
                  </a:schemeClr>
                </a:solidFill>
              </a:rPr>
              <a:t>opac </a:t>
            </a:r>
            <a:r>
              <a:rPr lang="zh-CN" altLang="en-US" sz="5400" b="1" dirty="0" smtClean="0">
                <a:solidFill>
                  <a:schemeClr val="accent3">
                    <a:lumMod val="50000"/>
                  </a:schemeClr>
                </a:solidFill>
              </a:rPr>
              <a:t>检索系统</a:t>
            </a:r>
            <a:endParaRPr lang="zh-CN" altLang="en-US" sz="5400" b="1" dirty="0">
              <a:solidFill>
                <a:schemeClr val="accent3">
                  <a:lumMod val="50000"/>
                </a:schemeClr>
              </a:solidFill>
              <a:latin typeface="微软雅黑" pitchFamily="34" charset="-122"/>
              <a:ea typeface="微软雅黑" pitchFamily="34" charset="-122"/>
            </a:endParaRPr>
          </a:p>
        </p:txBody>
      </p:sp>
      <p:sp>
        <p:nvSpPr>
          <p:cNvPr id="4" name="TextBox 3"/>
          <p:cNvSpPr txBox="1"/>
          <p:nvPr/>
        </p:nvSpPr>
        <p:spPr>
          <a:xfrm>
            <a:off x="406348" y="762000"/>
            <a:ext cx="1061509" cy="923330"/>
          </a:xfrm>
          <a:prstGeom prst="rect">
            <a:avLst/>
          </a:prstGeom>
          <a:noFill/>
        </p:spPr>
        <p:txBody>
          <a:bodyPr wrap="none" rtlCol="0">
            <a:spAutoFit/>
          </a:bodyPr>
          <a:lstStyle/>
          <a:p>
            <a:r>
              <a:rPr lang="en-US" altLang="zh-CN" sz="5400" dirty="0" smtClean="0">
                <a:solidFill>
                  <a:schemeClr val="accent6">
                    <a:lumMod val="50000"/>
                  </a:schemeClr>
                </a:solidFill>
              </a:rPr>
              <a:t>2.1</a:t>
            </a:r>
            <a:endParaRPr lang="zh-CN" altLang="en-US" sz="540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组合 13"/>
          <p:cNvGrpSpPr/>
          <p:nvPr/>
        </p:nvGrpSpPr>
        <p:grpSpPr>
          <a:xfrm>
            <a:off x="-63342" y="1"/>
            <a:ext cx="12253755" cy="9576683"/>
            <a:chOff x="-47513" y="0"/>
            <a:chExt cx="9191513" cy="9576683"/>
          </a:xfrm>
        </p:grpSpPr>
        <p:grpSp>
          <p:nvGrpSpPr>
            <p:cNvPr id="10" name="组合 9"/>
            <p:cNvGrpSpPr/>
            <p:nvPr/>
          </p:nvGrpSpPr>
          <p:grpSpPr>
            <a:xfrm>
              <a:off x="-47513" y="0"/>
              <a:ext cx="9191513" cy="9576683"/>
              <a:chOff x="-47513" y="1"/>
              <a:chExt cx="9191513" cy="9576683"/>
            </a:xfrm>
          </p:grpSpPr>
          <p:pic>
            <p:nvPicPr>
              <p:cNvPr id="41989" name="Picture 5" descr="C:\Users\Administrator\AppData\Roaming\Tencent\Users\371215339\QQ\WinTemp\RichOle\C(SXO8_MEU8BVC[B`13}6ZY.png"/>
              <p:cNvPicPr>
                <a:picLocks noChangeAspect="1" noChangeArrowheads="1"/>
              </p:cNvPicPr>
              <p:nvPr/>
            </p:nvPicPr>
            <p:blipFill>
              <a:blip r:embed="rId2" cstate="print"/>
              <a:srcRect/>
              <a:stretch>
                <a:fillRect/>
              </a:stretch>
            </p:blipFill>
            <p:spPr bwMode="auto">
              <a:xfrm>
                <a:off x="0" y="1"/>
                <a:ext cx="9138855" cy="5181600"/>
              </a:xfrm>
              <a:prstGeom prst="rect">
                <a:avLst/>
              </a:prstGeom>
              <a:noFill/>
            </p:spPr>
          </p:pic>
          <p:pic>
            <p:nvPicPr>
              <p:cNvPr id="41990" name="Picture 6" descr="C:\Users\Administrator\AppData\Roaming\Tencent\Users\371215339\QQ\WinTemp\RichOle\%D%2WHOFR@8{END4$5J~IKS.png"/>
              <p:cNvPicPr>
                <a:picLocks noChangeAspect="1" noChangeArrowheads="1"/>
              </p:cNvPicPr>
              <p:nvPr/>
            </p:nvPicPr>
            <p:blipFill>
              <a:blip r:embed="rId3" cstate="print"/>
              <a:srcRect/>
              <a:stretch>
                <a:fillRect/>
              </a:stretch>
            </p:blipFill>
            <p:spPr bwMode="auto">
              <a:xfrm>
                <a:off x="-47513" y="4648200"/>
                <a:ext cx="9191513" cy="4928484"/>
              </a:xfrm>
              <a:prstGeom prst="rect">
                <a:avLst/>
              </a:prstGeom>
              <a:noFill/>
            </p:spPr>
          </p:pic>
        </p:grpSp>
        <p:sp>
          <p:nvSpPr>
            <p:cNvPr id="11" name="圆角矩形 10"/>
            <p:cNvSpPr/>
            <p:nvPr/>
          </p:nvSpPr>
          <p:spPr>
            <a:xfrm>
              <a:off x="1295400" y="6858000"/>
              <a:ext cx="1447800" cy="381000"/>
            </a:xfrm>
            <a:prstGeom prst="round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3333  E" pathEditMode="relative" ptsTypes="">
                                      <p:cBhvr>
                                        <p:cTn id="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49" name="Picture 1" descr="C:\Users\Administrator\AppData\Roaming\Tencent\Users\371215339\QQ\WinTemp\RichOle\NJ8X~H2)~8]BV{ED@X_@TZ1.png"/>
          <p:cNvPicPr>
            <a:picLocks noChangeAspect="1" noChangeArrowheads="1"/>
          </p:cNvPicPr>
          <p:nvPr/>
        </p:nvPicPr>
        <p:blipFill>
          <a:blip r:embed="rId2" cstate="print"/>
          <a:srcRect/>
          <a:stretch>
            <a:fillRect/>
          </a:stretch>
        </p:blipFill>
        <p:spPr bwMode="auto">
          <a:xfrm>
            <a:off x="9295606" y="1600200"/>
            <a:ext cx="2146021" cy="647700"/>
          </a:xfrm>
          <a:prstGeom prst="rect">
            <a:avLst/>
          </a:prstGeom>
          <a:noFill/>
        </p:spPr>
      </p:pic>
      <p:sp>
        <p:nvSpPr>
          <p:cNvPr id="5" name="TextBox 4"/>
          <p:cNvSpPr txBox="1"/>
          <p:nvPr/>
        </p:nvSpPr>
        <p:spPr>
          <a:xfrm>
            <a:off x="304006" y="4114800"/>
            <a:ext cx="11276132" cy="1938992"/>
          </a:xfrm>
          <a:prstGeom prst="rect">
            <a:avLst/>
          </a:prstGeom>
          <a:noFill/>
        </p:spPr>
        <p:txBody>
          <a:bodyPr wrap="square" rtlCol="0">
            <a:spAutoFit/>
          </a:bodyPr>
          <a:lstStyle/>
          <a:p>
            <a:r>
              <a:rPr lang="zh-CN" altLang="en-US" sz="3200" b="1" dirty="0" smtClean="0">
                <a:solidFill>
                  <a:schemeClr val="accent6">
                    <a:lumMod val="50000"/>
                  </a:schemeClr>
                </a:solidFill>
                <a:latin typeface="楷体" pitchFamily="49" charset="-122"/>
                <a:ea typeface="楷体" pitchFamily="49" charset="-122"/>
              </a:rPr>
              <a:t>    </a:t>
            </a:r>
            <a:r>
              <a:rPr lang="zh-CN" altLang="en-US" sz="2800" b="1" dirty="0" smtClean="0">
                <a:solidFill>
                  <a:schemeClr val="accent1">
                    <a:lumMod val="50000"/>
                  </a:schemeClr>
                </a:solidFill>
                <a:latin typeface="楷体" pitchFamily="49" charset="-122"/>
                <a:ea typeface="楷体" pitchFamily="49" charset="-122"/>
              </a:rPr>
              <a:t>这里是人类知识的宝库，如果你掌握它的</a:t>
            </a:r>
            <a:r>
              <a:rPr lang="zh-CN" altLang="en-US" sz="2800" b="1" dirty="0" smtClean="0">
                <a:solidFill>
                  <a:srgbClr val="FF0000"/>
                </a:solidFill>
                <a:latin typeface="楷体" pitchFamily="49" charset="-122"/>
                <a:ea typeface="楷体" pitchFamily="49" charset="-122"/>
              </a:rPr>
              <a:t>钥匙</a:t>
            </a:r>
            <a:r>
              <a:rPr lang="zh-CN" altLang="en-US" sz="2800" b="1" dirty="0" smtClean="0">
                <a:solidFill>
                  <a:schemeClr val="accent1">
                    <a:lumMod val="50000"/>
                  </a:schemeClr>
                </a:solidFill>
                <a:latin typeface="楷体" pitchFamily="49" charset="-122"/>
                <a:ea typeface="楷体" pitchFamily="49" charset="-122"/>
              </a:rPr>
              <a:t>的话，那么，全部的知识都是你的。</a:t>
            </a:r>
            <a:endParaRPr lang="en-US" altLang="zh-CN" sz="2800" b="1" dirty="0" smtClean="0">
              <a:solidFill>
                <a:schemeClr val="accent1">
                  <a:lumMod val="50000"/>
                </a:schemeClr>
              </a:solidFill>
              <a:latin typeface="楷体" pitchFamily="49" charset="-122"/>
              <a:ea typeface="楷体" pitchFamily="49" charset="-122"/>
            </a:endParaRPr>
          </a:p>
          <a:p>
            <a:r>
              <a:rPr lang="en-US" altLang="zh-CN" sz="2800" b="1" dirty="0" smtClean="0">
                <a:solidFill>
                  <a:schemeClr val="accent1">
                    <a:lumMod val="50000"/>
                  </a:schemeClr>
                </a:solidFill>
                <a:latin typeface="楷体" pitchFamily="49" charset="-122"/>
                <a:ea typeface="楷体" pitchFamily="49" charset="-122"/>
              </a:rPr>
              <a:t>                   ——</a:t>
            </a:r>
            <a:r>
              <a:rPr lang="zh-CN" altLang="en-US" sz="2800" b="1" dirty="0" smtClean="0">
                <a:solidFill>
                  <a:schemeClr val="accent1">
                    <a:lumMod val="50000"/>
                  </a:schemeClr>
                </a:solidFill>
                <a:latin typeface="楷体" pitchFamily="49" charset="-122"/>
                <a:ea typeface="楷体" pitchFamily="49" charset="-122"/>
              </a:rPr>
              <a:t>德国柏林图书馆大门刻字</a:t>
            </a:r>
            <a:endParaRPr lang="en-US" altLang="zh-CN" sz="2800" b="1" dirty="0" smtClean="0">
              <a:solidFill>
                <a:schemeClr val="accent1">
                  <a:lumMod val="50000"/>
                </a:schemeClr>
              </a:solidFill>
              <a:latin typeface="楷体" pitchFamily="49" charset="-122"/>
              <a:ea typeface="楷体" pitchFamily="49" charset="-122"/>
            </a:endParaRPr>
          </a:p>
          <a:p>
            <a:r>
              <a:rPr lang="en-US" altLang="zh-CN" sz="3200" b="1" dirty="0" smtClean="0">
                <a:solidFill>
                  <a:srgbClr val="FFFF00"/>
                </a:solidFill>
                <a:latin typeface="楷体" pitchFamily="49" charset="-122"/>
                <a:ea typeface="楷体" pitchFamily="49" charset="-122"/>
              </a:rPr>
              <a:t>                       </a:t>
            </a:r>
            <a:endParaRPr lang="zh-CN" altLang="en-US" sz="3200" b="1" dirty="0">
              <a:solidFill>
                <a:srgbClr val="FFFF00"/>
              </a:solidFill>
              <a:latin typeface="楷体" pitchFamily="49" charset="-122"/>
              <a:ea typeface="楷体" pitchFamily="49" charset="-122"/>
            </a:endParaRPr>
          </a:p>
        </p:txBody>
      </p:sp>
      <p:cxnSp>
        <p:nvCxnSpPr>
          <p:cNvPr id="9" name="曲线连接符 8"/>
          <p:cNvCxnSpPr/>
          <p:nvPr/>
        </p:nvCxnSpPr>
        <p:spPr>
          <a:xfrm rot="5400000">
            <a:off x="8152606" y="2438400"/>
            <a:ext cx="2057400" cy="1752600"/>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052" name="Picture 4" descr="http://110.72.251.186:8090/img/UploadFiles_1277/201503/2015032610025305.jpg"/>
          <p:cNvPicPr>
            <a:picLocks noChangeAspect="1" noChangeArrowheads="1"/>
          </p:cNvPicPr>
          <p:nvPr/>
        </p:nvPicPr>
        <p:blipFill>
          <a:blip r:embed="rId3" cstate="print"/>
          <a:srcRect/>
          <a:stretch>
            <a:fillRect/>
          </a:stretch>
        </p:blipFill>
        <p:spPr bwMode="auto">
          <a:xfrm>
            <a:off x="1523206" y="228600"/>
            <a:ext cx="6629400"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2"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5">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49"/>
                                        </p:tgtEl>
                                        <p:attrNameLst>
                                          <p:attrName>style.visibility</p:attrName>
                                        </p:attrNameLst>
                                      </p:cBhvr>
                                      <p:to>
                                        <p:strVal val="visible"/>
                                      </p:to>
                                    </p:set>
                                    <p:anim calcmode="lin" valueType="num">
                                      <p:cBhvr additive="base">
                                        <p:cTn id="23" dur="500" fill="hold"/>
                                        <p:tgtEl>
                                          <p:spTgt spid="2049"/>
                                        </p:tgtEl>
                                        <p:attrNameLst>
                                          <p:attrName>ppt_x</p:attrName>
                                        </p:attrNameLst>
                                      </p:cBhvr>
                                      <p:tavLst>
                                        <p:tav tm="0">
                                          <p:val>
                                            <p:strVal val="#ppt_x"/>
                                          </p:val>
                                        </p:tav>
                                        <p:tav tm="100000">
                                          <p:val>
                                            <p:strVal val="#ppt_x"/>
                                          </p:val>
                                        </p:tav>
                                      </p:tavLst>
                                    </p:anim>
                                    <p:anim calcmode="lin" valueType="num">
                                      <p:cBhvr additive="base">
                                        <p:cTn id="24" dur="500" fill="hold"/>
                                        <p:tgtEl>
                                          <p:spTgt spid="204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049"/>
                                        </p:tgtEl>
                                        <p:attrNameLst>
                                          <p:attrName>style.visibility</p:attrName>
                                        </p:attrNameLst>
                                      </p:cBhvr>
                                      <p:to>
                                        <p:strVal val="visible"/>
                                      </p:to>
                                    </p:set>
                                    <p:animEffect transition="in" filter="checkerboard(across)">
                                      <p:cBhvr>
                                        <p:cTn id="29" dur="500"/>
                                        <p:tgtEl>
                                          <p:spTgt spid="204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204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3" name="Picture 1" descr="C:\Users\Administrator\AppData\Roaming\Tencent\Users\371215339\QQ\WinTemp\RichOle\RWF$G(%GSTR~KA4AZQTVGDX.png"/>
          <p:cNvPicPr>
            <a:picLocks noChangeAspect="1" noChangeArrowheads="1"/>
          </p:cNvPicPr>
          <p:nvPr/>
        </p:nvPicPr>
        <p:blipFill>
          <a:blip r:embed="rId2" cstate="print"/>
          <a:srcRect/>
          <a:stretch>
            <a:fillRect/>
          </a:stretch>
        </p:blipFill>
        <p:spPr bwMode="auto">
          <a:xfrm>
            <a:off x="1" y="1"/>
            <a:ext cx="12190412" cy="6857999"/>
          </a:xfrm>
          <a:prstGeom prst="rect">
            <a:avLst/>
          </a:prstGeom>
          <a:noFill/>
        </p:spPr>
      </p:pic>
      <p:sp>
        <p:nvSpPr>
          <p:cNvPr id="5" name="圆角矩形 4"/>
          <p:cNvSpPr/>
          <p:nvPr/>
        </p:nvSpPr>
        <p:spPr>
          <a:xfrm>
            <a:off x="2133322" y="3276600"/>
            <a:ext cx="1726975" cy="53340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1" descr="C:\Users\Administrator\AppData\Roaming\Tencent\Users\371215339\QQ\WinTemp\RichOle\MUIK]F)_65KU`Z3LCJU$KHP.png"/>
          <p:cNvPicPr>
            <a:picLocks noChangeAspect="1" noChangeArrowheads="1"/>
          </p:cNvPicPr>
          <p:nvPr/>
        </p:nvPicPr>
        <p:blipFill>
          <a:blip r:embed="rId3" cstate="print"/>
          <a:srcRect/>
          <a:stretch>
            <a:fillRect/>
          </a:stretch>
        </p:blipFill>
        <p:spPr bwMode="auto">
          <a:xfrm>
            <a:off x="0" y="0"/>
            <a:ext cx="12190413" cy="7010400"/>
          </a:xfrm>
          <a:prstGeom prst="rect">
            <a:avLst/>
          </a:prstGeom>
          <a:noFill/>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AppData\Roaming\Tencent\Users\371215339\QQ\WinTemp\RichOle\TOW659I}$CZ1MNK6)7{R80E.pn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3" name="圆角矩形 2"/>
          <p:cNvSpPr/>
          <p:nvPr/>
        </p:nvSpPr>
        <p:spPr>
          <a:xfrm>
            <a:off x="2438083" y="3733800"/>
            <a:ext cx="711107" cy="30480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081" name="Picture 1" descr="C:\Users\Administrator\AppData\Roaming\Tencent\Users\371215339\QQ\WinTemp\RichOle\0GRJF_4G_01}4N7[5KS7$$8.png"/>
          <p:cNvPicPr>
            <a:picLocks noChangeAspect="1" noChangeArrowheads="1"/>
          </p:cNvPicPr>
          <p:nvPr/>
        </p:nvPicPr>
        <p:blipFill>
          <a:blip r:embed="rId3" cstate="print"/>
          <a:srcRect/>
          <a:stretch>
            <a:fillRect/>
          </a:stretch>
        </p:blipFill>
        <p:spPr bwMode="auto">
          <a:xfrm>
            <a:off x="0" y="0"/>
            <a:ext cx="12190413" cy="6900792"/>
          </a:xfrm>
          <a:prstGeom prst="rect">
            <a:avLst/>
          </a:prstGeom>
          <a:noFill/>
        </p:spPr>
      </p:pic>
      <p:grpSp>
        <p:nvGrpSpPr>
          <p:cNvPr id="7" name="组合 6"/>
          <p:cNvGrpSpPr/>
          <p:nvPr/>
        </p:nvGrpSpPr>
        <p:grpSpPr>
          <a:xfrm>
            <a:off x="3352364" y="2209800"/>
            <a:ext cx="2742843" cy="609600"/>
            <a:chOff x="2514600" y="2209800"/>
            <a:chExt cx="2057400" cy="609600"/>
          </a:xfrm>
        </p:grpSpPr>
        <p:sp>
          <p:nvSpPr>
            <p:cNvPr id="5" name="圆角矩形标注 4"/>
            <p:cNvSpPr/>
            <p:nvPr/>
          </p:nvSpPr>
          <p:spPr>
            <a:xfrm>
              <a:off x="2514600" y="2209800"/>
              <a:ext cx="2057400" cy="609600"/>
            </a:xfrm>
            <a:prstGeom prst="wedgeRoundRectCallout">
              <a:avLst>
                <a:gd name="adj1" fmla="val -25727"/>
                <a:gd name="adj2" fmla="val 73215"/>
                <a:gd name="adj3" fmla="val 16667"/>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2514600" y="2362200"/>
              <a:ext cx="1981200" cy="338554"/>
            </a:xfrm>
            <a:prstGeom prst="rect">
              <a:avLst/>
            </a:prstGeom>
            <a:noFill/>
          </p:spPr>
          <p:txBody>
            <a:bodyPr wrap="square" rtlCol="0">
              <a:spAutoFit/>
            </a:bodyPr>
            <a:lstStyle/>
            <a:p>
              <a:r>
                <a:rPr lang="zh-CN" altLang="en-US" sz="1600" dirty="0" smtClean="0">
                  <a:solidFill>
                    <a:srgbClr val="110911"/>
                  </a:solidFill>
                </a:rPr>
                <a:t>输入“平凡的世界”</a:t>
              </a:r>
              <a:endParaRPr lang="zh-CN" altLang="en-US" sz="1600" dirty="0">
                <a:solidFill>
                  <a:srgbClr val="110911"/>
                </a:solidFill>
              </a:endParaRPr>
            </a:p>
          </p:txBody>
        </p:sp>
      </p:grpSp>
      <p:sp>
        <p:nvSpPr>
          <p:cNvPr id="9" name="椭圆 8"/>
          <p:cNvSpPr/>
          <p:nvPr/>
        </p:nvSpPr>
        <p:spPr>
          <a:xfrm>
            <a:off x="9650744" y="3124200"/>
            <a:ext cx="91428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组合 5"/>
          <p:cNvGrpSpPr/>
          <p:nvPr/>
        </p:nvGrpSpPr>
        <p:grpSpPr>
          <a:xfrm>
            <a:off x="0" y="0"/>
            <a:ext cx="12190413" cy="6858000"/>
            <a:chOff x="0" y="0"/>
            <a:chExt cx="9144000" cy="6858000"/>
          </a:xfrm>
        </p:grpSpPr>
        <p:grpSp>
          <p:nvGrpSpPr>
            <p:cNvPr id="4" name="组合 3"/>
            <p:cNvGrpSpPr/>
            <p:nvPr/>
          </p:nvGrpSpPr>
          <p:grpSpPr>
            <a:xfrm>
              <a:off x="0" y="0"/>
              <a:ext cx="9144000" cy="6705600"/>
              <a:chOff x="0" y="0"/>
              <a:chExt cx="9144000" cy="6705600"/>
            </a:xfrm>
          </p:grpSpPr>
          <p:pic>
            <p:nvPicPr>
              <p:cNvPr id="47105" name="Picture 1" descr="C:\Users\Administrator\AppData\Roaming\Tencent\Users\371215339\QQ\WinTemp\RichOle\4CKZK[168)LKA_AZA~_I1QK.png"/>
              <p:cNvPicPr>
                <a:picLocks noChangeAspect="1" noChangeArrowheads="1"/>
              </p:cNvPicPr>
              <p:nvPr/>
            </p:nvPicPr>
            <p:blipFill>
              <a:blip r:embed="rId2" cstate="print"/>
              <a:srcRect/>
              <a:stretch>
                <a:fillRect/>
              </a:stretch>
            </p:blipFill>
            <p:spPr bwMode="auto">
              <a:xfrm>
                <a:off x="0" y="0"/>
                <a:ext cx="9144000" cy="6076890"/>
              </a:xfrm>
              <a:prstGeom prst="rect">
                <a:avLst/>
              </a:prstGeom>
              <a:noFill/>
            </p:spPr>
          </p:pic>
          <p:pic>
            <p:nvPicPr>
              <p:cNvPr id="47106" name="Picture 2" descr="C:\Users\Administrator\AppData\Roaming\Tencent\Users\371215339\QQ\WinTemp\RichOle\SP}C`RGAR{7$WNMVS[]~~8J.png"/>
              <p:cNvPicPr>
                <a:picLocks noChangeAspect="1" noChangeArrowheads="1"/>
              </p:cNvPicPr>
              <p:nvPr/>
            </p:nvPicPr>
            <p:blipFill>
              <a:blip r:embed="rId3" cstate="print"/>
              <a:srcRect/>
              <a:stretch>
                <a:fillRect/>
              </a:stretch>
            </p:blipFill>
            <p:spPr bwMode="auto">
              <a:xfrm>
                <a:off x="0" y="1371600"/>
                <a:ext cx="9144000" cy="5334000"/>
              </a:xfrm>
              <a:prstGeom prst="rect">
                <a:avLst/>
              </a:prstGeom>
              <a:noFill/>
            </p:spPr>
          </p:pic>
        </p:grpSp>
        <p:pic>
          <p:nvPicPr>
            <p:cNvPr id="47107" name="Picture 3" descr="C:\Users\Administrator\AppData\Roaming\Tencent\Users\371215339\QQ\WinTemp\RichOle\TO4`F6F)4@@~38BY~P~2DET.png"/>
            <p:cNvPicPr>
              <a:picLocks noChangeAspect="1" noChangeArrowheads="1"/>
            </p:cNvPicPr>
            <p:nvPr/>
          </p:nvPicPr>
          <p:blipFill>
            <a:blip r:embed="rId4" cstate="print"/>
            <a:srcRect/>
            <a:stretch>
              <a:fillRect/>
            </a:stretch>
          </p:blipFill>
          <p:spPr bwMode="auto">
            <a:xfrm>
              <a:off x="1676400" y="1600200"/>
              <a:ext cx="5638800" cy="5257800"/>
            </a:xfrm>
            <a:prstGeom prst="rect">
              <a:avLst/>
            </a:prstGeom>
            <a:noFill/>
          </p:spPr>
        </p:pic>
      </p:grpSp>
      <p:sp>
        <p:nvSpPr>
          <p:cNvPr id="7" name="圆角矩形 6"/>
          <p:cNvSpPr/>
          <p:nvPr/>
        </p:nvSpPr>
        <p:spPr>
          <a:xfrm>
            <a:off x="2438083" y="3733800"/>
            <a:ext cx="2742843" cy="30480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Administrator\AppData\Roaming\Tencent\Users\371215339\QQ\WinTemp\RichOle\OH7]J899EWANSC_Y]835O0J.png"/>
          <p:cNvPicPr>
            <a:picLocks noChangeAspect="1" noChangeArrowheads="1"/>
          </p:cNvPicPr>
          <p:nvPr/>
        </p:nvPicPr>
        <p:blipFill>
          <a:blip r:embed="rId2" cstate="print"/>
          <a:srcRect/>
          <a:stretch>
            <a:fillRect/>
          </a:stretch>
        </p:blipFill>
        <p:spPr bwMode="auto">
          <a:xfrm>
            <a:off x="0" y="0"/>
            <a:ext cx="12190413" cy="6858001"/>
          </a:xfrm>
          <a:prstGeom prst="rect">
            <a:avLst/>
          </a:prstGeom>
          <a:noFill/>
        </p:spPr>
      </p:pic>
      <p:sp>
        <p:nvSpPr>
          <p:cNvPr id="5" name="矩形 4"/>
          <p:cNvSpPr/>
          <p:nvPr/>
        </p:nvSpPr>
        <p:spPr>
          <a:xfrm>
            <a:off x="6603141" y="6477000"/>
            <a:ext cx="711107"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2133322" y="4953000"/>
            <a:ext cx="6907901" cy="1905000"/>
            <a:chOff x="1600200" y="4953000"/>
            <a:chExt cx="5181600" cy="1905000"/>
          </a:xfrm>
        </p:grpSpPr>
        <p:sp>
          <p:nvSpPr>
            <p:cNvPr id="3" name="矩形 2"/>
            <p:cNvSpPr/>
            <p:nvPr/>
          </p:nvSpPr>
          <p:spPr>
            <a:xfrm>
              <a:off x="1600200" y="6172200"/>
              <a:ext cx="5181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667000" y="4953000"/>
              <a:ext cx="1143000" cy="685800"/>
              <a:chOff x="2667000" y="4953000"/>
              <a:chExt cx="1143000" cy="685800"/>
            </a:xfrm>
          </p:grpSpPr>
          <p:sp>
            <p:nvSpPr>
              <p:cNvPr id="7" name="矩形标注 6"/>
              <p:cNvSpPr/>
              <p:nvPr/>
            </p:nvSpPr>
            <p:spPr>
              <a:xfrm>
                <a:off x="2667000" y="4953000"/>
                <a:ext cx="1143000" cy="685800"/>
              </a:xfrm>
              <a:prstGeom prst="wedgeRectCallout">
                <a:avLst>
                  <a:gd name="adj1" fmla="val -21785"/>
                  <a:gd name="adj2" fmla="val 12123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743200" y="5029200"/>
                <a:ext cx="835915" cy="369332"/>
              </a:xfrm>
              <a:prstGeom prst="rect">
                <a:avLst/>
              </a:prstGeom>
              <a:noFill/>
            </p:spPr>
            <p:txBody>
              <a:bodyPr wrap="none" rtlCol="0">
                <a:spAutoFit/>
              </a:bodyPr>
              <a:lstStyle/>
              <a:p>
                <a:r>
                  <a:rPr lang="zh-CN" altLang="en-US" b="1" dirty="0" smtClean="0">
                    <a:solidFill>
                      <a:srgbClr val="FF0000"/>
                    </a:solidFill>
                  </a:rPr>
                  <a:t>馆藏信息</a:t>
                </a:r>
                <a:endParaRPr lang="zh-CN" altLang="en-US" b="1" dirty="0">
                  <a:solidFill>
                    <a:srgbClr val="FF0000"/>
                  </a:solidFill>
                </a:endParaRPr>
              </a:p>
            </p:txBody>
          </p:sp>
        </p:grpSp>
      </p:grpSp>
      <p:grpSp>
        <p:nvGrpSpPr>
          <p:cNvPr id="16" name="组合 15"/>
          <p:cNvGrpSpPr/>
          <p:nvPr/>
        </p:nvGrpSpPr>
        <p:grpSpPr>
          <a:xfrm>
            <a:off x="5688859" y="4724400"/>
            <a:ext cx="1320628" cy="2133600"/>
            <a:chOff x="4267200" y="4724400"/>
            <a:chExt cx="990600" cy="2133600"/>
          </a:xfrm>
        </p:grpSpPr>
        <p:sp>
          <p:nvSpPr>
            <p:cNvPr id="4" name="矩形 3"/>
            <p:cNvSpPr/>
            <p:nvPr/>
          </p:nvSpPr>
          <p:spPr>
            <a:xfrm>
              <a:off x="4267200" y="6477000"/>
              <a:ext cx="533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4267200" y="4724400"/>
              <a:ext cx="990600" cy="914400"/>
              <a:chOff x="4267200" y="4724400"/>
              <a:chExt cx="990600" cy="914400"/>
            </a:xfrm>
          </p:grpSpPr>
          <p:sp>
            <p:nvSpPr>
              <p:cNvPr id="10" name="矩形标注 9"/>
              <p:cNvSpPr/>
              <p:nvPr/>
            </p:nvSpPr>
            <p:spPr>
              <a:xfrm>
                <a:off x="4267200" y="4724400"/>
                <a:ext cx="838200" cy="914400"/>
              </a:xfrm>
              <a:prstGeom prst="wedgeRectCallout">
                <a:avLst>
                  <a:gd name="adj1" fmla="val -33820"/>
                  <a:gd name="adj2" fmla="val 13273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4267200" y="4724400"/>
                <a:ext cx="990600" cy="646331"/>
              </a:xfrm>
              <a:prstGeom prst="rect">
                <a:avLst/>
              </a:prstGeom>
              <a:noFill/>
            </p:spPr>
            <p:txBody>
              <a:bodyPr wrap="square" rtlCol="0">
                <a:spAutoFit/>
              </a:bodyPr>
              <a:lstStyle/>
              <a:p>
                <a:r>
                  <a:rPr lang="zh-CN" altLang="en-US" b="1" dirty="0" smtClean="0">
                    <a:solidFill>
                      <a:srgbClr val="FF0000"/>
                    </a:solidFill>
                  </a:rPr>
                  <a:t>表示在馆，可以外借</a:t>
                </a:r>
                <a:endParaRPr lang="zh-CN" altLang="en-US" b="1" dirty="0">
                  <a:solidFill>
                    <a:srgbClr val="FF0000"/>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C:\Users\Administrator\AppData\Roaming\Tencent\Users\371215339\QQ\WinTemp\RichOle\N]PCHI(CDYG_$BI0NP$%M7T.png"/>
          <p:cNvPicPr>
            <a:picLocks noChangeAspect="1" noChangeArrowheads="1"/>
          </p:cNvPicPr>
          <p:nvPr/>
        </p:nvPicPr>
        <p:blipFill>
          <a:blip r:embed="rId2" cstate="print"/>
          <a:srcRect/>
          <a:stretch>
            <a:fillRect/>
          </a:stretch>
        </p:blipFill>
        <p:spPr bwMode="auto">
          <a:xfrm>
            <a:off x="0" y="0"/>
            <a:ext cx="1219854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C:\Users\Administrator\AppData\Roaming\Tencent\Users\371215339\QQ\WinTemp\RichOle\(SZ}5$HU$00IF`[2G@`D))H.png"/>
          <p:cNvPicPr>
            <a:picLocks noChangeAspect="1" noChangeArrowheads="1"/>
          </p:cNvPicPr>
          <p:nvPr/>
        </p:nvPicPr>
        <p:blipFill>
          <a:blip r:embed="rId2" cstate="print"/>
          <a:srcRect/>
          <a:stretch>
            <a:fillRect/>
          </a:stretch>
        </p:blipFill>
        <p:spPr bwMode="auto">
          <a:xfrm>
            <a:off x="-1" y="0"/>
            <a:ext cx="12190414" cy="6858000"/>
          </a:xfrm>
          <a:prstGeom prst="rect">
            <a:avLst/>
          </a:prstGeom>
          <a:noFill/>
        </p:spPr>
      </p:pic>
      <p:sp>
        <p:nvSpPr>
          <p:cNvPr id="10" name="TextBox 9"/>
          <p:cNvSpPr txBox="1"/>
          <p:nvPr/>
        </p:nvSpPr>
        <p:spPr>
          <a:xfrm>
            <a:off x="10158678" y="2743201"/>
            <a:ext cx="1219041" cy="307777"/>
          </a:xfrm>
          <a:prstGeom prst="rect">
            <a:avLst/>
          </a:prstGeom>
          <a:noFill/>
        </p:spPr>
        <p:txBody>
          <a:bodyPr wrap="square" rtlCol="0">
            <a:spAutoFit/>
          </a:bodyPr>
          <a:lstStyle/>
          <a:p>
            <a:endParaRPr lang="zh-CN" altLang="en-US" sz="1400" b="1" dirty="0">
              <a:solidFill>
                <a:srgbClr val="FF0000"/>
              </a:solidFill>
            </a:endParaRPr>
          </a:p>
        </p:txBody>
      </p:sp>
      <p:grpSp>
        <p:nvGrpSpPr>
          <p:cNvPr id="28" name="组合 27"/>
          <p:cNvGrpSpPr/>
          <p:nvPr/>
        </p:nvGrpSpPr>
        <p:grpSpPr>
          <a:xfrm>
            <a:off x="6399967" y="0"/>
            <a:ext cx="5587273" cy="2895600"/>
            <a:chOff x="4800600" y="0"/>
            <a:chExt cx="4191000" cy="2895600"/>
          </a:xfrm>
        </p:grpSpPr>
        <p:sp>
          <p:nvSpPr>
            <p:cNvPr id="25" name="TextBox 24"/>
            <p:cNvSpPr txBox="1"/>
            <p:nvPr/>
          </p:nvSpPr>
          <p:spPr>
            <a:xfrm>
              <a:off x="4876800" y="1828800"/>
              <a:ext cx="3810000" cy="923330"/>
            </a:xfrm>
            <a:prstGeom prst="rect">
              <a:avLst/>
            </a:prstGeom>
            <a:noFill/>
          </p:spPr>
          <p:txBody>
            <a:bodyPr wrap="square" rtlCol="0">
              <a:spAutoFit/>
            </a:bodyPr>
            <a:lstStyle/>
            <a:p>
              <a:r>
                <a:rPr lang="zh-CN" altLang="en-US" b="1" dirty="0" smtClean="0">
                  <a:solidFill>
                    <a:srgbClr val="C00000"/>
                  </a:solidFill>
                </a:rPr>
                <a:t>如需要参与 “新书征 订 ” 和 “读者荐订 ”，或 者查询自己的借阅情 况，则需进行登录“我的图书馆 ” 。</a:t>
              </a:r>
              <a:endParaRPr lang="zh-CN" altLang="en-US" b="1" dirty="0">
                <a:solidFill>
                  <a:srgbClr val="C00000"/>
                </a:solidFill>
              </a:endParaRPr>
            </a:p>
          </p:txBody>
        </p:sp>
        <p:grpSp>
          <p:nvGrpSpPr>
            <p:cNvPr id="27" name="组合 26"/>
            <p:cNvGrpSpPr/>
            <p:nvPr/>
          </p:nvGrpSpPr>
          <p:grpSpPr>
            <a:xfrm>
              <a:off x="4800600" y="0"/>
              <a:ext cx="4191000" cy="2895600"/>
              <a:chOff x="4800600" y="0"/>
              <a:chExt cx="4191000" cy="2895600"/>
            </a:xfrm>
          </p:grpSpPr>
          <p:sp>
            <p:nvSpPr>
              <p:cNvPr id="3" name="椭圆 2"/>
              <p:cNvSpPr/>
              <p:nvPr/>
            </p:nvSpPr>
            <p:spPr>
              <a:xfrm>
                <a:off x="8001000" y="0"/>
                <a:ext cx="990600" cy="5334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线形标注 2 25"/>
              <p:cNvSpPr/>
              <p:nvPr/>
            </p:nvSpPr>
            <p:spPr>
              <a:xfrm>
                <a:off x="4800600" y="1752600"/>
                <a:ext cx="3886200" cy="1143000"/>
              </a:xfrm>
              <a:prstGeom prst="borderCallout2">
                <a:avLst>
                  <a:gd name="adj1" fmla="val -1607"/>
                  <a:gd name="adj2" fmla="val 71219"/>
                  <a:gd name="adj3" fmla="val -43750"/>
                  <a:gd name="adj4" fmla="val 95938"/>
                  <a:gd name="adj5" fmla="val -106072"/>
                  <a:gd name="adj6" fmla="val 9815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AppData\Roaming\Tencent\Users\371215339\QQ\WinTemp\RichOle\7$%WFOBLM%1P1(96{@T1QXN.png"/>
          <p:cNvPicPr>
            <a:picLocks noChangeAspect="1" noChangeArrowheads="1"/>
          </p:cNvPicPr>
          <p:nvPr/>
        </p:nvPicPr>
        <p:blipFill>
          <a:blip r:embed="rId2" cstate="print"/>
          <a:srcRect/>
          <a:stretch>
            <a:fillRect/>
          </a:stretch>
        </p:blipFill>
        <p:spPr bwMode="auto">
          <a:xfrm>
            <a:off x="0" y="1"/>
            <a:ext cx="12190412" cy="6857999"/>
          </a:xfrm>
          <a:prstGeom prst="rect">
            <a:avLst/>
          </a:prstGeom>
          <a:noFill/>
        </p:spPr>
      </p:pic>
      <p:sp>
        <p:nvSpPr>
          <p:cNvPr id="3" name="矩形 2"/>
          <p:cNvSpPr/>
          <p:nvPr/>
        </p:nvSpPr>
        <p:spPr>
          <a:xfrm>
            <a:off x="8431702" y="3124200"/>
            <a:ext cx="314919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Administrator\AppData\Roaming\Tencent\Users\371215339\QQ\WinTemp\RichOle\9P3Q5]DNCSRXIWL@{`C{T`L.png"/>
          <p:cNvPicPr>
            <a:picLocks noChangeAspect="1" noChangeArrowheads="1"/>
          </p:cNvPicPr>
          <p:nvPr/>
        </p:nvPicPr>
        <p:blipFill>
          <a:blip r:embed="rId2" cstate="print"/>
          <a:srcRect/>
          <a:stretch>
            <a:fillRect/>
          </a:stretch>
        </p:blipFill>
        <p:spPr bwMode="auto">
          <a:xfrm>
            <a:off x="0" y="1"/>
            <a:ext cx="12190413" cy="6857999"/>
          </a:xfrm>
          <a:prstGeom prst="rect">
            <a:avLst/>
          </a:prstGeom>
          <a:noFill/>
        </p:spPr>
      </p:pic>
      <p:grpSp>
        <p:nvGrpSpPr>
          <p:cNvPr id="7" name="组合 6"/>
          <p:cNvGrpSpPr/>
          <p:nvPr/>
        </p:nvGrpSpPr>
        <p:grpSpPr>
          <a:xfrm>
            <a:off x="8126942" y="3657600"/>
            <a:ext cx="3758711" cy="2133600"/>
            <a:chOff x="6096000" y="3657600"/>
            <a:chExt cx="2819400" cy="2133600"/>
          </a:xfrm>
        </p:grpSpPr>
        <p:sp>
          <p:nvSpPr>
            <p:cNvPr id="8" name="矩形 7"/>
            <p:cNvSpPr/>
            <p:nvPr/>
          </p:nvSpPr>
          <p:spPr>
            <a:xfrm>
              <a:off x="6781800" y="3657600"/>
              <a:ext cx="1600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781800" y="4114800"/>
              <a:ext cx="1600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096000" y="5181600"/>
              <a:ext cx="2819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9"/>
            <p:cNvGrpSpPr/>
            <p:nvPr/>
          </p:nvGrpSpPr>
          <p:grpSpPr>
            <a:xfrm>
              <a:off x="8382000" y="3810000"/>
              <a:ext cx="317500" cy="1295400"/>
              <a:chOff x="8382000" y="3810000"/>
              <a:chExt cx="317500" cy="1295400"/>
            </a:xfrm>
          </p:grpSpPr>
          <p:sp>
            <p:nvSpPr>
              <p:cNvPr id="12" name="右大括号 11"/>
              <p:cNvSpPr/>
              <p:nvPr/>
            </p:nvSpPr>
            <p:spPr>
              <a:xfrm>
                <a:off x="8382000" y="3810000"/>
                <a:ext cx="304800" cy="60960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b="1" dirty="0">
                  <a:solidFill>
                    <a:srgbClr val="FF0000"/>
                  </a:solidFill>
                </a:endParaRPr>
              </a:p>
            </p:txBody>
          </p:sp>
          <p:cxnSp>
            <p:nvCxnSpPr>
              <p:cNvPr id="13" name="形状 12"/>
              <p:cNvCxnSpPr>
                <a:stCxn id="12" idx="1"/>
              </p:cNvCxnSpPr>
              <p:nvPr/>
            </p:nvCxnSpPr>
            <p:spPr>
              <a:xfrm rot="10800000" flipV="1">
                <a:off x="8686800" y="4114800"/>
                <a:ext cx="12700" cy="990600"/>
              </a:xfrm>
              <a:prstGeom prst="bentConnector4">
                <a:avLst>
                  <a:gd name="adj1" fmla="val -1800000"/>
                  <a:gd name="adj2" fmla="val 65385"/>
                </a:avLst>
              </a:prstGeom>
              <a:ln>
                <a:tailEnd type="arrow"/>
              </a:ln>
            </p:spPr>
            <p:style>
              <a:lnRef idx="1">
                <a:schemeClr val="accent2"/>
              </a:lnRef>
              <a:fillRef idx="0">
                <a:schemeClr val="accent2"/>
              </a:fillRef>
              <a:effectRef idx="0">
                <a:schemeClr val="accent2"/>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Administrator\AppData\Roaming\Tencent\Users\371215339\QQ\WinTemp\RichOle\JY@9K8D7JS8(X]EQQZ9OOCD.png"/>
          <p:cNvPicPr>
            <a:picLocks noChangeAspect="1" noChangeArrowheads="1"/>
          </p:cNvPicPr>
          <p:nvPr/>
        </p:nvPicPr>
        <p:blipFill>
          <a:blip r:embed="rId2" cstate="print"/>
          <a:srcRect/>
          <a:stretch>
            <a:fillRect/>
          </a:stretch>
        </p:blipFill>
        <p:spPr bwMode="auto">
          <a:xfrm>
            <a:off x="2" y="1"/>
            <a:ext cx="12190412" cy="6857999"/>
          </a:xfrm>
          <a:prstGeom prst="rect">
            <a:avLst/>
          </a:prstGeom>
          <a:noFill/>
        </p:spPr>
      </p:pic>
      <p:sp>
        <p:nvSpPr>
          <p:cNvPr id="4" name="矩形 3"/>
          <p:cNvSpPr/>
          <p:nvPr/>
        </p:nvSpPr>
        <p:spPr>
          <a:xfrm>
            <a:off x="304760" y="2286000"/>
            <a:ext cx="1015868"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06347" y="2590800"/>
            <a:ext cx="914281"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06347" y="2895600"/>
            <a:ext cx="812694"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3" descr="C:\Users\Administrator\AppData\Roaming\Tencent\Users\371215339\QQ\WinTemp\RichOle\U@7_5H3SB})99[VE~6(53KR.png"/>
          <p:cNvPicPr>
            <a:picLocks noChangeAspect="1" noChangeArrowheads="1"/>
          </p:cNvPicPr>
          <p:nvPr/>
        </p:nvPicPr>
        <p:blipFill>
          <a:blip r:embed="rId3" cstate="print"/>
          <a:srcRect/>
          <a:stretch>
            <a:fillRect/>
          </a:stretch>
        </p:blipFill>
        <p:spPr bwMode="auto">
          <a:xfrm>
            <a:off x="2641256" y="1187450"/>
            <a:ext cx="9549157" cy="5670550"/>
          </a:xfrm>
          <a:prstGeom prst="rect">
            <a:avLst/>
          </a:prstGeom>
          <a:noFill/>
        </p:spPr>
      </p:pic>
      <p:pic>
        <p:nvPicPr>
          <p:cNvPr id="12" name="Picture 4" descr="C:\Users\Administrator\AppData\Roaming\Tencent\Users\371215339\QQ\WinTemp\RichOle\E]~N5DSQRE$OC~873WMNO]F.png"/>
          <p:cNvPicPr>
            <a:picLocks noChangeAspect="1" noChangeArrowheads="1"/>
          </p:cNvPicPr>
          <p:nvPr/>
        </p:nvPicPr>
        <p:blipFill>
          <a:blip r:embed="rId4" cstate="print"/>
          <a:srcRect/>
          <a:stretch>
            <a:fillRect/>
          </a:stretch>
        </p:blipFill>
        <p:spPr bwMode="auto">
          <a:xfrm>
            <a:off x="2641257" y="1295400"/>
            <a:ext cx="9632518" cy="5562600"/>
          </a:xfrm>
          <a:prstGeom prst="rect">
            <a:avLst/>
          </a:prstGeom>
          <a:noFill/>
        </p:spPr>
      </p:pic>
      <p:pic>
        <p:nvPicPr>
          <p:cNvPr id="13" name="Picture 3" descr="C:\Users\Administrator\AppData\Roaming\Tencent\Users\371215339\QQ\WinTemp\RichOle\E4VU7D}F$H7WE}}M@909R}0.png"/>
          <p:cNvPicPr>
            <a:picLocks noChangeAspect="1" noChangeArrowheads="1"/>
          </p:cNvPicPr>
          <p:nvPr/>
        </p:nvPicPr>
        <p:blipFill>
          <a:blip r:embed="rId5" cstate="print"/>
          <a:srcRect/>
          <a:stretch>
            <a:fillRect/>
          </a:stretch>
        </p:blipFill>
        <p:spPr bwMode="auto">
          <a:xfrm>
            <a:off x="2133322" y="1219200"/>
            <a:ext cx="10057091" cy="5486400"/>
          </a:xfrm>
          <a:prstGeom prst="rect">
            <a:avLst/>
          </a:prstGeom>
          <a:noFill/>
        </p:spPr>
      </p:pic>
      <p:sp>
        <p:nvSpPr>
          <p:cNvPr id="14" name="矩形 13"/>
          <p:cNvSpPr/>
          <p:nvPr/>
        </p:nvSpPr>
        <p:spPr>
          <a:xfrm>
            <a:off x="406347" y="4343400"/>
            <a:ext cx="914281"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8" grpId="0" animBg="1"/>
      <p:bldP spid="8" grpId="1"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6"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3" name="TextBox 2"/>
          <p:cNvSpPr txBox="1"/>
          <p:nvPr/>
        </p:nvSpPr>
        <p:spPr>
          <a:xfrm>
            <a:off x="1015868" y="1600200"/>
            <a:ext cx="9955504" cy="2800767"/>
          </a:xfrm>
          <a:prstGeom prst="rect">
            <a:avLst/>
          </a:prstGeom>
          <a:noFill/>
        </p:spPr>
        <p:txBody>
          <a:bodyPr wrap="square" rtlCol="0">
            <a:spAutoFit/>
          </a:bodyPr>
          <a:lstStyle/>
          <a:p>
            <a:endParaRPr lang="zh-CN" altLang="en-US" sz="4400" dirty="0" smtClean="0"/>
          </a:p>
          <a:p>
            <a:pPr algn="ctr"/>
            <a:r>
              <a:rPr lang="zh-CN" altLang="en-US" sz="4400" b="1" dirty="0" smtClean="0">
                <a:solidFill>
                  <a:schemeClr val="accent3">
                    <a:lumMod val="50000"/>
                  </a:schemeClr>
                </a:solidFill>
              </a:rPr>
              <a:t>       电子资源获取</a:t>
            </a:r>
            <a:endParaRPr lang="en-US" altLang="zh-CN" sz="4400" b="1" dirty="0" smtClean="0">
              <a:solidFill>
                <a:schemeClr val="accent3">
                  <a:lumMod val="50000"/>
                </a:schemeClr>
              </a:solidFill>
            </a:endParaRPr>
          </a:p>
          <a:p>
            <a:pPr algn="ctr"/>
            <a:endParaRPr lang="en-US" altLang="zh-CN" sz="4400" b="1" dirty="0" smtClean="0">
              <a:solidFill>
                <a:schemeClr val="accent3">
                  <a:lumMod val="50000"/>
                </a:schemeClr>
              </a:solidFill>
            </a:endParaRPr>
          </a:p>
          <a:p>
            <a:endParaRPr lang="zh-CN" altLang="en-US" sz="4400" b="1" dirty="0">
              <a:solidFill>
                <a:schemeClr val="accent3">
                  <a:lumMod val="50000"/>
                </a:schemeClr>
              </a:solidFill>
              <a:latin typeface="微软雅黑" pitchFamily="34" charset="-122"/>
              <a:ea typeface="微软雅黑" pitchFamily="34" charset="-122"/>
            </a:endParaRPr>
          </a:p>
        </p:txBody>
      </p:sp>
      <p:sp>
        <p:nvSpPr>
          <p:cNvPr id="4" name="TextBox 3"/>
          <p:cNvSpPr txBox="1"/>
          <p:nvPr/>
        </p:nvSpPr>
        <p:spPr>
          <a:xfrm>
            <a:off x="609521" y="914400"/>
            <a:ext cx="1061509" cy="923330"/>
          </a:xfrm>
          <a:prstGeom prst="rect">
            <a:avLst/>
          </a:prstGeom>
          <a:noFill/>
        </p:spPr>
        <p:txBody>
          <a:bodyPr wrap="none" rtlCol="0">
            <a:spAutoFit/>
          </a:bodyPr>
          <a:lstStyle/>
          <a:p>
            <a:r>
              <a:rPr lang="en-US" altLang="zh-CN" sz="5400" dirty="0" smtClean="0">
                <a:solidFill>
                  <a:schemeClr val="accent6">
                    <a:lumMod val="50000"/>
                  </a:schemeClr>
                </a:solidFill>
              </a:rPr>
              <a:t>2.2</a:t>
            </a:r>
            <a:endParaRPr lang="zh-CN" altLang="en-US" sz="540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7" name="Picture 11" descr="http://edu.emuch.net/attachment/1d/8d/1268233_1333171881_272.jpg"/>
          <p:cNvPicPr>
            <a:picLocks noChangeAspect="1" noChangeArrowheads="1"/>
          </p:cNvPicPr>
          <p:nvPr/>
        </p:nvPicPr>
        <p:blipFill>
          <a:blip r:embed="rId3" cstate="print"/>
          <a:srcRect/>
          <a:stretch>
            <a:fillRect/>
          </a:stretch>
        </p:blipFill>
        <p:spPr bwMode="auto">
          <a:xfrm>
            <a:off x="0" y="0"/>
            <a:ext cx="12190413" cy="6858000"/>
          </a:xfrm>
          <a:prstGeom prst="rect">
            <a:avLst/>
          </a:prstGeom>
          <a:noFill/>
        </p:spPr>
      </p:pic>
      <p:sp>
        <p:nvSpPr>
          <p:cNvPr id="19459" name="AutoShape 3"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0" name="AutoShape 4"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1" name="AutoShape 5"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9468" name="Picture 12" descr="C:\Users\Administrator\AppData\Roaming\Tencent\Users\371215339\QQ\WinTemp\RichOle\[~TKWZIOZQ_WPQ$NE@S%5SX.png"/>
          <p:cNvPicPr>
            <a:picLocks noChangeAspect="1" noChangeArrowheads="1"/>
          </p:cNvPicPr>
          <p:nvPr/>
        </p:nvPicPr>
        <p:blipFill>
          <a:blip r:embed="rId4" cstate="print"/>
          <a:srcRect/>
          <a:stretch>
            <a:fillRect/>
          </a:stretch>
        </p:blipFill>
        <p:spPr bwMode="auto">
          <a:xfrm>
            <a:off x="2742843" y="2362200"/>
            <a:ext cx="6196793" cy="2895600"/>
          </a:xfrm>
          <a:prstGeom prst="rect">
            <a:avLst/>
          </a:prstGeom>
          <a:noFill/>
        </p:spPr>
      </p:pic>
      <p:pic>
        <p:nvPicPr>
          <p:cNvPr id="19469" name="Picture 13" descr="C:\Users\Administrator\AppData\Roaming\Tencent\Users\371215339\QQ\WinTemp\RichOle\`08G8KX)3)$QITXRRWQZZW7.png"/>
          <p:cNvPicPr>
            <a:picLocks noChangeAspect="1" noChangeArrowheads="1"/>
          </p:cNvPicPr>
          <p:nvPr/>
        </p:nvPicPr>
        <p:blipFill>
          <a:blip r:embed="rId5" cstate="print"/>
          <a:srcRect/>
          <a:stretch>
            <a:fillRect/>
          </a:stretch>
        </p:blipFill>
        <p:spPr bwMode="auto">
          <a:xfrm>
            <a:off x="406347" y="838200"/>
            <a:ext cx="11479306" cy="990600"/>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dministrator\AppData\Roaming\Tencent\Users\371215339\QQ\WinTemp\RichOle\ITMV9P}P[4H%N0@8BDT_WPV.png"/>
          <p:cNvPicPr>
            <a:picLocks noChangeAspect="1" noChangeArrowheads="1"/>
          </p:cNvPicPr>
          <p:nvPr/>
        </p:nvPicPr>
        <p:blipFill>
          <a:blip r:embed="rId3" cstate="print"/>
          <a:srcRect/>
          <a:stretch>
            <a:fillRect/>
          </a:stretch>
        </p:blipFill>
        <p:spPr bwMode="auto">
          <a:xfrm>
            <a:off x="1" y="1"/>
            <a:ext cx="12190412" cy="6857999"/>
          </a:xfrm>
          <a:prstGeom prst="rect">
            <a:avLst/>
          </a:prstGeom>
          <a:noFill/>
        </p:spPr>
      </p:pic>
      <p:sp>
        <p:nvSpPr>
          <p:cNvPr id="3" name="矩形 2"/>
          <p:cNvSpPr/>
          <p:nvPr/>
        </p:nvSpPr>
        <p:spPr>
          <a:xfrm>
            <a:off x="507934" y="2514600"/>
            <a:ext cx="1219041"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711108" y="2971800"/>
            <a:ext cx="1219041"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711107" y="3429000"/>
            <a:ext cx="1422215"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711107" y="3657600"/>
            <a:ext cx="1422215"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20"/>
          <p:cNvGrpSpPr/>
          <p:nvPr/>
        </p:nvGrpSpPr>
        <p:grpSpPr>
          <a:xfrm>
            <a:off x="3758711" y="1295400"/>
            <a:ext cx="8431702" cy="5334000"/>
            <a:chOff x="228600" y="-457200"/>
            <a:chExt cx="10229850" cy="7543800"/>
          </a:xfrm>
        </p:grpSpPr>
        <p:pic>
          <p:nvPicPr>
            <p:cNvPr id="19" name="Picture 4" descr="C:\Users\Administrator\AppData\Roaming\Tencent\Users\371215339\QQ\WinTemp\RichOle\TVG~06Z~CRPU5F%CGSGLP%M.png"/>
            <p:cNvPicPr>
              <a:picLocks noChangeAspect="1" noChangeArrowheads="1"/>
            </p:cNvPicPr>
            <p:nvPr/>
          </p:nvPicPr>
          <p:blipFill>
            <a:blip r:embed="rId4" cstate="print"/>
            <a:srcRect/>
            <a:stretch>
              <a:fillRect/>
            </a:stretch>
          </p:blipFill>
          <p:spPr bwMode="auto">
            <a:xfrm>
              <a:off x="228600" y="-457200"/>
              <a:ext cx="10229850" cy="7543800"/>
            </a:xfrm>
            <a:prstGeom prst="rect">
              <a:avLst/>
            </a:prstGeom>
            <a:noFill/>
          </p:spPr>
        </p:pic>
        <p:sp>
          <p:nvSpPr>
            <p:cNvPr id="20" name="TextBox 19"/>
            <p:cNvSpPr txBox="1"/>
            <p:nvPr/>
          </p:nvSpPr>
          <p:spPr>
            <a:xfrm>
              <a:off x="1623580" y="1581665"/>
              <a:ext cx="3274434" cy="522341"/>
            </a:xfrm>
            <a:prstGeom prst="rect">
              <a:avLst/>
            </a:prstGeom>
            <a:noFill/>
          </p:spPr>
          <p:txBody>
            <a:bodyPr wrap="square" rtlCol="0">
              <a:spAutoFit/>
            </a:bodyPr>
            <a:lstStyle/>
            <a:p>
              <a:r>
                <a:rPr lang="zh-CN" altLang="en-US" b="1" dirty="0" smtClean="0">
                  <a:solidFill>
                    <a:srgbClr val="FF0000"/>
                  </a:solidFill>
                </a:rPr>
                <a:t>第</a:t>
              </a:r>
              <a:r>
                <a:rPr lang="en-US" altLang="zh-CN" b="1" dirty="0" smtClean="0">
                  <a:solidFill>
                    <a:srgbClr val="FF0000"/>
                  </a:solidFill>
                </a:rPr>
                <a:t>3</a:t>
              </a:r>
              <a:r>
                <a:rPr lang="zh-CN" altLang="en-US" b="1" dirty="0" smtClean="0">
                  <a:solidFill>
                    <a:srgbClr val="FF0000"/>
                  </a:solidFill>
                </a:rPr>
                <a:t>讲</a:t>
              </a:r>
              <a:endParaRPr lang="zh-CN" altLang="en-US" b="1" dirty="0">
                <a:solidFill>
                  <a:srgbClr val="FF0000"/>
                </a:solidFill>
              </a:endParaRPr>
            </a:p>
          </p:txBody>
        </p:sp>
      </p:grpSp>
      <p:grpSp>
        <p:nvGrpSpPr>
          <p:cNvPr id="4" name="组合 32"/>
          <p:cNvGrpSpPr/>
          <p:nvPr/>
        </p:nvGrpSpPr>
        <p:grpSpPr>
          <a:xfrm>
            <a:off x="3555537" y="1447800"/>
            <a:ext cx="8634876" cy="5410200"/>
            <a:chOff x="-1398494" y="806540"/>
            <a:chExt cx="9144000" cy="6819900"/>
          </a:xfrm>
        </p:grpSpPr>
        <p:pic>
          <p:nvPicPr>
            <p:cNvPr id="18" name="Picture 3" descr="C:\Users\Administrator\AppData\Roaming\Tencent\Users\371215339\QQ\WinTemp\RichOle\6II]{N2HAQ3SARQ0N7DF1HQ.png"/>
            <p:cNvPicPr>
              <a:picLocks noChangeAspect="1" noChangeArrowheads="1"/>
            </p:cNvPicPr>
            <p:nvPr/>
          </p:nvPicPr>
          <p:blipFill>
            <a:blip r:embed="rId5" cstate="print"/>
            <a:srcRect/>
            <a:stretch>
              <a:fillRect/>
            </a:stretch>
          </p:blipFill>
          <p:spPr bwMode="auto">
            <a:xfrm>
              <a:off x="-1398494" y="806540"/>
              <a:ext cx="9144000" cy="6819900"/>
            </a:xfrm>
            <a:prstGeom prst="rect">
              <a:avLst/>
            </a:prstGeom>
            <a:noFill/>
          </p:spPr>
        </p:pic>
        <p:sp>
          <p:nvSpPr>
            <p:cNvPr id="22" name="TextBox 21"/>
            <p:cNvSpPr txBox="1"/>
            <p:nvPr/>
          </p:nvSpPr>
          <p:spPr>
            <a:xfrm>
              <a:off x="0" y="902595"/>
              <a:ext cx="4411276" cy="465566"/>
            </a:xfrm>
            <a:prstGeom prst="rect">
              <a:avLst/>
            </a:prstGeom>
            <a:noFill/>
          </p:spPr>
          <p:txBody>
            <a:bodyPr wrap="square" rtlCol="0">
              <a:spAutoFit/>
            </a:bodyPr>
            <a:lstStyle/>
            <a:p>
              <a:r>
                <a:rPr lang="zh-CN" altLang="en-US" b="1" dirty="0" smtClean="0">
                  <a:solidFill>
                    <a:srgbClr val="FF0000"/>
                  </a:solidFill>
                </a:rPr>
                <a:t>第三讲</a:t>
              </a:r>
              <a:endParaRPr lang="zh-CN" altLang="en-US" b="1" dirty="0">
                <a:solidFill>
                  <a:srgbClr val="FF0000"/>
                </a:solidFill>
              </a:endParaRPr>
            </a:p>
          </p:txBody>
        </p:sp>
      </p:grpSp>
      <p:grpSp>
        <p:nvGrpSpPr>
          <p:cNvPr id="6" name="组合 29"/>
          <p:cNvGrpSpPr/>
          <p:nvPr/>
        </p:nvGrpSpPr>
        <p:grpSpPr>
          <a:xfrm>
            <a:off x="3555537" y="1219200"/>
            <a:ext cx="8634876" cy="5638800"/>
            <a:chOff x="-2062922" y="2077682"/>
            <a:chExt cx="5031408" cy="3717234"/>
          </a:xfrm>
        </p:grpSpPr>
        <p:pic>
          <p:nvPicPr>
            <p:cNvPr id="31" name="Picture 5" descr="C:\Users\Administrator\AppData\Roaming\Tencent\Users\371215339\QQ\WinTemp\RichOle\%MSEF1L6CCW}SQ~W$8L(}`T.png"/>
            <p:cNvPicPr>
              <a:picLocks noChangeAspect="1" noChangeArrowheads="1"/>
            </p:cNvPicPr>
            <p:nvPr/>
          </p:nvPicPr>
          <p:blipFill>
            <a:blip r:embed="rId6" cstate="print"/>
            <a:srcRect/>
            <a:stretch>
              <a:fillRect/>
            </a:stretch>
          </p:blipFill>
          <p:spPr bwMode="auto">
            <a:xfrm>
              <a:off x="-2062922" y="2077682"/>
              <a:ext cx="5031408" cy="3717234"/>
            </a:xfrm>
            <a:prstGeom prst="rect">
              <a:avLst/>
            </a:prstGeom>
            <a:noFill/>
          </p:spPr>
        </p:pic>
        <p:sp>
          <p:nvSpPr>
            <p:cNvPr id="32" name="TextBox 31"/>
            <p:cNvSpPr txBox="1"/>
            <p:nvPr/>
          </p:nvSpPr>
          <p:spPr>
            <a:xfrm>
              <a:off x="-1926938" y="2178148"/>
              <a:ext cx="1676401" cy="243473"/>
            </a:xfrm>
            <a:prstGeom prst="rect">
              <a:avLst/>
            </a:prstGeom>
            <a:noFill/>
          </p:spPr>
          <p:txBody>
            <a:bodyPr wrap="square" rtlCol="0">
              <a:spAutoFit/>
            </a:bodyPr>
            <a:lstStyle/>
            <a:p>
              <a:r>
                <a:rPr lang="zh-CN" altLang="en-US" b="1" dirty="0" smtClean="0">
                  <a:solidFill>
                    <a:srgbClr val="FF0000"/>
                  </a:solidFill>
                </a:rPr>
                <a:t>第</a:t>
              </a:r>
              <a:r>
                <a:rPr lang="en-US" altLang="zh-CN" b="1" dirty="0" smtClean="0">
                  <a:solidFill>
                    <a:srgbClr val="FF0000"/>
                  </a:solidFill>
                </a:rPr>
                <a:t>2</a:t>
              </a:r>
              <a:r>
                <a:rPr lang="zh-CN" altLang="en-US" b="1" dirty="0" smtClean="0">
                  <a:solidFill>
                    <a:srgbClr val="FF0000"/>
                  </a:solidFill>
                </a:rPr>
                <a:t>讲</a:t>
              </a:r>
              <a:endParaRPr lang="zh-CN" altLang="en-US"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5"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7" name="Picture 11" descr="http://edu.emuch.net/attachment/1d/8d/1268233_1333171881_272.jpg"/>
          <p:cNvPicPr>
            <a:picLocks noChangeAspect="1" noChangeArrowheads="1"/>
          </p:cNvPicPr>
          <p:nvPr/>
        </p:nvPicPr>
        <p:blipFill>
          <a:blip r:embed="rId3" cstate="print"/>
          <a:srcRect/>
          <a:stretch>
            <a:fillRect/>
          </a:stretch>
        </p:blipFill>
        <p:spPr bwMode="auto">
          <a:xfrm>
            <a:off x="0" y="0"/>
            <a:ext cx="12190413" cy="6858000"/>
          </a:xfrm>
          <a:prstGeom prst="rect">
            <a:avLst/>
          </a:prstGeom>
          <a:noFill/>
        </p:spPr>
      </p:pic>
      <p:sp>
        <p:nvSpPr>
          <p:cNvPr id="19459" name="AutoShape 3"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0" name="AutoShape 4"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1" name="AutoShape 5"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9468" name="Picture 12" descr="C:\Users\Administrator\AppData\Roaming\Tencent\Users\371215339\QQ\WinTemp\RichOle\[~TKWZIOZQ_WPQ$NE@S%5SX.png"/>
          <p:cNvPicPr>
            <a:picLocks noChangeAspect="1" noChangeArrowheads="1"/>
          </p:cNvPicPr>
          <p:nvPr/>
        </p:nvPicPr>
        <p:blipFill>
          <a:blip r:embed="rId4" cstate="print"/>
          <a:srcRect/>
          <a:stretch>
            <a:fillRect/>
          </a:stretch>
        </p:blipFill>
        <p:spPr bwMode="auto">
          <a:xfrm>
            <a:off x="2742843" y="2362200"/>
            <a:ext cx="6298379" cy="2895600"/>
          </a:xfrm>
          <a:prstGeom prst="rect">
            <a:avLst/>
          </a:prstGeom>
          <a:noFill/>
        </p:spPr>
      </p:pic>
      <p:pic>
        <p:nvPicPr>
          <p:cNvPr id="19469" name="Picture 13" descr="C:\Users\Administrator\AppData\Roaming\Tencent\Users\371215339\QQ\WinTemp\RichOle\`08G8KX)3)$QITXRRWQZZW7.png"/>
          <p:cNvPicPr>
            <a:picLocks noChangeAspect="1" noChangeArrowheads="1"/>
          </p:cNvPicPr>
          <p:nvPr/>
        </p:nvPicPr>
        <p:blipFill>
          <a:blip r:embed="rId5" cstate="print"/>
          <a:srcRect/>
          <a:stretch>
            <a:fillRect/>
          </a:stretch>
        </p:blipFill>
        <p:spPr bwMode="auto">
          <a:xfrm>
            <a:off x="406347" y="838200"/>
            <a:ext cx="11479306" cy="9906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6" name="Picture 1" descr="C:\Users\Administrator\AppData\Roaming\Tencent\Users\371215339\QQ\WinTemp\RichOle\7Q_GO@}EO)VL1F@{OW6L]A6.png">
            <a:hlinkClick r:id="rId3" action="ppaction://hlinkpres?slideindex=1&amp;slidetitle="/>
          </p:cNvPr>
          <p:cNvPicPr>
            <a:picLocks noChangeAspect="1" noChangeArrowheads="1"/>
          </p:cNvPicPr>
          <p:nvPr/>
        </p:nvPicPr>
        <p:blipFill>
          <a:blip r:embed="rId4" cstate="print"/>
          <a:srcRect/>
          <a:stretch>
            <a:fillRect/>
          </a:stretch>
        </p:blipFill>
        <p:spPr bwMode="auto">
          <a:xfrm>
            <a:off x="304761" y="838200"/>
            <a:ext cx="11580892" cy="5334000"/>
          </a:xfrm>
          <a:prstGeom prst="rect">
            <a:avLst/>
          </a:prstGeom>
          <a:noFill/>
        </p:spPr>
      </p:pic>
      <p:sp>
        <p:nvSpPr>
          <p:cNvPr id="7" name="TextBox 6"/>
          <p:cNvSpPr txBox="1"/>
          <p:nvPr/>
        </p:nvSpPr>
        <p:spPr>
          <a:xfrm>
            <a:off x="1219041" y="838200"/>
            <a:ext cx="1726975" cy="923330"/>
          </a:xfrm>
          <a:prstGeom prst="rect">
            <a:avLst/>
          </a:prstGeom>
          <a:noFill/>
        </p:spPr>
        <p:txBody>
          <a:bodyPr wrap="square" rtlCol="0">
            <a:spAutoFit/>
          </a:bodyPr>
          <a:lstStyle/>
          <a:p>
            <a:r>
              <a:rPr lang="en-US" altLang="zh-CN" sz="5400" dirty="0" smtClean="0">
                <a:solidFill>
                  <a:schemeClr val="accent6">
                    <a:lumMod val="50000"/>
                  </a:schemeClr>
                </a:solidFill>
              </a:rPr>
              <a:t>3.1</a:t>
            </a:r>
            <a:endParaRPr lang="zh-CN" altLang="en-US" sz="540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7" name="TextBox 6"/>
          <p:cNvSpPr txBox="1"/>
          <p:nvPr/>
        </p:nvSpPr>
        <p:spPr>
          <a:xfrm>
            <a:off x="1219041" y="838200"/>
            <a:ext cx="1726975" cy="923330"/>
          </a:xfrm>
          <a:prstGeom prst="rect">
            <a:avLst/>
          </a:prstGeom>
          <a:noFill/>
        </p:spPr>
        <p:txBody>
          <a:bodyPr wrap="square" rtlCol="0">
            <a:spAutoFit/>
          </a:bodyPr>
          <a:lstStyle/>
          <a:p>
            <a:r>
              <a:rPr lang="en-US" altLang="zh-CN" sz="5400" dirty="0" smtClean="0">
                <a:solidFill>
                  <a:schemeClr val="accent6">
                    <a:lumMod val="50000"/>
                  </a:schemeClr>
                </a:solidFill>
              </a:rPr>
              <a:t>3.2</a:t>
            </a:r>
            <a:endParaRPr lang="zh-CN" altLang="en-US" sz="5400" dirty="0">
              <a:solidFill>
                <a:schemeClr val="accent6">
                  <a:lumMod val="50000"/>
                </a:schemeClr>
              </a:solidFill>
            </a:endParaRPr>
          </a:p>
        </p:txBody>
      </p:sp>
      <p:sp>
        <p:nvSpPr>
          <p:cNvPr id="8" name="TextBox 7"/>
          <p:cNvSpPr txBox="1"/>
          <p:nvPr/>
        </p:nvSpPr>
        <p:spPr>
          <a:xfrm>
            <a:off x="4876165" y="3352801"/>
            <a:ext cx="5790446" cy="584775"/>
          </a:xfrm>
          <a:prstGeom prst="rect">
            <a:avLst/>
          </a:prstGeom>
          <a:noFill/>
        </p:spPr>
        <p:txBody>
          <a:bodyPr wrap="square" rtlCol="0">
            <a:spAutoFit/>
          </a:bodyPr>
          <a:lstStyle/>
          <a:p>
            <a:r>
              <a:rPr lang="en-US" altLang="zh-CN" sz="3200" b="1" dirty="0" smtClean="0">
                <a:solidFill>
                  <a:schemeClr val="bg2">
                    <a:lumMod val="25000"/>
                  </a:schemeClr>
                </a:solidFill>
                <a:latin typeface="微软雅黑" pitchFamily="34" charset="-122"/>
                <a:ea typeface="微软雅黑" pitchFamily="34" charset="-122"/>
              </a:rPr>
              <a:t>——</a:t>
            </a:r>
            <a:r>
              <a:rPr lang="zh-CN" altLang="en-US" sz="3200" b="1" dirty="0" smtClean="0">
                <a:solidFill>
                  <a:schemeClr val="bg2">
                    <a:lumMod val="25000"/>
                  </a:schemeClr>
                </a:solidFill>
                <a:latin typeface="微软雅黑" pitchFamily="34" charset="-122"/>
                <a:ea typeface="微软雅黑" pitchFamily="34" charset="-122"/>
              </a:rPr>
              <a:t>图书馆微信公众号</a:t>
            </a:r>
            <a:endParaRPr lang="zh-CN" altLang="en-US" sz="3200" b="1" dirty="0">
              <a:solidFill>
                <a:schemeClr val="bg2">
                  <a:lumMod val="25000"/>
                </a:schemeClr>
              </a:solidFill>
              <a:latin typeface="微软雅黑" pitchFamily="34" charset="-122"/>
              <a:ea typeface="微软雅黑" pitchFamily="34" charset="-122"/>
            </a:endParaRPr>
          </a:p>
        </p:txBody>
      </p:sp>
      <p:pic>
        <p:nvPicPr>
          <p:cNvPr id="1027"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9" name="TextBox 8"/>
          <p:cNvSpPr txBox="1"/>
          <p:nvPr/>
        </p:nvSpPr>
        <p:spPr>
          <a:xfrm>
            <a:off x="2234909" y="1752601"/>
            <a:ext cx="8533289" cy="1323439"/>
          </a:xfrm>
          <a:prstGeom prst="rect">
            <a:avLst/>
          </a:prstGeom>
          <a:noFill/>
        </p:spPr>
        <p:txBody>
          <a:bodyPr wrap="square" rtlCol="0">
            <a:spAutoFit/>
          </a:bodyPr>
          <a:lstStyle/>
          <a:p>
            <a:pPr algn="ctr"/>
            <a:r>
              <a:rPr lang="zh-CN" altLang="en-US" sz="4000" b="1" dirty="0" smtClean="0">
                <a:solidFill>
                  <a:schemeClr val="bg2">
                    <a:lumMod val="25000"/>
                  </a:schemeClr>
                </a:solidFill>
                <a:latin typeface="微软雅黑" pitchFamily="34" charset="-122"/>
                <a:ea typeface="微软雅黑" pitchFamily="34" charset="-122"/>
              </a:rPr>
              <a:t>读者掌上图书馆</a:t>
            </a:r>
            <a:endParaRPr lang="en-US" altLang="zh-CN" sz="4000" b="1" dirty="0" smtClean="0">
              <a:solidFill>
                <a:schemeClr val="bg2">
                  <a:lumMod val="25000"/>
                </a:schemeClr>
              </a:solidFill>
              <a:latin typeface="微软雅黑" pitchFamily="34" charset="-122"/>
              <a:ea typeface="微软雅黑" pitchFamily="34" charset="-122"/>
            </a:endParaRPr>
          </a:p>
          <a:p>
            <a:pPr algn="ctr"/>
            <a:r>
              <a:rPr lang="zh-CN" altLang="en-US" sz="4000" b="1" dirty="0" smtClean="0">
                <a:solidFill>
                  <a:schemeClr val="bg2">
                    <a:lumMod val="25000"/>
                  </a:schemeClr>
                </a:solidFill>
                <a:latin typeface="微软雅黑" pitchFamily="34" charset="-122"/>
                <a:ea typeface="微软雅黑" pitchFamily="34" charset="-122"/>
              </a:rPr>
              <a:t>图书馆与读者互动新平台</a:t>
            </a:r>
            <a:endParaRPr lang="zh-CN" altLang="en-US" sz="4000" b="1" dirty="0">
              <a:solidFill>
                <a:schemeClr val="bg2">
                  <a:lumMod val="25000"/>
                </a:schemeClr>
              </a:solidFill>
              <a:latin typeface="微软雅黑" pitchFamily="34" charset="-122"/>
              <a:ea typeface="微软雅黑" pitchFamily="34" charset="-122"/>
            </a:endParaRPr>
          </a:p>
        </p:txBody>
      </p:sp>
      <p:sp>
        <p:nvSpPr>
          <p:cNvPr id="10" name="TextBox 9"/>
          <p:cNvSpPr txBox="1"/>
          <p:nvPr/>
        </p:nvSpPr>
        <p:spPr>
          <a:xfrm>
            <a:off x="608806" y="914400"/>
            <a:ext cx="1726975" cy="923330"/>
          </a:xfrm>
          <a:prstGeom prst="rect">
            <a:avLst/>
          </a:prstGeom>
          <a:noFill/>
        </p:spPr>
        <p:txBody>
          <a:bodyPr wrap="square" rtlCol="0">
            <a:spAutoFit/>
          </a:bodyPr>
          <a:lstStyle/>
          <a:p>
            <a:r>
              <a:rPr lang="en-US" altLang="zh-CN" sz="5400" dirty="0" smtClean="0">
                <a:solidFill>
                  <a:schemeClr val="accent6">
                    <a:lumMod val="50000"/>
                  </a:schemeClr>
                </a:solidFill>
              </a:rPr>
              <a:t>3.2</a:t>
            </a:r>
            <a:endParaRPr lang="zh-CN" altLang="en-US" sz="540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Administrator\AppData\Roaming\Tencent\Users\371215339\QQ\WinTemp\RichOle\}85U~GBU9{M`TF27I[0@)V7.pn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grpSp>
        <p:nvGrpSpPr>
          <p:cNvPr id="10" name="组合 9"/>
          <p:cNvGrpSpPr/>
          <p:nvPr/>
        </p:nvGrpSpPr>
        <p:grpSpPr>
          <a:xfrm>
            <a:off x="3758711" y="1828800"/>
            <a:ext cx="4368231" cy="3581400"/>
            <a:chOff x="277760" y="2889804"/>
            <a:chExt cx="2082020" cy="2056287"/>
          </a:xfrm>
        </p:grpSpPr>
        <p:sp>
          <p:nvSpPr>
            <p:cNvPr id="11" name="矩形 10"/>
            <p:cNvSpPr/>
            <p:nvPr/>
          </p:nvSpPr>
          <p:spPr>
            <a:xfrm>
              <a:off x="277760" y="2889804"/>
              <a:ext cx="2082020" cy="2056287"/>
            </a:xfrm>
            <a:prstGeom prst="rect">
              <a:avLst/>
            </a:prstGeom>
            <a:solidFill>
              <a:schemeClr val="bg1"/>
            </a:solidFill>
            <a:ln>
              <a:noFill/>
            </a:ln>
            <a:effectLst>
              <a:glow rad="63500">
                <a:srgbClr val="263C92">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70" y="3071948"/>
              <a:ext cx="1692000" cy="16920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722" y="3771900"/>
              <a:ext cx="292096" cy="292096"/>
            </a:xfrm>
            <a:prstGeom prst="rect">
              <a:avLst/>
            </a:prstGeom>
          </p:spPr>
        </p:pic>
      </p:grpSp>
      <p:grpSp>
        <p:nvGrpSpPr>
          <p:cNvPr id="15" name="组合 14"/>
          <p:cNvGrpSpPr/>
          <p:nvPr/>
        </p:nvGrpSpPr>
        <p:grpSpPr>
          <a:xfrm>
            <a:off x="-507933" y="977900"/>
            <a:ext cx="4637067" cy="5880100"/>
            <a:chOff x="-381000" y="977900"/>
            <a:chExt cx="3478253" cy="5880100"/>
          </a:xfrm>
        </p:grpSpPr>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977900"/>
              <a:ext cx="3478253" cy="5880100"/>
            </a:xfrm>
            <a:prstGeom prst="rect">
              <a:avLst/>
            </a:prstGeom>
          </p:spPr>
        </p:pic>
        <p:pic>
          <p:nvPicPr>
            <p:cNvPr id="71682" name="Picture 2"/>
            <p:cNvPicPr>
              <a:picLocks noChangeAspect="1" noChangeArrowheads="1"/>
            </p:cNvPicPr>
            <p:nvPr/>
          </p:nvPicPr>
          <p:blipFill>
            <a:blip r:embed="rId6" cstate="print"/>
            <a:srcRect/>
            <a:stretch>
              <a:fillRect/>
            </a:stretch>
          </p:blipFill>
          <p:spPr bwMode="auto">
            <a:xfrm>
              <a:off x="228600" y="1828800"/>
              <a:ext cx="2286000" cy="4113213"/>
            </a:xfrm>
            <a:prstGeom prst="rect">
              <a:avLst/>
            </a:prstGeom>
            <a:noFill/>
            <a:ln w="9525">
              <a:noFill/>
              <a:miter lim="800000"/>
              <a:headEnd/>
              <a:tailEnd/>
            </a:ln>
          </p:spPr>
        </p:pic>
      </p:grpSp>
      <p:pic>
        <p:nvPicPr>
          <p:cNvPr id="71683" name="Picture 3"/>
          <p:cNvPicPr>
            <a:picLocks noChangeAspect="1" noChangeArrowheads="1"/>
          </p:cNvPicPr>
          <p:nvPr/>
        </p:nvPicPr>
        <p:blipFill>
          <a:blip r:embed="rId7" cstate="print"/>
          <a:srcRect/>
          <a:stretch>
            <a:fillRect/>
          </a:stretch>
        </p:blipFill>
        <p:spPr bwMode="auto">
          <a:xfrm>
            <a:off x="8283070" y="1295400"/>
            <a:ext cx="3545197" cy="4953000"/>
          </a:xfrm>
          <a:prstGeom prst="rect">
            <a:avLst/>
          </a:prstGeom>
          <a:noFill/>
          <a:ln w="9525">
            <a:noFill/>
            <a:miter lim="800000"/>
            <a:headEnd/>
            <a:tailEnd/>
          </a:ln>
        </p:spPr>
      </p:pic>
    </p:spTree>
    <p:extLst>
      <p:ext uri="{BB962C8B-B14F-4D97-AF65-F5344CB8AC3E}">
        <p14:creationId xmlns:p14="http://schemas.microsoft.com/office/powerpoint/2010/main" val="25454287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Administrator\AppData\Roaming\Tencent\Users\371215339\QQ\WinTemp\RichOle\}85U~GBU9{M`TF27I[0@)V7.pn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305" y="1919948"/>
            <a:ext cx="2242399" cy="398700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764" y="1919948"/>
            <a:ext cx="2247458" cy="3996002"/>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2222" y="1919948"/>
            <a:ext cx="2247458" cy="399600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 b="33544"/>
          <a:stretch/>
        </p:blipFill>
        <p:spPr>
          <a:xfrm>
            <a:off x="9142810" y="1905000"/>
            <a:ext cx="2222175" cy="39960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174" y="1524001"/>
            <a:ext cx="3477801" cy="5034475"/>
          </a:xfrm>
          <a:prstGeom prst="rect">
            <a:avLst/>
          </a:prstGeom>
        </p:spPr>
      </p:pic>
      <p:sp>
        <p:nvSpPr>
          <p:cNvPr id="13" name="椭圆 12"/>
          <p:cNvSpPr/>
          <p:nvPr/>
        </p:nvSpPr>
        <p:spPr>
          <a:xfrm>
            <a:off x="1464627" y="5157240"/>
            <a:ext cx="469776" cy="469837"/>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V="1">
            <a:off x="2857304" y="2539445"/>
            <a:ext cx="755902" cy="0"/>
          </a:xfrm>
          <a:prstGeom prst="line">
            <a:avLst/>
          </a:prstGeom>
          <a:ln w="76200">
            <a:solidFill>
              <a:srgbClr val="00B0F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5275512" y="3235184"/>
            <a:ext cx="1907752" cy="0"/>
          </a:xfrm>
          <a:prstGeom prst="line">
            <a:avLst/>
          </a:prstGeom>
          <a:ln w="76200">
            <a:solidFill>
              <a:srgbClr val="00B0F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7352222" y="5125761"/>
            <a:ext cx="2231709" cy="0"/>
          </a:xfrm>
          <a:prstGeom prst="line">
            <a:avLst/>
          </a:prstGeom>
          <a:ln w="76200">
            <a:solidFill>
              <a:srgbClr val="00B0F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20" name="组合 11"/>
          <p:cNvGrpSpPr/>
          <p:nvPr/>
        </p:nvGrpSpPr>
        <p:grpSpPr>
          <a:xfrm>
            <a:off x="9853917" y="0"/>
            <a:ext cx="2336496" cy="1827687"/>
            <a:chOff x="277760" y="2889804"/>
            <a:chExt cx="2082020" cy="2056287"/>
          </a:xfrm>
        </p:grpSpPr>
        <p:sp>
          <p:nvSpPr>
            <p:cNvPr id="21" name="矩形 20"/>
            <p:cNvSpPr/>
            <p:nvPr/>
          </p:nvSpPr>
          <p:spPr>
            <a:xfrm>
              <a:off x="277760" y="2889804"/>
              <a:ext cx="2082020" cy="20562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770" y="3071948"/>
              <a:ext cx="1692000" cy="1692000"/>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2722" y="3771900"/>
              <a:ext cx="292096" cy="292096"/>
            </a:xfrm>
            <a:prstGeom prst="rect">
              <a:avLst/>
            </a:prstGeom>
          </p:spPr>
        </p:pic>
      </p:grpSp>
    </p:spTree>
    <p:extLst>
      <p:ext uri="{BB962C8B-B14F-4D97-AF65-F5344CB8AC3E}">
        <p14:creationId xmlns:p14="http://schemas.microsoft.com/office/powerpoint/2010/main" val="208868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1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p:tgtEl>
                                          <p:spTgt spid="5"/>
                                        </p:tgtEl>
                                        <p:attrNameLst>
                                          <p:attrName>ppt_x</p:attrName>
                                        </p:attrNameLst>
                                      </p:cBhvr>
                                      <p:tavLst>
                                        <p:tav tm="0">
                                          <p:val>
                                            <p:strVal val="#ppt_x-#ppt_w*1.125000"/>
                                          </p:val>
                                        </p:tav>
                                        <p:tav tm="100000">
                                          <p:val>
                                            <p:strVal val="#ppt_x"/>
                                          </p:val>
                                        </p:tav>
                                      </p:tavLst>
                                    </p:anim>
                                    <p:animEffect transition="in" filter="wipe(righ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12" presetClass="entr" presetSubtype="8"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p:tgtEl>
                                          <p:spTgt spid="6"/>
                                        </p:tgtEl>
                                        <p:attrNameLst>
                                          <p:attrName>ppt_x</p:attrName>
                                        </p:attrNameLst>
                                      </p:cBhvr>
                                      <p:tavLst>
                                        <p:tav tm="0">
                                          <p:val>
                                            <p:strVal val="#ppt_x-#ppt_w*1.125000"/>
                                          </p:val>
                                        </p:tav>
                                        <p:tav tm="100000">
                                          <p:val>
                                            <p:strVal val="#ppt_x"/>
                                          </p:val>
                                        </p:tav>
                                      </p:tavLst>
                                    </p:anim>
                                    <p:animEffect transition="in" filter="wipe(right)">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Users\Administrator\AppData\Roaming\Tencent\Users\371215339\QQ\WinTemp\RichOle\}85U~GBU9{M`TF27I[0@)V7.pn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33" y="1295400"/>
            <a:ext cx="4593987" cy="5181600"/>
          </a:xfrm>
          <a:prstGeom prst="rect">
            <a:avLst/>
          </a:prstGeom>
        </p:spPr>
      </p:pic>
      <p:sp>
        <p:nvSpPr>
          <p:cNvPr id="9" name="文本框 8"/>
          <p:cNvSpPr txBox="1"/>
          <p:nvPr/>
        </p:nvSpPr>
        <p:spPr>
          <a:xfrm>
            <a:off x="6399968" y="762000"/>
            <a:ext cx="3087506" cy="523220"/>
          </a:xfrm>
          <a:prstGeom prst="rect">
            <a:avLst/>
          </a:prstGeom>
          <a:noFill/>
        </p:spPr>
        <p:txBody>
          <a:bodyPr wrap="square" rtlCol="0">
            <a:spAutoFit/>
          </a:bodyPr>
          <a:lstStyle/>
          <a:p>
            <a:endParaRPr lang="zh-CN" altLang="en-US" sz="2800" dirty="0">
              <a:latin typeface="微软雅黑" panose="020B0503020204020204" pitchFamily="34" charset="-122"/>
              <a:ea typeface="微软雅黑" panose="020B0503020204020204" pitchFamily="34" charset="-122"/>
            </a:endParaRPr>
          </a:p>
        </p:txBody>
      </p:sp>
      <p:sp>
        <p:nvSpPr>
          <p:cNvPr id="16" name="圆角矩形标注 15"/>
          <p:cNvSpPr/>
          <p:nvPr/>
        </p:nvSpPr>
        <p:spPr>
          <a:xfrm>
            <a:off x="4063471" y="1828800"/>
            <a:ext cx="4228550" cy="787400"/>
          </a:xfrm>
          <a:prstGeom prst="wedgeRoundRectCallout">
            <a:avLst>
              <a:gd name="adj1" fmla="val -53566"/>
              <a:gd name="adj2" fmla="val -19758"/>
              <a:gd name="adj3" fmla="val 16667"/>
            </a:avLst>
          </a:prstGeom>
          <a:solidFill>
            <a:srgbClr val="A0E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有什么问题也可以直接向我发问，</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我们会努力为大家解决的。</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17"/>
          <p:cNvGrpSpPr/>
          <p:nvPr/>
        </p:nvGrpSpPr>
        <p:grpSpPr>
          <a:xfrm>
            <a:off x="3657124" y="3048000"/>
            <a:ext cx="5072600" cy="2813942"/>
            <a:chOff x="277760" y="2889804"/>
            <a:chExt cx="2082020" cy="2056287"/>
          </a:xfrm>
        </p:grpSpPr>
        <p:sp>
          <p:nvSpPr>
            <p:cNvPr id="19" name="矩形 18"/>
            <p:cNvSpPr/>
            <p:nvPr/>
          </p:nvSpPr>
          <p:spPr>
            <a:xfrm>
              <a:off x="277760" y="2889804"/>
              <a:ext cx="2082020" cy="20562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70" y="3071948"/>
              <a:ext cx="1692000" cy="1692000"/>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2722" y="3771900"/>
              <a:ext cx="292096" cy="292096"/>
            </a:xfrm>
            <a:prstGeom prst="rect">
              <a:avLst/>
            </a:prstGeom>
          </p:spPr>
        </p:pic>
      </p:grpSp>
      <p:pic>
        <p:nvPicPr>
          <p:cNvPr id="72706" name="Picture 2"/>
          <p:cNvPicPr>
            <a:picLocks noChangeAspect="1" noChangeArrowheads="1"/>
          </p:cNvPicPr>
          <p:nvPr/>
        </p:nvPicPr>
        <p:blipFill>
          <a:blip r:embed="rId6" cstate="print"/>
          <a:srcRect/>
          <a:stretch>
            <a:fillRect/>
          </a:stretch>
        </p:blipFill>
        <p:spPr bwMode="auto">
          <a:xfrm>
            <a:off x="8939636" y="1478280"/>
            <a:ext cx="3047603" cy="4389120"/>
          </a:xfrm>
          <a:prstGeom prst="rect">
            <a:avLst/>
          </a:prstGeom>
          <a:noFill/>
          <a:ln w="9525">
            <a:noFill/>
            <a:miter lim="800000"/>
            <a:headEnd/>
            <a:tailEnd/>
          </a:ln>
        </p:spPr>
      </p:pic>
    </p:spTree>
    <p:extLst>
      <p:ext uri="{BB962C8B-B14F-4D97-AF65-F5344CB8AC3E}">
        <p14:creationId xmlns:p14="http://schemas.microsoft.com/office/powerpoint/2010/main" val="1871528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13"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2" name="矩形 1"/>
          <p:cNvSpPr/>
          <p:nvPr/>
        </p:nvSpPr>
        <p:spPr>
          <a:xfrm>
            <a:off x="2742843" y="914400"/>
            <a:ext cx="6095207" cy="738664"/>
          </a:xfrm>
          <a:prstGeom prst="rect">
            <a:avLst/>
          </a:prstGeom>
        </p:spPr>
        <p:txBody>
          <a:bodyPr wrap="square">
            <a:spAutoFit/>
          </a:bodyPr>
          <a:lstStyle/>
          <a:p>
            <a:endParaRPr lang="zh-CN" altLang="en-US" dirty="0" smtClean="0"/>
          </a:p>
          <a:p>
            <a:pPr algn="ctr"/>
            <a:r>
              <a:rPr lang="zh-CN" altLang="en-US" b="1" dirty="0" smtClean="0">
                <a:solidFill>
                  <a:srgbClr val="C00000"/>
                </a:solidFill>
              </a:rPr>
              <a:t>    </a:t>
            </a:r>
            <a:r>
              <a:rPr lang="zh-CN" altLang="en-US" sz="2400" b="1" dirty="0" smtClean="0">
                <a:solidFill>
                  <a:srgbClr val="C00000"/>
                </a:solidFill>
              </a:rPr>
              <a:t>图书馆系列培训讲座 </a:t>
            </a:r>
            <a:endParaRPr lang="zh-CN" altLang="en-US" sz="2400" dirty="0">
              <a:solidFill>
                <a:srgbClr val="C00000"/>
              </a:solidFill>
            </a:endParaRPr>
          </a:p>
        </p:txBody>
      </p:sp>
      <p:sp>
        <p:nvSpPr>
          <p:cNvPr id="4" name="矩形 3"/>
          <p:cNvSpPr/>
          <p:nvPr/>
        </p:nvSpPr>
        <p:spPr>
          <a:xfrm>
            <a:off x="1422215" y="1600200"/>
            <a:ext cx="6095207" cy="1077218"/>
          </a:xfrm>
          <a:prstGeom prst="rect">
            <a:avLst/>
          </a:prstGeom>
        </p:spPr>
        <p:txBody>
          <a:bodyPr>
            <a:spAutoFit/>
          </a:bodyPr>
          <a:lstStyle/>
          <a:p>
            <a:endParaRPr lang="zh-CN" altLang="en-US" dirty="0" smtClean="0"/>
          </a:p>
          <a:p>
            <a:endParaRPr lang="zh-CN" altLang="en-US" dirty="0" smtClean="0"/>
          </a:p>
          <a:p>
            <a:r>
              <a:rPr lang="zh-CN" altLang="en-US" sz="2800" b="1" dirty="0" smtClean="0">
                <a:solidFill>
                  <a:schemeClr val="accent6">
                    <a:lumMod val="50000"/>
                  </a:schemeClr>
                </a:solidFill>
              </a:rPr>
              <a:t>培训内容：</a:t>
            </a:r>
          </a:p>
        </p:txBody>
      </p:sp>
      <p:sp>
        <p:nvSpPr>
          <p:cNvPr id="74753" name="Rectangle 1"/>
          <p:cNvSpPr>
            <a:spLocks noChangeArrowheads="1"/>
          </p:cNvSpPr>
          <p:nvPr/>
        </p:nvSpPr>
        <p:spPr bwMode="auto">
          <a:xfrm>
            <a:off x="4063471" y="2177534"/>
            <a:ext cx="241123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rgbClr val="000000"/>
                </a:solidFill>
                <a:effectLst/>
                <a:latin typeface="Arial" pitchFamily="34" charset="0"/>
                <a:ea typeface="宋体" pitchFamily="2" charset="-122"/>
                <a:cs typeface="宋体" pitchFamily="2" charset="-122"/>
              </a:rPr>
              <a:t>馆藏资源与服务概况</a:t>
            </a:r>
            <a:endParaRPr kumimoji="0" lang="zh-CN"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4754" name="Rectangle 2"/>
          <p:cNvSpPr>
            <a:spLocks noChangeArrowheads="1"/>
          </p:cNvSpPr>
          <p:nvPr/>
        </p:nvSpPr>
        <p:spPr bwMode="auto">
          <a:xfrm>
            <a:off x="4063471" y="2590800"/>
            <a:ext cx="711107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rgbClr val="000000"/>
                </a:solidFill>
                <a:effectLst/>
                <a:latin typeface="Arial" pitchFamily="34" charset="0"/>
                <a:ea typeface="宋体" pitchFamily="2" charset="-122"/>
                <a:cs typeface="宋体" pitchFamily="2" charset="-122"/>
              </a:rPr>
              <a:t>超星电子图书、</a:t>
            </a:r>
            <a:r>
              <a:rPr kumimoji="0" lang="en-US" altLang="zh-CN" b="1" i="0" u="none" strike="noStrike" cap="none" normalizeH="0" baseline="0" dirty="0" smtClean="0">
                <a:ln>
                  <a:noFill/>
                </a:ln>
                <a:solidFill>
                  <a:srgbClr val="000000"/>
                </a:solidFill>
                <a:effectLst/>
                <a:latin typeface="Arial" pitchFamily="34" charset="0"/>
                <a:ea typeface="宋体" pitchFamily="2" charset="-122"/>
                <a:cs typeface="宋体" pitchFamily="2" charset="-122"/>
              </a:rPr>
              <a:t>kindle</a:t>
            </a:r>
            <a:r>
              <a:rPr kumimoji="0" lang="zh-CN" altLang="en-US" b="1" i="0" u="none" strike="noStrike" cap="none" normalizeH="0" baseline="0" dirty="0" smtClean="0">
                <a:ln>
                  <a:noFill/>
                </a:ln>
                <a:solidFill>
                  <a:srgbClr val="000000"/>
                </a:solidFill>
                <a:effectLst/>
                <a:latin typeface="Arial" pitchFamily="34" charset="0"/>
                <a:ea typeface="宋体" pitchFamily="2" charset="-122"/>
                <a:cs typeface="宋体" pitchFamily="2" charset="-122"/>
              </a:rPr>
              <a:t>的使用</a:t>
            </a:r>
            <a:endParaRPr kumimoji="0" lang="zh-CN" altLang="en-US"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 name="矩形 6"/>
          <p:cNvSpPr/>
          <p:nvPr/>
        </p:nvSpPr>
        <p:spPr>
          <a:xfrm>
            <a:off x="4266644" y="3048001"/>
            <a:ext cx="6095207" cy="646331"/>
          </a:xfrm>
          <a:prstGeom prst="rect">
            <a:avLst/>
          </a:prstGeom>
        </p:spPr>
        <p:txBody>
          <a:bodyPr>
            <a:spAutoFit/>
          </a:bodyPr>
          <a:lstStyle/>
          <a:p>
            <a:r>
              <a:rPr lang="zh-CN" altLang="en-US" b="1" dirty="0" smtClean="0"/>
              <a:t>中国知网（</a:t>
            </a:r>
            <a:r>
              <a:rPr lang="en-US" altLang="zh-CN" b="1" dirty="0" smtClean="0"/>
              <a:t>CNKI</a:t>
            </a:r>
            <a:r>
              <a:rPr lang="zh-CN" altLang="en-US" b="1" dirty="0" smtClean="0"/>
              <a:t>）数据库与维普中外文期刊数据库的检索功能与技巧</a:t>
            </a:r>
            <a:endParaRPr lang="zh-CN" altLang="en-US" b="1" dirty="0"/>
          </a:p>
        </p:txBody>
      </p:sp>
      <p:sp>
        <p:nvSpPr>
          <p:cNvPr id="74755" name="Rectangle 3"/>
          <p:cNvSpPr>
            <a:spLocks noChangeArrowheads="1"/>
          </p:cNvSpPr>
          <p:nvPr/>
        </p:nvSpPr>
        <p:spPr bwMode="auto">
          <a:xfrm>
            <a:off x="4165058" y="3810000"/>
            <a:ext cx="5587273"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rgbClr val="000000"/>
                </a:solidFill>
                <a:effectLst/>
                <a:latin typeface="Arial" pitchFamily="34" charset="0"/>
                <a:ea typeface="宋体" pitchFamily="2" charset="-122"/>
                <a:cs typeface="宋体" pitchFamily="2" charset="-122"/>
              </a:rPr>
              <a:t>灵活搜索网络资源</a:t>
            </a:r>
            <a:r>
              <a:rPr kumimoji="0" lang="zh-CN" altLang="zh-CN" b="1" i="0" u="none" strike="noStrike" cap="none" normalizeH="0" baseline="0" dirty="0" smtClean="0">
                <a:ln>
                  <a:noFill/>
                </a:ln>
                <a:solidFill>
                  <a:srgbClr val="000000"/>
                </a:solidFill>
                <a:effectLst/>
                <a:latin typeface="Arial" pitchFamily="34" charset="0"/>
                <a:ea typeface="宋体" pitchFamily="2" charset="-122"/>
                <a:cs typeface="宋体" pitchFamily="2" charset="-122"/>
              </a:rPr>
              <a:t>——</a:t>
            </a:r>
            <a:r>
              <a:rPr kumimoji="0" lang="zh-CN" b="1" i="0" u="none" strike="noStrike" cap="none" normalizeH="0" baseline="0" dirty="0" smtClean="0">
                <a:ln>
                  <a:noFill/>
                </a:ln>
                <a:solidFill>
                  <a:srgbClr val="000000"/>
                </a:solidFill>
                <a:effectLst/>
                <a:latin typeface="Arial" pitchFamily="34" charset="0"/>
                <a:ea typeface="宋体" pitchFamily="2" charset="-122"/>
                <a:cs typeface="宋体" pitchFamily="2" charset="-122"/>
              </a:rPr>
              <a:t>实用搜索技巧</a:t>
            </a:r>
            <a:endParaRPr kumimoji="0" lang="zh-CN"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11" name="组合 10"/>
          <p:cNvGrpSpPr/>
          <p:nvPr/>
        </p:nvGrpSpPr>
        <p:grpSpPr>
          <a:xfrm>
            <a:off x="2844430" y="4572000"/>
            <a:ext cx="6603140" cy="762000"/>
            <a:chOff x="2133600" y="4572000"/>
            <a:chExt cx="4953000" cy="762000"/>
          </a:xfrm>
        </p:grpSpPr>
        <p:sp>
          <p:nvSpPr>
            <p:cNvPr id="9" name="矩形 8"/>
            <p:cNvSpPr/>
            <p:nvPr/>
          </p:nvSpPr>
          <p:spPr>
            <a:xfrm>
              <a:off x="2362200" y="4648200"/>
              <a:ext cx="4572000" cy="369332"/>
            </a:xfrm>
            <a:prstGeom prst="rect">
              <a:avLst/>
            </a:prstGeom>
          </p:spPr>
          <p:txBody>
            <a:bodyPr>
              <a:spAutoFit/>
            </a:bodyPr>
            <a:lstStyle/>
            <a:p>
              <a:r>
                <a:rPr lang="zh-CN" altLang="en-US" b="1" dirty="0" smtClean="0">
                  <a:solidFill>
                    <a:schemeClr val="accent6">
                      <a:lumMod val="50000"/>
                    </a:schemeClr>
                  </a:solidFill>
                </a:rPr>
                <a:t>通过图书馆海报、图书馆主页、图书馆微信进行关注</a:t>
              </a:r>
              <a:endParaRPr lang="zh-CN" altLang="en-US" b="1" dirty="0">
                <a:solidFill>
                  <a:schemeClr val="accent6">
                    <a:lumMod val="50000"/>
                  </a:schemeClr>
                </a:solidFill>
              </a:endParaRPr>
            </a:p>
          </p:txBody>
        </p:sp>
        <p:sp>
          <p:nvSpPr>
            <p:cNvPr id="10" name="矩形 9"/>
            <p:cNvSpPr/>
            <p:nvPr/>
          </p:nvSpPr>
          <p:spPr>
            <a:xfrm>
              <a:off x="2133600" y="4572000"/>
              <a:ext cx="49530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507934" y="838200"/>
            <a:ext cx="1726975" cy="923330"/>
          </a:xfrm>
          <a:prstGeom prst="rect">
            <a:avLst/>
          </a:prstGeom>
          <a:noFill/>
        </p:spPr>
        <p:txBody>
          <a:bodyPr wrap="square" rtlCol="0">
            <a:spAutoFit/>
          </a:bodyPr>
          <a:lstStyle/>
          <a:p>
            <a:r>
              <a:rPr lang="en-US" altLang="zh-CN" sz="5400" dirty="0" smtClean="0">
                <a:solidFill>
                  <a:schemeClr val="accent6">
                    <a:lumMod val="50000"/>
                  </a:schemeClr>
                </a:solidFill>
              </a:rPr>
              <a:t>3.3</a:t>
            </a:r>
            <a:endParaRPr lang="zh-CN" altLang="en-US" sz="5400"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6"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7" name="TextBox 6"/>
          <p:cNvSpPr txBox="1"/>
          <p:nvPr/>
        </p:nvSpPr>
        <p:spPr>
          <a:xfrm>
            <a:off x="608806" y="914400"/>
            <a:ext cx="1726975" cy="923330"/>
          </a:xfrm>
          <a:prstGeom prst="rect">
            <a:avLst/>
          </a:prstGeom>
          <a:noFill/>
        </p:spPr>
        <p:txBody>
          <a:bodyPr wrap="square" rtlCol="0">
            <a:spAutoFit/>
          </a:bodyPr>
          <a:lstStyle/>
          <a:p>
            <a:r>
              <a:rPr lang="en-US" altLang="zh-CN" sz="5400" dirty="0" smtClean="0">
                <a:solidFill>
                  <a:schemeClr val="accent6">
                    <a:lumMod val="50000"/>
                  </a:schemeClr>
                </a:solidFill>
              </a:rPr>
              <a:t>3.4</a:t>
            </a:r>
            <a:endParaRPr lang="zh-CN" altLang="en-US" sz="5400" dirty="0">
              <a:solidFill>
                <a:schemeClr val="accent6">
                  <a:lumMod val="50000"/>
                </a:schemeClr>
              </a:solidFill>
            </a:endParaRPr>
          </a:p>
        </p:txBody>
      </p:sp>
      <p:sp>
        <p:nvSpPr>
          <p:cNvPr id="8" name="TextBox 7"/>
          <p:cNvSpPr txBox="1"/>
          <p:nvPr/>
        </p:nvSpPr>
        <p:spPr>
          <a:xfrm>
            <a:off x="4876165" y="3352801"/>
            <a:ext cx="5790446" cy="584775"/>
          </a:xfrm>
          <a:prstGeom prst="rect">
            <a:avLst/>
          </a:prstGeom>
          <a:noFill/>
        </p:spPr>
        <p:txBody>
          <a:bodyPr wrap="square" rtlCol="0">
            <a:spAutoFit/>
          </a:bodyPr>
          <a:lstStyle/>
          <a:p>
            <a:r>
              <a:rPr lang="en-US" altLang="zh-CN" sz="3200" b="1" dirty="0" smtClean="0">
                <a:solidFill>
                  <a:schemeClr val="bg2">
                    <a:lumMod val="25000"/>
                  </a:schemeClr>
                </a:solidFill>
                <a:latin typeface="微软雅黑" pitchFamily="34" charset="-122"/>
                <a:ea typeface="微软雅黑" pitchFamily="34" charset="-122"/>
              </a:rPr>
              <a:t>     ——</a:t>
            </a:r>
            <a:r>
              <a:rPr lang="zh-CN" altLang="en-US" sz="3200" b="1" dirty="0" smtClean="0">
                <a:solidFill>
                  <a:schemeClr val="bg2">
                    <a:lumMod val="25000"/>
                  </a:schemeClr>
                </a:solidFill>
                <a:latin typeface="微软雅黑" pitchFamily="34" charset="-122"/>
                <a:ea typeface="微软雅黑" pitchFamily="34" charset="-122"/>
              </a:rPr>
              <a:t>田田网图书推荐</a:t>
            </a:r>
            <a:endParaRPr lang="zh-CN" altLang="en-US" sz="3200" b="1" dirty="0">
              <a:solidFill>
                <a:schemeClr val="bg2">
                  <a:lumMod val="25000"/>
                </a:schemeClr>
              </a:solidFill>
              <a:latin typeface="微软雅黑" pitchFamily="34" charset="-122"/>
              <a:ea typeface="微软雅黑" pitchFamily="34" charset="-122"/>
            </a:endParaRPr>
          </a:p>
        </p:txBody>
      </p:sp>
      <p:sp>
        <p:nvSpPr>
          <p:cNvPr id="9" name="TextBox 8"/>
          <p:cNvSpPr txBox="1"/>
          <p:nvPr/>
        </p:nvSpPr>
        <p:spPr>
          <a:xfrm>
            <a:off x="1828562" y="2209800"/>
            <a:ext cx="8533289" cy="1015663"/>
          </a:xfrm>
          <a:prstGeom prst="rect">
            <a:avLst/>
          </a:prstGeom>
          <a:noFill/>
        </p:spPr>
        <p:txBody>
          <a:bodyPr wrap="square" rtlCol="0">
            <a:spAutoFit/>
          </a:bodyPr>
          <a:lstStyle/>
          <a:p>
            <a:pPr algn="ctr"/>
            <a:r>
              <a:rPr lang="zh-CN" altLang="en-US" sz="6000" b="1" dirty="0" smtClean="0">
                <a:solidFill>
                  <a:schemeClr val="bg2">
                    <a:lumMod val="25000"/>
                  </a:schemeClr>
                </a:solidFill>
                <a:latin typeface="微软雅黑" pitchFamily="34" charset="-122"/>
                <a:ea typeface="微软雅黑" pitchFamily="34" charset="-122"/>
              </a:rPr>
              <a:t>你选书，图书馆买单</a:t>
            </a:r>
            <a:endParaRPr lang="zh-CN" altLang="en-US" sz="6000" b="1" dirty="0">
              <a:solidFill>
                <a:schemeClr val="bg2">
                  <a:lumMod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Users\Administrator\AppData\Roaming\Tencent\Users\371215339\QQ\WinTemp\RichOle\SP`Y~VC2N9)P(ZM]MI0ZF4Y.pn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4" name="矩形 3"/>
          <p:cNvSpPr/>
          <p:nvPr/>
        </p:nvSpPr>
        <p:spPr>
          <a:xfrm>
            <a:off x="9041223" y="3048000"/>
            <a:ext cx="1219041"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C:\Users\Administrator\AppData\Roaming\Tencent\Users\371215339\QQ\WinTemp\RichOle\OI}7AGV1KX86J5SD1`RF21Z.png"/>
          <p:cNvPicPr>
            <a:picLocks noChangeAspect="1" noChangeArrowheads="1"/>
          </p:cNvPicPr>
          <p:nvPr/>
        </p:nvPicPr>
        <p:blipFill>
          <a:blip r:embed="rId3" cstate="print"/>
          <a:srcRect/>
          <a:stretch>
            <a:fillRect/>
          </a:stretch>
        </p:blipFill>
        <p:spPr bwMode="auto">
          <a:xfrm>
            <a:off x="1" y="990600"/>
            <a:ext cx="10018996" cy="5657850"/>
          </a:xfrm>
          <a:prstGeom prst="rect">
            <a:avLst/>
          </a:prstGeom>
          <a:noFill/>
        </p:spPr>
      </p:pic>
      <p:pic>
        <p:nvPicPr>
          <p:cNvPr id="2051" name="Picture 3" descr="C:\Users\Administrator\AppData\Roaming\Tencent\Users\371215339\QQ\WinTemp\RichOle\V%9EY78WYEP[$S8[%(BGY7N.png"/>
          <p:cNvPicPr>
            <a:picLocks noChangeAspect="1" noChangeArrowheads="1"/>
          </p:cNvPicPr>
          <p:nvPr/>
        </p:nvPicPr>
        <p:blipFill>
          <a:blip r:embed="rId4" cstate="print"/>
          <a:srcRect/>
          <a:stretch>
            <a:fillRect/>
          </a:stretch>
        </p:blipFill>
        <p:spPr bwMode="auto">
          <a:xfrm>
            <a:off x="0" y="0"/>
            <a:ext cx="12190413" cy="6974236"/>
          </a:xfrm>
          <a:prstGeom prst="rect">
            <a:avLst/>
          </a:prstGeom>
          <a:noFill/>
        </p:spPr>
      </p:pic>
      <p:sp>
        <p:nvSpPr>
          <p:cNvPr id="7" name="矩形 6"/>
          <p:cNvSpPr/>
          <p:nvPr/>
        </p:nvSpPr>
        <p:spPr>
          <a:xfrm>
            <a:off x="1828562" y="5410200"/>
            <a:ext cx="1523802"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2" name="Picture 4" descr="C:\Users\Administrator\AppData\Roaming\Tencent\Users\371215339\QQ\WinTemp\RichOle\P{}U`}UDQH]0)I]4BYTAQ$K.png"/>
          <p:cNvPicPr>
            <a:picLocks noChangeAspect="1" noChangeArrowheads="1"/>
          </p:cNvPicPr>
          <p:nvPr/>
        </p:nvPicPr>
        <p:blipFill>
          <a:blip r:embed="rId5" cstate="print"/>
          <a:srcRect/>
          <a:stretch>
            <a:fillRect/>
          </a:stretch>
        </p:blipFill>
        <p:spPr bwMode="auto">
          <a:xfrm>
            <a:off x="0" y="0"/>
            <a:ext cx="12190413" cy="7010400"/>
          </a:xfrm>
          <a:prstGeom prst="rect">
            <a:avLst/>
          </a:prstGeom>
          <a:noFill/>
        </p:spPr>
      </p:pic>
      <p:sp>
        <p:nvSpPr>
          <p:cNvPr id="9" name="矩形 8"/>
          <p:cNvSpPr/>
          <p:nvPr/>
        </p:nvSpPr>
        <p:spPr>
          <a:xfrm>
            <a:off x="10057091" y="2133600"/>
            <a:ext cx="1422215"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7"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3" name="TextBox 2"/>
          <p:cNvSpPr txBox="1"/>
          <p:nvPr/>
        </p:nvSpPr>
        <p:spPr>
          <a:xfrm>
            <a:off x="1320628" y="2133600"/>
            <a:ext cx="9955504" cy="1446550"/>
          </a:xfrm>
          <a:prstGeom prst="rect">
            <a:avLst/>
          </a:prstGeom>
          <a:noFill/>
        </p:spPr>
        <p:txBody>
          <a:bodyPr wrap="square" rtlCol="0">
            <a:spAutoFit/>
          </a:bodyPr>
          <a:lstStyle/>
          <a:p>
            <a:pPr algn="ctr"/>
            <a:r>
              <a:rPr lang="zh-CN" altLang="en-US" sz="4400" b="1" dirty="0" smtClean="0">
                <a:solidFill>
                  <a:schemeClr val="accent6">
                    <a:lumMod val="50000"/>
                  </a:schemeClr>
                </a:solidFill>
                <a:latin typeface="微软雅黑" pitchFamily="34" charset="-122"/>
                <a:ea typeface="微软雅黑" pitchFamily="34" charset="-122"/>
              </a:rPr>
              <a:t>桂林理工大学南宁分校图书馆</a:t>
            </a:r>
            <a:endParaRPr lang="en-US" altLang="zh-CN" sz="4400" b="1" dirty="0" smtClean="0">
              <a:solidFill>
                <a:schemeClr val="accent6">
                  <a:lumMod val="50000"/>
                </a:schemeClr>
              </a:solidFill>
              <a:latin typeface="微软雅黑" pitchFamily="34" charset="-122"/>
              <a:ea typeface="微软雅黑" pitchFamily="34" charset="-122"/>
            </a:endParaRPr>
          </a:p>
          <a:p>
            <a:pPr algn="ctr"/>
            <a:r>
              <a:rPr lang="zh-CN" altLang="en-US" sz="4400" b="1" dirty="0" smtClean="0">
                <a:solidFill>
                  <a:schemeClr val="accent6">
                    <a:lumMod val="50000"/>
                  </a:schemeClr>
                </a:solidFill>
                <a:latin typeface="微软雅黑" pitchFamily="34" charset="-122"/>
                <a:ea typeface="微软雅黑" pitchFamily="34" charset="-122"/>
              </a:rPr>
              <a:t>馆藏资源概况</a:t>
            </a:r>
            <a:endParaRPr lang="zh-CN" altLang="en-US" sz="4400" b="1" dirty="0">
              <a:solidFill>
                <a:schemeClr val="accent6">
                  <a:lumMod val="50000"/>
                </a:schemeClr>
              </a:solidFill>
              <a:latin typeface="微软雅黑" pitchFamily="34" charset="-122"/>
              <a:ea typeface="微软雅黑" pitchFamily="34" charset="-122"/>
            </a:endParaRPr>
          </a:p>
        </p:txBody>
      </p:sp>
      <p:sp>
        <p:nvSpPr>
          <p:cNvPr id="4" name="TextBox 3"/>
          <p:cNvSpPr txBox="1"/>
          <p:nvPr/>
        </p:nvSpPr>
        <p:spPr>
          <a:xfrm>
            <a:off x="609521" y="914400"/>
            <a:ext cx="1061509" cy="923330"/>
          </a:xfrm>
          <a:prstGeom prst="rect">
            <a:avLst/>
          </a:prstGeom>
          <a:noFill/>
        </p:spPr>
        <p:txBody>
          <a:bodyPr wrap="none" rtlCol="0">
            <a:spAutoFit/>
          </a:bodyPr>
          <a:lstStyle/>
          <a:p>
            <a:r>
              <a:rPr lang="en-US" altLang="zh-CN" sz="5400" dirty="0" smtClean="0">
                <a:solidFill>
                  <a:srgbClr val="C00000"/>
                </a:solidFill>
              </a:rPr>
              <a:t>1.1</a:t>
            </a:r>
            <a:endParaRPr lang="zh-CN" altLang="en-US" sz="5400" dirty="0">
              <a:solidFill>
                <a:srgbClr val="C00000"/>
              </a:solidFill>
            </a:endParaRPr>
          </a:p>
        </p:txBody>
      </p:sp>
      <p:sp>
        <p:nvSpPr>
          <p:cNvPr id="6" name="矩形 5"/>
          <p:cNvSpPr/>
          <p:nvPr/>
        </p:nvSpPr>
        <p:spPr>
          <a:xfrm>
            <a:off x="3047603" y="4648201"/>
            <a:ext cx="5993620" cy="646331"/>
          </a:xfrm>
          <a:prstGeom prst="rect">
            <a:avLst/>
          </a:prstGeom>
        </p:spPr>
        <p:txBody>
          <a:bodyPr wrap="square">
            <a:spAutoFit/>
          </a:bodyPr>
          <a:lstStyle/>
          <a:p>
            <a:endParaRPr lang="zh-CN" altLang="en-US" dirty="0" smtClean="0"/>
          </a:p>
          <a:p>
            <a:pPr algn="ctr"/>
            <a:r>
              <a:rPr lang="zh-CN" altLang="en-US" b="1" dirty="0" smtClean="0">
                <a:solidFill>
                  <a:schemeClr val="accent3">
                    <a:lumMod val="50000"/>
                  </a:schemeClr>
                </a:solidFill>
                <a:latin typeface="微软雅黑" pitchFamily="34" charset="-122"/>
                <a:ea typeface="微软雅黑" pitchFamily="34" charset="-122"/>
              </a:rPr>
              <a:t>丰富的文献资源      一流的学术信息环境 </a:t>
            </a:r>
            <a:endParaRPr lang="zh-CN" altLang="en-US" b="1" dirty="0">
              <a:solidFill>
                <a:schemeClr val="accent3">
                  <a:lumMod val="50000"/>
                </a:schemeClr>
              </a:solidFill>
              <a:latin typeface="微软雅黑" pitchFamily="34" charset="-122"/>
              <a:ea typeface="微软雅黑" pitchFamily="34" charset="-122"/>
            </a:endParaRPr>
          </a:p>
        </p:txBody>
      </p:sp>
      <p:sp>
        <p:nvSpPr>
          <p:cNvPr id="10" name="上箭头标注 9"/>
          <p:cNvSpPr/>
          <p:nvPr/>
        </p:nvSpPr>
        <p:spPr>
          <a:xfrm>
            <a:off x="3149190" y="4495800"/>
            <a:ext cx="5790446" cy="914400"/>
          </a:xfrm>
          <a:prstGeom prst="upArrowCallou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7" name="Picture 11" descr="http://edu.emuch.net/attachment/1d/8d/1268233_1333171881_272.jpg"/>
          <p:cNvPicPr>
            <a:picLocks noChangeAspect="1" noChangeArrowheads="1"/>
          </p:cNvPicPr>
          <p:nvPr/>
        </p:nvPicPr>
        <p:blipFill>
          <a:blip r:embed="rId3" cstate="print"/>
          <a:srcRect/>
          <a:stretch>
            <a:fillRect/>
          </a:stretch>
        </p:blipFill>
        <p:spPr bwMode="auto">
          <a:xfrm>
            <a:off x="0" y="0"/>
            <a:ext cx="12190413" cy="6858000"/>
          </a:xfrm>
          <a:prstGeom prst="rect">
            <a:avLst/>
          </a:prstGeom>
          <a:noFill/>
        </p:spPr>
      </p:pic>
      <p:sp>
        <p:nvSpPr>
          <p:cNvPr id="19459" name="AutoShape 3"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0" name="AutoShape 4"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9461" name="AutoShape 5" descr="C:\Users\Administrator\AppData\Roaming\Tencent\Users\371215339\QQ\WinTemp\RichOle\S@$TG9WSL@~6T]OB%3]I.png"/>
          <p:cNvSpPr>
            <a:spLocks noChangeAspect="1" noChangeArrowheads="1"/>
          </p:cNvSpPr>
          <p:nvPr/>
        </p:nvSpPr>
        <p:spPr bwMode="auto">
          <a:xfrm>
            <a:off x="0" y="0"/>
            <a:ext cx="406347"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9468" name="Picture 12" descr="C:\Users\Administrator\AppData\Roaming\Tencent\Users\371215339\QQ\WinTemp\RichOle\[~TKWZIOZQ_WPQ$NE@S%5SX.png"/>
          <p:cNvPicPr>
            <a:picLocks noChangeAspect="1" noChangeArrowheads="1"/>
          </p:cNvPicPr>
          <p:nvPr/>
        </p:nvPicPr>
        <p:blipFill>
          <a:blip r:embed="rId4" cstate="print"/>
          <a:srcRect/>
          <a:stretch>
            <a:fillRect/>
          </a:stretch>
        </p:blipFill>
        <p:spPr bwMode="auto">
          <a:xfrm>
            <a:off x="2742843" y="2362200"/>
            <a:ext cx="6196793" cy="2895600"/>
          </a:xfrm>
          <a:prstGeom prst="rect">
            <a:avLst/>
          </a:prstGeom>
          <a:noFill/>
        </p:spPr>
      </p:pic>
      <p:pic>
        <p:nvPicPr>
          <p:cNvPr id="19469" name="Picture 13" descr="C:\Users\Administrator\AppData\Roaming\Tencent\Users\371215339\QQ\WinTemp\RichOle\`08G8KX)3)$QITXRRWQZZW7.png"/>
          <p:cNvPicPr>
            <a:picLocks noChangeAspect="1" noChangeArrowheads="1"/>
          </p:cNvPicPr>
          <p:nvPr/>
        </p:nvPicPr>
        <p:blipFill>
          <a:blip r:embed="rId5" cstate="print"/>
          <a:srcRect/>
          <a:stretch>
            <a:fillRect/>
          </a:stretch>
        </p:blipFill>
        <p:spPr bwMode="auto">
          <a:xfrm>
            <a:off x="406347" y="838200"/>
            <a:ext cx="11479306" cy="990600"/>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4" name="TextBox 3"/>
          <p:cNvSpPr txBox="1"/>
          <p:nvPr/>
        </p:nvSpPr>
        <p:spPr>
          <a:xfrm>
            <a:off x="1625388" y="1066800"/>
            <a:ext cx="9447570" cy="1077218"/>
          </a:xfrm>
          <a:prstGeom prst="rect">
            <a:avLst/>
          </a:prstGeom>
          <a:noFill/>
        </p:spPr>
        <p:txBody>
          <a:bodyPr wrap="square" rtlCol="0">
            <a:spAutoFit/>
          </a:bodyPr>
          <a:lstStyle/>
          <a:p>
            <a:r>
              <a:rPr lang="zh-CN" altLang="en-US" sz="3200" b="1" dirty="0" smtClean="0">
                <a:solidFill>
                  <a:schemeClr val="accent6">
                    <a:lumMod val="50000"/>
                  </a:schemeClr>
                </a:solidFill>
                <a:latin typeface="微软雅黑" pitchFamily="34" charset="-122"/>
                <a:ea typeface="微软雅黑" pitchFamily="34" charset="-122"/>
              </a:rPr>
              <a:t>电子资源只限于在校园网内使用，请同学们遵守以下相关规定</a:t>
            </a:r>
            <a:endParaRPr lang="zh-CN" altLang="en-US" sz="3200" b="1" dirty="0">
              <a:solidFill>
                <a:schemeClr val="accent6">
                  <a:lumMod val="50000"/>
                </a:schemeClr>
              </a:solidFill>
              <a:latin typeface="微软雅黑" pitchFamily="34" charset="-122"/>
              <a:ea typeface="微软雅黑" pitchFamily="34" charset="-122"/>
            </a:endParaRPr>
          </a:p>
        </p:txBody>
      </p:sp>
      <p:sp>
        <p:nvSpPr>
          <p:cNvPr id="5" name="矩形 4"/>
          <p:cNvSpPr/>
          <p:nvPr/>
        </p:nvSpPr>
        <p:spPr>
          <a:xfrm>
            <a:off x="1320628" y="1066800"/>
            <a:ext cx="975233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5" name="Picture 1" descr="C:\Users\maibenben\AppData\Roaming\Tencent\Users\371215339\QQ\WinTemp\RichOle\O`2]%D_6AHXAG%MVHY88@9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05" y="2923707"/>
            <a:ext cx="10668001"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5"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3" name="TextBox 2"/>
          <p:cNvSpPr txBox="1"/>
          <p:nvPr/>
        </p:nvSpPr>
        <p:spPr>
          <a:xfrm>
            <a:off x="812694" y="1295400"/>
            <a:ext cx="7927170" cy="400110"/>
          </a:xfrm>
          <a:prstGeom prst="rect">
            <a:avLst/>
          </a:prstGeom>
          <a:noFill/>
        </p:spPr>
        <p:txBody>
          <a:bodyPr wrap="none" rtlCol="0">
            <a:spAutoFit/>
          </a:bodyPr>
          <a:lstStyle/>
          <a:p>
            <a:r>
              <a:rPr lang="zh-CN" altLang="en-US" sz="2000" b="1" dirty="0" smtClean="0">
                <a:solidFill>
                  <a:schemeClr val="accent6">
                    <a:lumMod val="50000"/>
                  </a:schemeClr>
                </a:solidFill>
              </a:rPr>
              <a:t>如果您在使用图书馆资源过程遇到问题可通过以下几个方式解决问题</a:t>
            </a:r>
            <a:endParaRPr lang="zh-CN" altLang="en-US" sz="2000" b="1" dirty="0">
              <a:solidFill>
                <a:schemeClr val="accent6">
                  <a:lumMod val="50000"/>
                </a:schemeClr>
              </a:solidFill>
            </a:endParaRPr>
          </a:p>
        </p:txBody>
      </p:sp>
      <p:sp>
        <p:nvSpPr>
          <p:cNvPr id="4" name="TextBox 3"/>
          <p:cNvSpPr txBox="1"/>
          <p:nvPr/>
        </p:nvSpPr>
        <p:spPr>
          <a:xfrm>
            <a:off x="2539670" y="2819400"/>
            <a:ext cx="7212761" cy="1477328"/>
          </a:xfrm>
          <a:prstGeom prst="rect">
            <a:avLst/>
          </a:prstGeom>
          <a:noFill/>
        </p:spPr>
        <p:txBody>
          <a:bodyPr wrap="square" rtlCol="0">
            <a:spAutoFit/>
          </a:bodyPr>
          <a:lstStyle/>
          <a:p>
            <a:r>
              <a:rPr lang="en-US" altLang="zh-CN" b="1" dirty="0" smtClean="0">
                <a:solidFill>
                  <a:schemeClr val="accent6">
                    <a:lumMod val="50000"/>
                  </a:schemeClr>
                </a:solidFill>
              </a:rPr>
              <a:t>1</a:t>
            </a:r>
            <a:r>
              <a:rPr lang="zh-CN" altLang="en-US" b="1" dirty="0" smtClean="0">
                <a:solidFill>
                  <a:schemeClr val="accent6">
                    <a:lumMod val="50000"/>
                  </a:schemeClr>
                </a:solidFill>
              </a:rPr>
              <a:t>、图书馆三楼服务总台咨询工作人员</a:t>
            </a:r>
            <a:endParaRPr lang="en-US" altLang="zh-CN" b="1" dirty="0" smtClean="0">
              <a:solidFill>
                <a:schemeClr val="accent6">
                  <a:lumMod val="50000"/>
                </a:schemeClr>
              </a:solidFill>
            </a:endParaRPr>
          </a:p>
          <a:p>
            <a:r>
              <a:rPr lang="en-US" altLang="zh-CN" b="1" dirty="0" smtClean="0">
                <a:solidFill>
                  <a:schemeClr val="accent6">
                    <a:lumMod val="50000"/>
                  </a:schemeClr>
                </a:solidFill>
              </a:rPr>
              <a:t>2</a:t>
            </a:r>
            <a:r>
              <a:rPr lang="zh-CN" altLang="en-US" b="1" dirty="0" smtClean="0">
                <a:solidFill>
                  <a:schemeClr val="accent6">
                    <a:lumMod val="50000"/>
                  </a:schemeClr>
                </a:solidFill>
              </a:rPr>
              <a:t>、图书馆微信公众平台咨询</a:t>
            </a:r>
            <a:endParaRPr lang="en-US" altLang="zh-CN" b="1" dirty="0" smtClean="0">
              <a:solidFill>
                <a:schemeClr val="accent6">
                  <a:lumMod val="50000"/>
                </a:schemeClr>
              </a:solidFill>
            </a:endParaRPr>
          </a:p>
          <a:p>
            <a:r>
              <a:rPr lang="en-US" altLang="zh-CN" b="1" dirty="0" smtClean="0">
                <a:solidFill>
                  <a:schemeClr val="accent6">
                    <a:lumMod val="50000"/>
                  </a:schemeClr>
                </a:solidFill>
              </a:rPr>
              <a:t>3</a:t>
            </a:r>
            <a:r>
              <a:rPr lang="zh-CN" altLang="en-US" b="1" dirty="0" smtClean="0">
                <a:solidFill>
                  <a:schemeClr val="accent6">
                    <a:lumMod val="50000"/>
                  </a:schemeClr>
                </a:solidFill>
              </a:rPr>
              <a:t>、图书馆网页在线咨询</a:t>
            </a:r>
            <a:endParaRPr lang="en-US" altLang="zh-CN" b="1" dirty="0" smtClean="0">
              <a:solidFill>
                <a:schemeClr val="accent6">
                  <a:lumMod val="50000"/>
                </a:schemeClr>
              </a:solidFill>
            </a:endParaRPr>
          </a:p>
          <a:p>
            <a:r>
              <a:rPr lang="en-US" altLang="zh-CN" b="1" dirty="0" smtClean="0">
                <a:solidFill>
                  <a:schemeClr val="accent6">
                    <a:lumMod val="50000"/>
                  </a:schemeClr>
                </a:solidFill>
              </a:rPr>
              <a:t>4</a:t>
            </a:r>
            <a:r>
              <a:rPr lang="zh-CN" altLang="en-US" b="1" dirty="0" smtClean="0">
                <a:solidFill>
                  <a:schemeClr val="accent6">
                    <a:lumMod val="50000"/>
                  </a:schemeClr>
                </a:solidFill>
              </a:rPr>
              <a:t>、图书馆服务总台电话咨询：</a:t>
            </a:r>
            <a:r>
              <a:rPr lang="en-US" altLang="zh-CN" b="1" dirty="0" smtClean="0">
                <a:solidFill>
                  <a:schemeClr val="accent6">
                    <a:lumMod val="50000"/>
                  </a:schemeClr>
                </a:solidFill>
              </a:rPr>
              <a:t>0771-5075788</a:t>
            </a:r>
          </a:p>
          <a:p>
            <a:r>
              <a:rPr lang="en-US" altLang="zh-CN" b="1" dirty="0" smtClean="0">
                <a:solidFill>
                  <a:schemeClr val="accent6">
                    <a:lumMod val="50000"/>
                  </a:schemeClr>
                </a:solidFill>
              </a:rPr>
              <a:t>5</a:t>
            </a:r>
            <a:r>
              <a:rPr lang="zh-CN" altLang="en-US" b="1" dirty="0" smtClean="0">
                <a:solidFill>
                  <a:schemeClr val="accent6">
                    <a:lumMod val="50000"/>
                  </a:schemeClr>
                </a:solidFill>
              </a:rPr>
              <a:t>、发送邮件至图书馆邮箱：</a:t>
            </a:r>
            <a:r>
              <a:rPr lang="en-US" altLang="zh-CN" b="1" dirty="0" smtClean="0">
                <a:solidFill>
                  <a:schemeClr val="accent6">
                    <a:lumMod val="50000"/>
                  </a:schemeClr>
                </a:solidFill>
              </a:rPr>
              <a:t>1453178332@qq.com</a:t>
            </a:r>
            <a:endParaRPr lang="zh-CN" altLang="en-US"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5"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3" name="TextBox 2"/>
          <p:cNvSpPr txBox="1"/>
          <p:nvPr/>
        </p:nvSpPr>
        <p:spPr>
          <a:xfrm>
            <a:off x="3555537" y="2209800"/>
            <a:ext cx="4977752" cy="923330"/>
          </a:xfrm>
          <a:prstGeom prst="rect">
            <a:avLst/>
          </a:prstGeom>
          <a:noFill/>
        </p:spPr>
        <p:txBody>
          <a:bodyPr wrap="square" rtlCol="0">
            <a:spAutoFit/>
          </a:bodyPr>
          <a:lstStyle/>
          <a:p>
            <a:r>
              <a:rPr lang="zh-CN" altLang="en-US" sz="5400" b="1" dirty="0" smtClean="0">
                <a:solidFill>
                  <a:schemeClr val="accent6">
                    <a:lumMod val="50000"/>
                  </a:schemeClr>
                </a:solidFill>
                <a:latin typeface="楷体" pitchFamily="49" charset="-122"/>
                <a:ea typeface="楷体" pitchFamily="49" charset="-122"/>
              </a:rPr>
              <a:t>谢谢大家！</a:t>
            </a:r>
            <a:endParaRPr lang="zh-CN" altLang="en-US" sz="5400" b="1" dirty="0">
              <a:solidFill>
                <a:schemeClr val="accent6">
                  <a:lumMod val="50000"/>
                </a:schemeClr>
              </a:solidFill>
              <a:latin typeface="楷体" pitchFamily="49" charset="-122"/>
              <a:ea typeface="楷体" pitchFamily="49" charset="-122"/>
            </a:endParaRPr>
          </a:p>
        </p:txBody>
      </p:sp>
      <p:sp>
        <p:nvSpPr>
          <p:cNvPr id="4" name="TextBox 3"/>
          <p:cNvSpPr txBox="1"/>
          <p:nvPr/>
        </p:nvSpPr>
        <p:spPr>
          <a:xfrm>
            <a:off x="3352364" y="4572001"/>
            <a:ext cx="5790446" cy="369332"/>
          </a:xfrm>
          <a:prstGeom prst="rect">
            <a:avLst/>
          </a:prstGeom>
          <a:noFill/>
        </p:spPr>
        <p:txBody>
          <a:bodyPr wrap="square" rtlCol="0">
            <a:spAutoFit/>
          </a:bodyPr>
          <a:lstStyle/>
          <a:p>
            <a:pPr algn="ctr"/>
            <a:r>
              <a:rPr lang="zh-CN" altLang="en-US" b="1" dirty="0" smtClean="0">
                <a:solidFill>
                  <a:schemeClr val="bg2">
                    <a:lumMod val="10000"/>
                  </a:schemeClr>
                </a:solidFill>
              </a:rPr>
              <a:t>唐小芳       </a:t>
            </a:r>
            <a:r>
              <a:rPr lang="en-US" altLang="zh-CN" b="1" dirty="0" smtClean="0">
                <a:solidFill>
                  <a:schemeClr val="bg2">
                    <a:lumMod val="10000"/>
                  </a:schemeClr>
                </a:solidFill>
              </a:rPr>
              <a:t>13471078825</a:t>
            </a:r>
            <a:r>
              <a:rPr lang="zh-CN" altLang="en-US" b="1" dirty="0" smtClean="0">
                <a:solidFill>
                  <a:schemeClr val="bg2">
                    <a:lumMod val="10000"/>
                  </a:schemeClr>
                </a:solidFill>
              </a:rPr>
              <a:t>        </a:t>
            </a:r>
            <a:r>
              <a:rPr lang="en-US" altLang="zh-CN" b="1" dirty="0" smtClean="0">
                <a:solidFill>
                  <a:schemeClr val="bg2">
                    <a:lumMod val="10000"/>
                  </a:schemeClr>
                </a:solidFill>
              </a:rPr>
              <a:t>371215339@qq.com</a:t>
            </a:r>
            <a:r>
              <a:rPr lang="zh-CN" altLang="en-US" b="1" dirty="0" smtClean="0">
                <a:solidFill>
                  <a:schemeClr val="bg2">
                    <a:lumMod val="10000"/>
                  </a:schemeClr>
                </a:solidFill>
              </a:rPr>
              <a:t>  </a:t>
            </a:r>
            <a:endParaRPr lang="zh-CN" altLang="en-US" b="1"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3" name="矩形 2"/>
          <p:cNvSpPr/>
          <p:nvPr/>
        </p:nvSpPr>
        <p:spPr>
          <a:xfrm>
            <a:off x="4672992" y="685800"/>
            <a:ext cx="2742843" cy="861774"/>
          </a:xfrm>
          <a:prstGeom prst="rect">
            <a:avLst/>
          </a:prstGeom>
        </p:spPr>
        <p:txBody>
          <a:bodyPr wrap="square">
            <a:spAutoFit/>
          </a:bodyPr>
          <a:lstStyle/>
          <a:p>
            <a:endParaRPr lang="zh-CN" altLang="en-US" dirty="0" smtClean="0"/>
          </a:p>
          <a:p>
            <a:r>
              <a:rPr lang="zh-CN" altLang="en-US" sz="3200" b="1" dirty="0" smtClean="0">
                <a:solidFill>
                  <a:schemeClr val="accent6">
                    <a:lumMod val="75000"/>
                  </a:schemeClr>
                </a:solidFill>
                <a:latin typeface="楷体" pitchFamily="49" charset="-122"/>
                <a:ea typeface="楷体" pitchFamily="49" charset="-122"/>
              </a:rPr>
              <a:t>馆藏概况 </a:t>
            </a:r>
            <a:endParaRPr lang="zh-CN" altLang="en-US" sz="3200" dirty="0">
              <a:solidFill>
                <a:schemeClr val="accent6">
                  <a:lumMod val="75000"/>
                </a:schemeClr>
              </a:solidFill>
              <a:latin typeface="楷体" pitchFamily="49" charset="-122"/>
              <a:ea typeface="楷体" pitchFamily="49" charset="-122"/>
            </a:endParaRPr>
          </a:p>
        </p:txBody>
      </p:sp>
      <p:sp>
        <p:nvSpPr>
          <p:cNvPr id="4" name="矩形 3"/>
          <p:cNvSpPr/>
          <p:nvPr/>
        </p:nvSpPr>
        <p:spPr>
          <a:xfrm>
            <a:off x="1219041" y="1295401"/>
            <a:ext cx="10057091" cy="646331"/>
          </a:xfrm>
          <a:prstGeom prst="rect">
            <a:avLst/>
          </a:prstGeom>
        </p:spPr>
        <p:txBody>
          <a:bodyPr wrap="square">
            <a:spAutoFit/>
          </a:bodyPr>
          <a:lstStyle/>
          <a:p>
            <a:endParaRPr lang="zh-CN" altLang="en-US" dirty="0" smtClean="0"/>
          </a:p>
          <a:p>
            <a:r>
              <a:rPr lang="zh-CN" altLang="en-US" dirty="0" smtClean="0"/>
              <a:t>  </a:t>
            </a:r>
            <a:r>
              <a:rPr lang="zh-CN" altLang="en-US" b="1" dirty="0" smtClean="0"/>
              <a:t>截至</a:t>
            </a:r>
            <a:r>
              <a:rPr lang="en-US" altLang="zh-CN" b="1" dirty="0" smtClean="0"/>
              <a:t>2016</a:t>
            </a:r>
            <a:r>
              <a:rPr lang="zh-CN" altLang="en-US" b="1" dirty="0" smtClean="0"/>
              <a:t>年</a:t>
            </a:r>
            <a:r>
              <a:rPr lang="en-US" altLang="zh-CN" b="1" dirty="0" smtClean="0"/>
              <a:t>10</a:t>
            </a:r>
            <a:r>
              <a:rPr lang="zh-CN" altLang="en-US" b="1" dirty="0" smtClean="0"/>
              <a:t>月，实体馆藏总量：</a:t>
            </a:r>
            <a:r>
              <a:rPr lang="en-US" altLang="zh-CN" b="1" dirty="0" smtClean="0"/>
              <a:t>32</a:t>
            </a:r>
            <a:r>
              <a:rPr lang="zh-CN" altLang="en-US" b="1" dirty="0" smtClean="0"/>
              <a:t>万余册，年新增纸质图书约</a:t>
            </a:r>
            <a:r>
              <a:rPr lang="en-US" altLang="zh-CN" b="1" dirty="0" smtClean="0"/>
              <a:t>5</a:t>
            </a:r>
            <a:r>
              <a:rPr lang="zh-CN" altLang="en-US" b="1" dirty="0" smtClean="0"/>
              <a:t>万册</a:t>
            </a:r>
            <a:endParaRPr lang="zh-CN" altLang="en-US" b="1" dirty="0"/>
          </a:p>
        </p:txBody>
      </p:sp>
      <p:graphicFrame>
        <p:nvGraphicFramePr>
          <p:cNvPr id="5" name="表格 4"/>
          <p:cNvGraphicFramePr>
            <a:graphicFrameLocks noGrp="1"/>
          </p:cNvGraphicFramePr>
          <p:nvPr/>
        </p:nvGraphicFramePr>
        <p:xfrm>
          <a:off x="2133322" y="2209800"/>
          <a:ext cx="8025355" cy="3390900"/>
        </p:xfrm>
        <a:graphic>
          <a:graphicData uri="http://schemas.openxmlformats.org/drawingml/2006/table">
            <a:tbl>
              <a:tblPr firstRow="1" bandRow="1">
                <a:effectLst>
                  <a:outerShdw blurRad="50800" dist="50800" dir="5400000" algn="ctr" rotWithShape="0">
                    <a:schemeClr val="bg1"/>
                  </a:outerShdw>
                </a:effectLst>
                <a:tableStyleId>{5C22544A-7EE6-4342-B048-85BDC9FD1C3A}</a:tableStyleId>
              </a:tblPr>
              <a:tblGrid>
                <a:gridCol w="2133322"/>
                <a:gridCol w="4063471"/>
                <a:gridCol w="1828562"/>
              </a:tblGrid>
              <a:tr h="495300">
                <a:tc>
                  <a:txBody>
                    <a:bodyPr/>
                    <a:lstStyle/>
                    <a:p>
                      <a:pPr algn="ctr"/>
                      <a:r>
                        <a:rPr lang="zh-CN" altLang="en-US" dirty="0" smtClean="0">
                          <a:solidFill>
                            <a:schemeClr val="bg2">
                              <a:lumMod val="25000"/>
                            </a:schemeClr>
                          </a:solidFill>
                        </a:rPr>
                        <a:t>   资源类型</a:t>
                      </a:r>
                      <a:endParaRPr lang="zh-CN" altLang="en-US" dirty="0">
                        <a:solidFill>
                          <a:schemeClr val="bg2">
                            <a:lumMod val="25000"/>
                          </a:schemeClr>
                        </a:solidFill>
                      </a:endParaRPr>
                    </a:p>
                  </a:txBody>
                  <a:tcPr marL="121904" marR="121904">
                    <a:solidFill>
                      <a:schemeClr val="accent6">
                        <a:lumMod val="60000"/>
                        <a:lumOff val="40000"/>
                      </a:schemeClr>
                    </a:solidFill>
                  </a:tcPr>
                </a:tc>
                <a:tc>
                  <a:txBody>
                    <a:bodyPr/>
                    <a:lstStyle/>
                    <a:p>
                      <a:pPr algn="ctr"/>
                      <a:r>
                        <a:rPr lang="zh-CN" altLang="en-US" dirty="0" smtClean="0">
                          <a:solidFill>
                            <a:schemeClr val="bg2">
                              <a:lumMod val="25000"/>
                            </a:schemeClr>
                          </a:solidFill>
                        </a:rPr>
                        <a:t>纸本资源</a:t>
                      </a:r>
                      <a:endParaRPr lang="zh-CN" altLang="en-US" dirty="0">
                        <a:solidFill>
                          <a:schemeClr val="bg2">
                            <a:lumMod val="25000"/>
                          </a:schemeClr>
                        </a:solidFill>
                      </a:endParaRPr>
                    </a:p>
                  </a:txBody>
                  <a:tcPr marL="121904" marR="121904">
                    <a:solidFill>
                      <a:schemeClr val="accent6">
                        <a:lumMod val="60000"/>
                        <a:lumOff val="40000"/>
                      </a:schemeClr>
                    </a:solidFill>
                  </a:tcPr>
                </a:tc>
                <a:tc>
                  <a:txBody>
                    <a:bodyPr/>
                    <a:lstStyle/>
                    <a:p>
                      <a:pPr algn="ctr"/>
                      <a:r>
                        <a:rPr lang="zh-CN" altLang="en-US" dirty="0" smtClean="0">
                          <a:solidFill>
                            <a:schemeClr val="bg2">
                              <a:lumMod val="25000"/>
                            </a:schemeClr>
                          </a:solidFill>
                        </a:rPr>
                        <a:t>电子资源</a:t>
                      </a:r>
                      <a:endParaRPr lang="zh-CN" altLang="en-US" dirty="0">
                        <a:solidFill>
                          <a:schemeClr val="bg2">
                            <a:lumMod val="25000"/>
                          </a:schemeClr>
                        </a:solidFill>
                      </a:endParaRPr>
                    </a:p>
                  </a:txBody>
                  <a:tcPr marL="121904" marR="121904">
                    <a:solidFill>
                      <a:schemeClr val="accent6">
                        <a:lumMod val="60000"/>
                        <a:lumOff val="40000"/>
                      </a:schemeClr>
                    </a:solidFill>
                  </a:tcPr>
                </a:tc>
              </a:tr>
              <a:tr h="495300">
                <a:tc>
                  <a:txBody>
                    <a:bodyPr/>
                    <a:lstStyle/>
                    <a:p>
                      <a:pPr algn="ctr"/>
                      <a:r>
                        <a:rPr lang="zh-CN" altLang="en-US" b="1" dirty="0" smtClean="0"/>
                        <a:t>图书</a:t>
                      </a:r>
                      <a:endParaRPr lang="zh-CN" altLang="en-US" b="1" dirty="0"/>
                    </a:p>
                  </a:txBody>
                  <a:tcPr marL="121904" marR="121904"/>
                </a:tc>
                <a:tc>
                  <a:txBody>
                    <a:bodyPr/>
                    <a:lstStyle/>
                    <a:p>
                      <a:pPr algn="ctr"/>
                      <a:r>
                        <a:rPr lang="en-US" altLang="zh-CN" b="1" dirty="0" smtClean="0"/>
                        <a:t>32</a:t>
                      </a:r>
                      <a:r>
                        <a:rPr lang="zh-CN" altLang="en-US" b="1" dirty="0" smtClean="0"/>
                        <a:t>万余册</a:t>
                      </a:r>
                      <a:r>
                        <a:rPr lang="zh-CN" altLang="en-US" sz="1600" dirty="0" smtClean="0"/>
                        <a:t>（分布在各书库）</a:t>
                      </a:r>
                      <a:endParaRPr lang="zh-CN" altLang="en-US" sz="1600" dirty="0"/>
                    </a:p>
                  </a:txBody>
                  <a:tcPr marL="121904" marR="121904"/>
                </a:tc>
                <a:tc>
                  <a:txBody>
                    <a:bodyPr/>
                    <a:lstStyle/>
                    <a:p>
                      <a:pPr algn="ctr"/>
                      <a:r>
                        <a:rPr lang="en-US" altLang="zh-CN" b="1" dirty="0" smtClean="0"/>
                        <a:t>20</a:t>
                      </a:r>
                      <a:r>
                        <a:rPr lang="zh-CN" altLang="en-US" b="1" dirty="0" smtClean="0"/>
                        <a:t>万余册</a:t>
                      </a:r>
                      <a:endParaRPr lang="zh-CN" altLang="en-US" b="1" dirty="0"/>
                    </a:p>
                  </a:txBody>
                  <a:tcPr marL="121904" marR="121904"/>
                </a:tc>
              </a:tr>
              <a:tr h="495300">
                <a:tc>
                  <a:txBody>
                    <a:bodyPr/>
                    <a:lstStyle/>
                    <a:p>
                      <a:pPr algn="ctr"/>
                      <a:r>
                        <a:rPr lang="zh-CN" altLang="en-US" b="1" dirty="0" smtClean="0"/>
                        <a:t>期刊</a:t>
                      </a:r>
                      <a:endParaRPr lang="zh-CN" altLang="en-US" b="1" dirty="0"/>
                    </a:p>
                  </a:txBody>
                  <a:tcPr marL="121904" marR="121904"/>
                </a:tc>
                <a:tc gridSpan="2">
                  <a:txBody>
                    <a:bodyPr/>
                    <a:lstStyle/>
                    <a:p>
                      <a:pPr algn="l"/>
                      <a:r>
                        <a:rPr lang="zh-CN" altLang="en-US" sz="1800" b="1" dirty="0" smtClean="0"/>
                        <a:t>    现刊</a:t>
                      </a:r>
                      <a:r>
                        <a:rPr lang="en-US" altLang="zh-CN" sz="1800" b="1" dirty="0" smtClean="0"/>
                        <a:t>277</a:t>
                      </a:r>
                      <a:r>
                        <a:rPr lang="zh-CN" altLang="en-US" sz="1800" b="1" dirty="0" smtClean="0"/>
                        <a:t>种</a:t>
                      </a:r>
                      <a:r>
                        <a:rPr lang="zh-CN" altLang="en-US" sz="1600" b="0" dirty="0" smtClean="0"/>
                        <a:t>（报刊阅览室）</a:t>
                      </a:r>
                      <a:endParaRPr lang="en-US" altLang="zh-CN" sz="1600" b="0" dirty="0" smtClean="0"/>
                    </a:p>
                    <a:p>
                      <a:pPr algn="l"/>
                      <a:r>
                        <a:rPr lang="zh-CN" altLang="en-US" sz="1800" b="1" dirty="0" smtClean="0"/>
                        <a:t>    过刊</a:t>
                      </a:r>
                      <a:r>
                        <a:rPr lang="en-US" altLang="zh-CN" sz="1800" b="1" dirty="0" smtClean="0"/>
                        <a:t>1.7</a:t>
                      </a:r>
                      <a:r>
                        <a:rPr lang="zh-CN" altLang="en-US" sz="1800" b="1" dirty="0" smtClean="0"/>
                        <a:t>万余册</a:t>
                      </a:r>
                      <a:endParaRPr lang="en-US" altLang="zh-CN" sz="1800" b="1" dirty="0" smtClean="0"/>
                    </a:p>
                    <a:p>
                      <a:pPr algn="l"/>
                      <a:r>
                        <a:rPr lang="zh-CN" altLang="en-US" sz="1600" b="0" dirty="0" smtClean="0"/>
                        <a:t>（</a:t>
                      </a:r>
                      <a:r>
                        <a:rPr lang="en-US" altLang="zh-CN" sz="1600" b="0" dirty="0" smtClean="0"/>
                        <a:t>1</a:t>
                      </a:r>
                      <a:r>
                        <a:rPr lang="zh-CN" altLang="en-US" sz="1600" b="0" dirty="0" smtClean="0"/>
                        <a:t>楼过刊库和安吉校区过刊库</a:t>
                      </a:r>
                      <a:r>
                        <a:rPr lang="zh-CN" altLang="en-US" sz="1800" b="1" dirty="0" smtClean="0"/>
                        <a:t>）</a:t>
                      </a:r>
                      <a:endParaRPr lang="zh-CN" altLang="en-US" sz="1800" b="1" dirty="0"/>
                    </a:p>
                  </a:txBody>
                  <a:tcPr marL="121904" marR="121904"/>
                </a:tc>
                <a:tc hMerge="1">
                  <a:txBody>
                    <a:bodyPr/>
                    <a:lstStyle/>
                    <a:p>
                      <a:pPr algn="ctr"/>
                      <a:endParaRPr lang="zh-CN" altLang="en-US" b="1" dirty="0"/>
                    </a:p>
                  </a:txBody>
                  <a:tcPr/>
                </a:tc>
              </a:tr>
              <a:tr h="495300">
                <a:tc>
                  <a:txBody>
                    <a:bodyPr/>
                    <a:lstStyle/>
                    <a:p>
                      <a:pPr algn="ctr"/>
                      <a:r>
                        <a:rPr lang="zh-CN" altLang="en-US" b="1" dirty="0" smtClean="0"/>
                        <a:t>报纸</a:t>
                      </a:r>
                      <a:endParaRPr lang="zh-CN" altLang="en-US" b="1" dirty="0"/>
                    </a:p>
                  </a:txBody>
                  <a:tcPr marL="121904" marR="121904"/>
                </a:tc>
                <a:tc gridSpan="2">
                  <a:txBody>
                    <a:bodyPr/>
                    <a:lstStyle/>
                    <a:p>
                      <a:r>
                        <a:rPr lang="en-US" altLang="zh-CN" dirty="0" smtClean="0"/>
                        <a:t>   </a:t>
                      </a:r>
                      <a:r>
                        <a:rPr lang="en-US" altLang="zh-CN" b="1" dirty="0" smtClean="0"/>
                        <a:t>21</a:t>
                      </a:r>
                      <a:r>
                        <a:rPr lang="zh-CN" altLang="en-US" b="1" dirty="0" smtClean="0"/>
                        <a:t>种</a:t>
                      </a:r>
                      <a:r>
                        <a:rPr lang="zh-CN" altLang="en-US" sz="1600" dirty="0" smtClean="0"/>
                        <a:t>（</a:t>
                      </a:r>
                      <a:r>
                        <a:rPr lang="zh-CN" altLang="en-US" sz="1600" b="0" dirty="0" smtClean="0"/>
                        <a:t>报刊阅览室</a:t>
                      </a:r>
                      <a:r>
                        <a:rPr lang="zh-CN" altLang="en-US" sz="1600" dirty="0" smtClean="0"/>
                        <a:t>）</a:t>
                      </a:r>
                      <a:endParaRPr lang="zh-CN" altLang="en-US" sz="1600" dirty="0"/>
                    </a:p>
                  </a:txBody>
                  <a:tcPr marL="121904" marR="121904"/>
                </a:tc>
                <a:tc hMerge="1">
                  <a:txBody>
                    <a:bodyPr/>
                    <a:lstStyle/>
                    <a:p>
                      <a:pPr algn="ctr"/>
                      <a:endParaRPr lang="zh-CN" altLang="en-US" b="1" dirty="0"/>
                    </a:p>
                  </a:txBody>
                  <a:tcPr/>
                </a:tc>
              </a:tr>
              <a:tr h="495300">
                <a:tc>
                  <a:txBody>
                    <a:bodyPr/>
                    <a:lstStyle/>
                    <a:p>
                      <a:pPr algn="ctr"/>
                      <a:r>
                        <a:rPr lang="zh-CN" altLang="en-US" b="1" dirty="0" smtClean="0"/>
                        <a:t>各类光盘</a:t>
                      </a:r>
                      <a:endParaRPr lang="zh-CN" altLang="en-US" b="1" dirty="0"/>
                    </a:p>
                  </a:txBody>
                  <a:tcPr marL="121904" marR="121904"/>
                </a:tc>
                <a:tc gridSpan="2">
                  <a:txBody>
                    <a:bodyPr/>
                    <a:lstStyle/>
                    <a:p>
                      <a:pPr algn="ctr"/>
                      <a:r>
                        <a:rPr lang="en-US" altLang="zh-CN" b="1" dirty="0" smtClean="0"/>
                        <a:t>1.7</a:t>
                      </a:r>
                      <a:r>
                        <a:rPr lang="zh-CN" altLang="en-US" b="1" dirty="0" smtClean="0"/>
                        <a:t>万余张</a:t>
                      </a:r>
                      <a:endParaRPr lang="zh-CN" altLang="en-US" b="1" dirty="0"/>
                    </a:p>
                  </a:txBody>
                  <a:tcPr marL="121904" marR="121904"/>
                </a:tc>
                <a:tc hMerge="1">
                  <a:txBody>
                    <a:bodyPr/>
                    <a:lstStyle/>
                    <a:p>
                      <a:endParaRPr lang="zh-CN" altLang="en-US" dirty="0"/>
                    </a:p>
                  </a:txBody>
                  <a:tcPr/>
                </a:tc>
              </a:tr>
              <a:tr h="495300">
                <a:tc>
                  <a:txBody>
                    <a:bodyPr/>
                    <a:lstStyle/>
                    <a:p>
                      <a:r>
                        <a:rPr lang="zh-CN" altLang="en-US" b="1" dirty="0" smtClean="0"/>
                        <a:t>中外文数据库</a:t>
                      </a:r>
                      <a:endParaRPr lang="zh-CN" altLang="en-US" b="1" dirty="0"/>
                    </a:p>
                  </a:txBody>
                  <a:tcPr marL="121904" marR="121904"/>
                </a:tc>
                <a:tc gridSpan="2">
                  <a:txBody>
                    <a:bodyPr/>
                    <a:lstStyle/>
                    <a:p>
                      <a:pPr algn="ctr"/>
                      <a:r>
                        <a:rPr lang="en-US" altLang="zh-CN" dirty="0" smtClean="0"/>
                        <a:t>40</a:t>
                      </a:r>
                      <a:r>
                        <a:rPr lang="zh-CN" altLang="en-US" sz="1800" b="1" dirty="0" smtClean="0"/>
                        <a:t>余个</a:t>
                      </a:r>
                      <a:endParaRPr lang="zh-CN" altLang="en-US" dirty="0"/>
                    </a:p>
                  </a:txBody>
                  <a:tcPr marL="121904" marR="121904"/>
                </a:tc>
                <a:tc hMerge="1">
                  <a:txBody>
                    <a:bodyPr/>
                    <a:lstStyle/>
                    <a:p>
                      <a:endParaRPr lang="zh-CN" altLang="en-US"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sp>
        <p:nvSpPr>
          <p:cNvPr id="2" name="矩形 1"/>
          <p:cNvSpPr/>
          <p:nvPr/>
        </p:nvSpPr>
        <p:spPr>
          <a:xfrm>
            <a:off x="3047603" y="838200"/>
            <a:ext cx="5892033" cy="923330"/>
          </a:xfrm>
          <a:prstGeom prst="rect">
            <a:avLst/>
          </a:prstGeom>
        </p:spPr>
        <p:txBody>
          <a:bodyPr wrap="square">
            <a:spAutoFit/>
          </a:bodyPr>
          <a:lstStyle/>
          <a:p>
            <a:endParaRPr lang="zh-CN" altLang="en-US" b="1" dirty="0" smtClean="0">
              <a:solidFill>
                <a:schemeClr val="accent6">
                  <a:lumMod val="50000"/>
                </a:schemeClr>
              </a:solidFill>
              <a:latin typeface="微软雅黑" pitchFamily="34" charset="-122"/>
              <a:ea typeface="微软雅黑" pitchFamily="34" charset="-122"/>
            </a:endParaRPr>
          </a:p>
          <a:p>
            <a:r>
              <a:rPr lang="zh-CN" altLang="en-US" sz="3600" b="1" dirty="0" smtClean="0">
                <a:solidFill>
                  <a:schemeClr val="accent6">
                    <a:lumMod val="50000"/>
                  </a:schemeClr>
                </a:solidFill>
                <a:latin typeface="微软雅黑" pitchFamily="34" charset="-122"/>
                <a:ea typeface="微软雅黑" pitchFamily="34" charset="-122"/>
              </a:rPr>
              <a:t>了解自己的借书权限 </a:t>
            </a:r>
            <a:endParaRPr lang="zh-CN" altLang="en-US" sz="3600" b="1" dirty="0">
              <a:solidFill>
                <a:schemeClr val="accent6">
                  <a:lumMod val="50000"/>
                </a:schemeClr>
              </a:solidFill>
              <a:latin typeface="微软雅黑" pitchFamily="34" charset="-122"/>
              <a:ea typeface="微软雅黑" pitchFamily="34" charset="-122"/>
            </a:endParaRPr>
          </a:p>
        </p:txBody>
      </p:sp>
      <p:pic>
        <p:nvPicPr>
          <p:cNvPr id="73729" name="Picture 1" descr="C:\Users\Administrator\AppData\Roaming\Tencent\Users\371215339\QQ\WinTemp\RichOle\FSL5KD037RO5U}OYKLU{4~2.png"/>
          <p:cNvPicPr>
            <a:picLocks noChangeAspect="1" noChangeArrowheads="1"/>
          </p:cNvPicPr>
          <p:nvPr/>
        </p:nvPicPr>
        <p:blipFill>
          <a:blip r:embed="rId3" cstate="print"/>
          <a:srcRect/>
          <a:stretch>
            <a:fillRect/>
          </a:stretch>
        </p:blipFill>
        <p:spPr bwMode="auto">
          <a:xfrm>
            <a:off x="1930149" y="1752600"/>
            <a:ext cx="8406306" cy="4152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729"/>
                                        </p:tgtEl>
                                        <p:attrNameLst>
                                          <p:attrName>style.visibility</p:attrName>
                                        </p:attrNameLst>
                                      </p:cBhvr>
                                      <p:to>
                                        <p:strVal val="visible"/>
                                      </p:to>
                                    </p:set>
                                    <p:anim calcmode="lin" valueType="num">
                                      <p:cBhvr additive="base">
                                        <p:cTn id="7" dur="500" fill="hold"/>
                                        <p:tgtEl>
                                          <p:spTgt spid="73729"/>
                                        </p:tgtEl>
                                        <p:attrNameLst>
                                          <p:attrName>ppt_x</p:attrName>
                                        </p:attrNameLst>
                                      </p:cBhvr>
                                      <p:tavLst>
                                        <p:tav tm="0">
                                          <p:val>
                                            <p:strVal val="#ppt_x"/>
                                          </p:val>
                                        </p:tav>
                                        <p:tav tm="100000">
                                          <p:val>
                                            <p:strVal val="#ppt_x"/>
                                          </p:val>
                                        </p:tav>
                                      </p:tavLst>
                                    </p:anim>
                                    <p:anim calcmode="lin" valueType="num">
                                      <p:cBhvr additive="base">
                                        <p:cTn id="8" dur="500" fill="hold"/>
                                        <p:tgtEl>
                                          <p:spTgt spid="73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7" name="Picture 3" descr="C:\Users\Administrator\AppData\Roaming\Tencent\Users\371215339\QQ\WinTemp\RichOle\ZRUKSNC~]{RML{2}01J8%QS.png"/>
          <p:cNvPicPr>
            <a:picLocks noChangeAspect="1" noChangeArrowheads="1"/>
          </p:cNvPicPr>
          <p:nvPr/>
        </p:nvPicPr>
        <p:blipFill>
          <a:blip r:embed="rId3" cstate="print"/>
          <a:srcRect/>
          <a:stretch>
            <a:fillRect/>
          </a:stretch>
        </p:blipFill>
        <p:spPr bwMode="auto">
          <a:xfrm>
            <a:off x="406347" y="762000"/>
            <a:ext cx="11580892" cy="5486400"/>
          </a:xfrm>
          <a:prstGeom prst="rect">
            <a:avLst/>
          </a:prstGeom>
          <a:noFill/>
        </p:spPr>
      </p:pic>
      <p:sp>
        <p:nvSpPr>
          <p:cNvPr id="3" name="TextBox 2"/>
          <p:cNvSpPr txBox="1"/>
          <p:nvPr/>
        </p:nvSpPr>
        <p:spPr>
          <a:xfrm>
            <a:off x="1320628" y="2133600"/>
            <a:ext cx="9955504" cy="1446550"/>
          </a:xfrm>
          <a:prstGeom prst="rect">
            <a:avLst/>
          </a:prstGeom>
          <a:noFill/>
        </p:spPr>
        <p:txBody>
          <a:bodyPr wrap="square" rtlCol="0">
            <a:spAutoFit/>
          </a:bodyPr>
          <a:lstStyle/>
          <a:p>
            <a:pPr algn="ctr"/>
            <a:r>
              <a:rPr lang="zh-CN" altLang="en-US" sz="4400" b="1" dirty="0" smtClean="0">
                <a:solidFill>
                  <a:schemeClr val="accent6">
                    <a:lumMod val="50000"/>
                  </a:schemeClr>
                </a:solidFill>
                <a:latin typeface="微软雅黑" pitchFamily="34" charset="-122"/>
                <a:ea typeface="微软雅黑" pitchFamily="34" charset="-122"/>
              </a:rPr>
              <a:t>桂林理工大学南宁分校图书馆</a:t>
            </a:r>
            <a:endParaRPr lang="en-US" altLang="zh-CN" sz="4400" b="1" dirty="0" smtClean="0">
              <a:solidFill>
                <a:schemeClr val="accent6">
                  <a:lumMod val="50000"/>
                </a:schemeClr>
              </a:solidFill>
              <a:latin typeface="微软雅黑" pitchFamily="34" charset="-122"/>
              <a:ea typeface="微软雅黑" pitchFamily="34" charset="-122"/>
            </a:endParaRPr>
          </a:p>
          <a:p>
            <a:pPr algn="ctr"/>
            <a:r>
              <a:rPr lang="zh-CN" altLang="en-US" sz="4400" b="1" dirty="0" smtClean="0">
                <a:solidFill>
                  <a:schemeClr val="accent6">
                    <a:lumMod val="50000"/>
                  </a:schemeClr>
                </a:solidFill>
                <a:latin typeface="微软雅黑" pitchFamily="34" charset="-122"/>
                <a:ea typeface="微软雅黑" pitchFamily="34" charset="-122"/>
              </a:rPr>
              <a:t>馆舍布局</a:t>
            </a:r>
            <a:endParaRPr lang="zh-CN" altLang="en-US" sz="4400" b="1" dirty="0">
              <a:solidFill>
                <a:schemeClr val="accent6">
                  <a:lumMod val="50000"/>
                </a:schemeClr>
              </a:solidFill>
              <a:latin typeface="微软雅黑" pitchFamily="34" charset="-122"/>
              <a:ea typeface="微软雅黑" pitchFamily="34" charset="-122"/>
            </a:endParaRPr>
          </a:p>
        </p:txBody>
      </p:sp>
      <p:sp>
        <p:nvSpPr>
          <p:cNvPr id="4" name="TextBox 3"/>
          <p:cNvSpPr txBox="1"/>
          <p:nvPr/>
        </p:nvSpPr>
        <p:spPr>
          <a:xfrm>
            <a:off x="609521" y="914400"/>
            <a:ext cx="1061509" cy="923330"/>
          </a:xfrm>
          <a:prstGeom prst="rect">
            <a:avLst/>
          </a:prstGeom>
          <a:noFill/>
        </p:spPr>
        <p:txBody>
          <a:bodyPr wrap="none" rtlCol="0">
            <a:spAutoFit/>
          </a:bodyPr>
          <a:lstStyle/>
          <a:p>
            <a:r>
              <a:rPr lang="en-US" altLang="zh-CN" sz="5400" dirty="0" smtClean="0">
                <a:solidFill>
                  <a:srgbClr val="C00000"/>
                </a:solidFill>
              </a:rPr>
              <a:t>1.2</a:t>
            </a:r>
            <a:endParaRPr lang="zh-CN" altLang="en-US" sz="5400" dirty="0">
              <a:solidFill>
                <a:srgbClr val="C00000"/>
              </a:solidFill>
            </a:endParaRPr>
          </a:p>
        </p:txBody>
      </p:sp>
      <p:sp>
        <p:nvSpPr>
          <p:cNvPr id="6" name="矩形 5"/>
          <p:cNvSpPr/>
          <p:nvPr/>
        </p:nvSpPr>
        <p:spPr>
          <a:xfrm>
            <a:off x="3047603" y="4648201"/>
            <a:ext cx="5993620" cy="646331"/>
          </a:xfrm>
          <a:prstGeom prst="rect">
            <a:avLst/>
          </a:prstGeom>
        </p:spPr>
        <p:txBody>
          <a:bodyPr wrap="square">
            <a:spAutoFit/>
          </a:bodyPr>
          <a:lstStyle/>
          <a:p>
            <a:endParaRPr lang="zh-CN" altLang="en-US" dirty="0" smtClean="0"/>
          </a:p>
          <a:p>
            <a:pPr algn="ctr"/>
            <a:r>
              <a:rPr lang="zh-CN" altLang="en-US" b="1" dirty="0" smtClean="0">
                <a:solidFill>
                  <a:schemeClr val="accent3">
                    <a:lumMod val="50000"/>
                  </a:schemeClr>
                </a:solidFill>
                <a:latin typeface="微软雅黑" pitchFamily="34" charset="-122"/>
                <a:ea typeface="微软雅黑" pitchFamily="34" charset="-122"/>
              </a:rPr>
              <a:t>人性化的布局      舒适的学习环境 </a:t>
            </a:r>
            <a:endParaRPr lang="zh-CN" altLang="en-US" b="1" dirty="0">
              <a:solidFill>
                <a:schemeClr val="accent3">
                  <a:lumMod val="50000"/>
                </a:schemeClr>
              </a:solidFill>
              <a:latin typeface="微软雅黑" pitchFamily="34" charset="-122"/>
              <a:ea typeface="微软雅黑" pitchFamily="34" charset="-122"/>
            </a:endParaRPr>
          </a:p>
        </p:txBody>
      </p:sp>
      <p:sp>
        <p:nvSpPr>
          <p:cNvPr id="10" name="上箭头标注 9"/>
          <p:cNvSpPr/>
          <p:nvPr/>
        </p:nvSpPr>
        <p:spPr>
          <a:xfrm>
            <a:off x="3149190" y="4495800"/>
            <a:ext cx="5790446" cy="914400"/>
          </a:xfrm>
          <a:prstGeom prst="upArrowCallou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077" b="98183" l="2810" r="71364"/>
                    </a14:imgEffect>
                    <a14:imgEffect>
                      <a14:artisticTexturizer/>
                    </a14:imgEffect>
                  </a14:imgLayer>
                </a14:imgProps>
              </a:ext>
              <a:ext uri="{28A0092B-C50C-407E-A947-70E740481C1C}">
                <a14:useLocalDpi xmlns:a14="http://schemas.microsoft.com/office/drawing/2010/main" val="0"/>
              </a:ext>
            </a:extLst>
          </a:blip>
          <a:srcRect t="17560" r="29063"/>
          <a:stretch/>
        </p:blipFill>
        <p:spPr>
          <a:xfrm>
            <a:off x="4266645" y="152400"/>
            <a:ext cx="8228527" cy="6400799"/>
          </a:xfrm>
          <a:prstGeom prst="rect">
            <a:avLst/>
          </a:prstGeom>
        </p:spPr>
      </p:pic>
      <p:sp>
        <p:nvSpPr>
          <p:cNvPr id="6" name="矩形 5"/>
          <p:cNvSpPr/>
          <p:nvPr/>
        </p:nvSpPr>
        <p:spPr>
          <a:xfrm>
            <a:off x="507934" y="3733800"/>
            <a:ext cx="4266645" cy="1477328"/>
          </a:xfrm>
          <a:prstGeom prst="rect">
            <a:avLst/>
          </a:prstGeom>
        </p:spPr>
        <p:txBody>
          <a:bodyPr wrap="square">
            <a:spAutoFit/>
          </a:bodyPr>
          <a:lstStyle/>
          <a:p>
            <a:endParaRPr lang="en-US" altLang="zh-CN" sz="3600" b="1" dirty="0" smtClean="0">
              <a:solidFill>
                <a:srgbClr val="FF0000"/>
              </a:solidFill>
              <a:latin typeface="微软雅黑" panose="020B0503020204020204" pitchFamily="34" charset="-122"/>
              <a:ea typeface="微软雅黑" panose="020B0503020204020204" pitchFamily="34" charset="-122"/>
            </a:endParaRPr>
          </a:p>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图书馆新馆建筑面积</a:t>
            </a:r>
            <a:r>
              <a:rPr lang="zh-CN" altLang="en-US" dirty="0">
                <a:solidFill>
                  <a:schemeClr val="accent3">
                    <a:lumMod val="50000"/>
                  </a:schemeClr>
                </a:solidFill>
                <a:latin typeface="微软雅黑" panose="020B0503020204020204" pitchFamily="34" charset="-122"/>
                <a:ea typeface="微软雅黑" panose="020B0503020204020204" pitchFamily="34" charset="-122"/>
              </a:rPr>
              <a:t>约</a:t>
            </a:r>
            <a:r>
              <a:rPr lang="en-US" altLang="zh-CN" dirty="0">
                <a:solidFill>
                  <a:schemeClr val="accent3">
                    <a:lumMod val="50000"/>
                  </a:schemeClr>
                </a:solidFill>
                <a:latin typeface="微软雅黑" panose="020B0503020204020204" pitchFamily="34" charset="-122"/>
                <a:ea typeface="微软雅黑" panose="020B0503020204020204" pitchFamily="34" charset="-122"/>
              </a:rPr>
              <a:t>1.2</a:t>
            </a:r>
            <a:r>
              <a:rPr lang="zh-CN" altLang="en-US" dirty="0">
                <a:solidFill>
                  <a:schemeClr val="accent3">
                    <a:lumMod val="50000"/>
                  </a:schemeClr>
                </a:solidFill>
                <a:latin typeface="微软雅黑" panose="020B0503020204020204" pitchFamily="34" charset="-122"/>
                <a:ea typeface="微软雅黑" panose="020B0503020204020204" pitchFamily="34" charset="-122"/>
              </a:rPr>
              <a:t>万</a:t>
            </a:r>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平方米；阅览</a:t>
            </a:r>
            <a:r>
              <a:rPr lang="zh-CN" altLang="en-US" dirty="0">
                <a:solidFill>
                  <a:schemeClr val="accent3">
                    <a:lumMod val="50000"/>
                  </a:schemeClr>
                </a:solidFill>
                <a:latin typeface="微软雅黑" panose="020B0503020204020204" pitchFamily="34" charset="-122"/>
                <a:ea typeface="微软雅黑" panose="020B0503020204020204" pitchFamily="34" charset="-122"/>
              </a:rPr>
              <a:t>座位</a:t>
            </a:r>
            <a:r>
              <a:rPr lang="en-US" altLang="zh-CN" dirty="0">
                <a:solidFill>
                  <a:schemeClr val="accent3">
                    <a:lumMod val="50000"/>
                  </a:schemeClr>
                </a:solidFill>
                <a:latin typeface="微软雅黑" panose="020B0503020204020204" pitchFamily="34" charset="-122"/>
                <a:ea typeface="微软雅黑" panose="020B0503020204020204" pitchFamily="34" charset="-122"/>
              </a:rPr>
              <a:t>1500</a:t>
            </a:r>
            <a:r>
              <a:rPr lang="zh-CN" altLang="en-US" dirty="0">
                <a:solidFill>
                  <a:schemeClr val="accent3">
                    <a:lumMod val="50000"/>
                  </a:schemeClr>
                </a:solidFill>
                <a:latin typeface="微软雅黑" panose="020B0503020204020204" pitchFamily="34" charset="-122"/>
                <a:ea typeface="微软雅黑" panose="020B0503020204020204" pitchFamily="34" charset="-122"/>
              </a:rPr>
              <a:t>余</a:t>
            </a:r>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个；电子</a:t>
            </a:r>
            <a:r>
              <a:rPr lang="zh-CN" altLang="en-US" dirty="0">
                <a:solidFill>
                  <a:schemeClr val="accent3">
                    <a:lumMod val="50000"/>
                  </a:schemeClr>
                </a:solidFill>
                <a:latin typeface="微软雅黑" panose="020B0503020204020204" pitchFamily="34" charset="-122"/>
                <a:ea typeface="微软雅黑" panose="020B0503020204020204" pitchFamily="34" charset="-122"/>
              </a:rPr>
              <a:t>阅览室机位</a:t>
            </a:r>
            <a:r>
              <a:rPr lang="en-US" altLang="zh-CN" dirty="0">
                <a:solidFill>
                  <a:schemeClr val="accent3">
                    <a:lumMod val="50000"/>
                  </a:schemeClr>
                </a:solidFill>
                <a:latin typeface="微软雅黑" panose="020B0503020204020204" pitchFamily="34" charset="-122"/>
                <a:ea typeface="微软雅黑" panose="020B0503020204020204" pitchFamily="34" charset="-122"/>
              </a:rPr>
              <a:t>100</a:t>
            </a:r>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个。</a:t>
            </a:r>
            <a:endParaRPr lang="en-US" altLang="zh-CN" dirty="0">
              <a:solidFill>
                <a:schemeClr val="accent3">
                  <a:lumMod val="50000"/>
                </a:schemeClr>
              </a:solidFill>
              <a:latin typeface="微软雅黑" panose="020B0503020204020204" pitchFamily="34" charset="-122"/>
              <a:ea typeface="微软雅黑" panose="020B0503020204020204" pitchFamily="34" charset="-122"/>
            </a:endParaRPr>
          </a:p>
        </p:txBody>
      </p:sp>
      <p:pic>
        <p:nvPicPr>
          <p:cNvPr id="5122" name="Picture 2" descr="http://110.72.251.186:8090/img/UploadFiles_1277/201604/2016042210230891.jpg"/>
          <p:cNvPicPr>
            <a:picLocks noChangeAspect="1" noChangeArrowheads="1"/>
          </p:cNvPicPr>
          <p:nvPr/>
        </p:nvPicPr>
        <p:blipFill>
          <a:blip r:embed="rId5" cstate="print">
            <a:lum bright="20000"/>
          </a:blip>
          <a:srcRect/>
          <a:stretch>
            <a:fillRect/>
          </a:stretch>
        </p:blipFill>
        <p:spPr bwMode="auto">
          <a:xfrm>
            <a:off x="406347" y="838201"/>
            <a:ext cx="4368231" cy="2514599"/>
          </a:xfrm>
          <a:prstGeom prst="rect">
            <a:avLst/>
          </a:prstGeom>
          <a:noFill/>
        </p:spPr>
      </p:pic>
      <p:sp>
        <p:nvSpPr>
          <p:cNvPr id="10" name="流程图: 顺序访问存储器 9"/>
          <p:cNvSpPr/>
          <p:nvPr/>
        </p:nvSpPr>
        <p:spPr>
          <a:xfrm>
            <a:off x="456406" y="3733800"/>
            <a:ext cx="4266645" cy="1828800"/>
          </a:xfrm>
          <a:prstGeom prst="flowChartMagneticTape">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01861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0628" y="2133601"/>
            <a:ext cx="9955504" cy="769441"/>
          </a:xfrm>
          <a:prstGeom prst="rect">
            <a:avLst/>
          </a:prstGeom>
          <a:noFill/>
        </p:spPr>
        <p:txBody>
          <a:bodyPr wrap="square" rtlCol="0">
            <a:spAutoFit/>
          </a:bodyPr>
          <a:lstStyle/>
          <a:p>
            <a:pPr algn="ctr"/>
            <a:endParaRPr lang="zh-CN" altLang="en-US" sz="4400" dirty="0">
              <a:solidFill>
                <a:schemeClr val="accent3">
                  <a:lumMod val="50000"/>
                </a:schemeClr>
              </a:solidFill>
              <a:latin typeface="黑体" pitchFamily="49" charset="-122"/>
              <a:ea typeface="黑体" pitchFamily="49" charset="-122"/>
            </a:endParaRPr>
          </a:p>
        </p:txBody>
      </p:sp>
      <p:sp>
        <p:nvSpPr>
          <p:cNvPr id="4" name="TextBox 3"/>
          <p:cNvSpPr txBox="1"/>
          <p:nvPr/>
        </p:nvSpPr>
        <p:spPr>
          <a:xfrm>
            <a:off x="609521" y="914400"/>
            <a:ext cx="184731" cy="923330"/>
          </a:xfrm>
          <a:prstGeom prst="rect">
            <a:avLst/>
          </a:prstGeom>
          <a:noFill/>
        </p:spPr>
        <p:txBody>
          <a:bodyPr wrap="none" rtlCol="0">
            <a:spAutoFit/>
          </a:bodyPr>
          <a:lstStyle/>
          <a:p>
            <a:endParaRPr lang="zh-CN" altLang="en-US" sz="5400" dirty="0">
              <a:solidFill>
                <a:srgbClr val="C00000"/>
              </a:solidFill>
            </a:endParaRPr>
          </a:p>
        </p:txBody>
      </p:sp>
      <p:sp>
        <p:nvSpPr>
          <p:cNvPr id="8" name="矩形 7"/>
          <p:cNvSpPr/>
          <p:nvPr/>
        </p:nvSpPr>
        <p:spPr>
          <a:xfrm>
            <a:off x="5854574" y="2667000"/>
            <a:ext cx="1866021" cy="369332"/>
          </a:xfrm>
          <a:prstGeom prst="rect">
            <a:avLst/>
          </a:prstGeom>
        </p:spPr>
        <p:txBody>
          <a:bodyPr wrap="square">
            <a:spAutoFit/>
          </a:bodyPr>
          <a:lstStyle/>
          <a:p>
            <a:r>
              <a:rPr lang="en-US" altLang="zh-CN" dirty="0" smtClean="0">
                <a:solidFill>
                  <a:schemeClr val="bg1"/>
                </a:solidFill>
                <a:ea typeface="微软雅黑" panose="020B0503020204020204" pitchFamily="34" charset="-122"/>
              </a:rPr>
              <a:t>1</a:t>
            </a:r>
            <a:r>
              <a:rPr lang="en-US" altLang="zh-CN" sz="1000" dirty="0" smtClean="0">
                <a:solidFill>
                  <a:schemeClr val="bg1"/>
                </a:solidFill>
                <a:ea typeface="微软雅黑" panose="020B0503020204020204" pitchFamily="34" charset="-122"/>
              </a:rPr>
              <a:t>F</a:t>
            </a:r>
            <a:endParaRPr lang="en-US" altLang="zh-CN" dirty="0">
              <a:solidFill>
                <a:schemeClr val="bg1"/>
              </a:solidFill>
              <a:ea typeface="微软雅黑" panose="020B0503020204020204" pitchFamily="34" charset="-122"/>
            </a:endParaRPr>
          </a:p>
        </p:txBody>
      </p:sp>
      <p:pic>
        <p:nvPicPr>
          <p:cNvPr id="9" name="Picture 11" descr="http://edu.emuch.net/attachment/1d/8d/1268233_1333171881_272.jpg"/>
          <p:cNvPicPr>
            <a:picLocks noChangeAspect="1" noChangeArrowheads="1"/>
          </p:cNvPicPr>
          <p:nvPr/>
        </p:nvPicPr>
        <p:blipFill>
          <a:blip r:embed="rId2" cstate="print"/>
          <a:srcRect/>
          <a:stretch>
            <a:fillRect/>
          </a:stretch>
        </p:blipFill>
        <p:spPr bwMode="auto">
          <a:xfrm>
            <a:off x="0" y="0"/>
            <a:ext cx="12190413" cy="6858000"/>
          </a:xfrm>
          <a:prstGeom prst="rect">
            <a:avLst/>
          </a:prstGeom>
          <a:noFill/>
        </p:spPr>
      </p:pic>
      <p:pic>
        <p:nvPicPr>
          <p:cNvPr id="28673" name="Picture 1" descr="C:\Users\Administrator\AppData\Roaming\Tencent\Users\371215339\QQ\WinTemp\RichOle\[62CI8EKN2S@7B{K953_O]Q.png"/>
          <p:cNvPicPr>
            <a:picLocks noChangeAspect="1" noChangeArrowheads="1"/>
          </p:cNvPicPr>
          <p:nvPr/>
        </p:nvPicPr>
        <p:blipFill>
          <a:blip r:embed="rId3" cstate="print">
            <a:lum bright="8000"/>
          </a:blip>
          <a:srcRect/>
          <a:stretch>
            <a:fillRect/>
          </a:stretch>
        </p:blipFill>
        <p:spPr bwMode="auto">
          <a:xfrm>
            <a:off x="456405" y="4343400"/>
            <a:ext cx="11429247" cy="1885950"/>
          </a:xfrm>
          <a:prstGeom prst="rect">
            <a:avLst/>
          </a:prstGeom>
          <a:noFill/>
        </p:spPr>
      </p:pic>
      <p:sp>
        <p:nvSpPr>
          <p:cNvPr id="12" name="矩形 11"/>
          <p:cNvSpPr/>
          <p:nvPr/>
        </p:nvSpPr>
        <p:spPr>
          <a:xfrm>
            <a:off x="380206" y="533400"/>
            <a:ext cx="1125629" cy="1569660"/>
          </a:xfrm>
          <a:prstGeom prst="rect">
            <a:avLst/>
          </a:prstGeom>
        </p:spPr>
        <p:txBody>
          <a:bodyPr wrap="none">
            <a:spAutoFit/>
          </a:bodyPr>
          <a:lstStyle/>
          <a:p>
            <a:r>
              <a:rPr lang="en-US" altLang="zh-CN" sz="9600" dirty="0">
                <a:solidFill>
                  <a:schemeClr val="accent6">
                    <a:lumMod val="50000"/>
                  </a:schemeClr>
                </a:solidFill>
                <a:ea typeface="微软雅黑" panose="020B0503020204020204" pitchFamily="34" charset="-122"/>
              </a:rPr>
              <a:t>1</a:t>
            </a:r>
            <a:r>
              <a:rPr lang="en-US" altLang="zh-CN" sz="5400" dirty="0">
                <a:solidFill>
                  <a:schemeClr val="accent6">
                    <a:lumMod val="50000"/>
                  </a:schemeClr>
                </a:solidFill>
                <a:ea typeface="微软雅黑" panose="020B0503020204020204" pitchFamily="34" charset="-122"/>
              </a:rPr>
              <a:t>F</a:t>
            </a:r>
            <a:endParaRPr lang="en-US" altLang="zh-CN" sz="9600" dirty="0">
              <a:solidFill>
                <a:schemeClr val="accent6">
                  <a:lumMod val="50000"/>
                </a:schemeClr>
              </a:solidFill>
              <a:ea typeface="微软雅黑" panose="020B0503020204020204" pitchFamily="34" charset="-122"/>
            </a:endParaRPr>
          </a:p>
        </p:txBody>
      </p:sp>
      <p:sp>
        <p:nvSpPr>
          <p:cNvPr id="13" name="矩形 12"/>
          <p:cNvSpPr/>
          <p:nvPr/>
        </p:nvSpPr>
        <p:spPr>
          <a:xfrm>
            <a:off x="2946016" y="914400"/>
            <a:ext cx="2742843" cy="1200329"/>
          </a:xfrm>
          <a:prstGeom prst="rect">
            <a:avLst/>
          </a:prstGeom>
        </p:spPr>
        <p:txBody>
          <a:bodyPr wrap="square">
            <a:spAutoFit/>
          </a:bodyPr>
          <a:lstStyle/>
          <a:p>
            <a:r>
              <a:rPr lang="zh-CN" altLang="en-US" sz="3600" b="1" dirty="0" smtClean="0">
                <a:solidFill>
                  <a:schemeClr val="accent6">
                    <a:lumMod val="50000"/>
                  </a:schemeClr>
                </a:solidFill>
                <a:latin typeface="微软雅黑" panose="020B0503020204020204" pitchFamily="34" charset="-122"/>
                <a:ea typeface="微软雅黑" panose="020B0503020204020204" pitchFamily="34" charset="-122"/>
              </a:rPr>
              <a:t>采编室</a:t>
            </a:r>
            <a:endParaRPr lang="en-US" altLang="zh-CN" sz="3600" b="1" dirty="0" smtClean="0">
              <a:solidFill>
                <a:schemeClr val="accent6">
                  <a:lumMod val="50000"/>
                </a:schemeClr>
              </a:solidFill>
              <a:latin typeface="微软雅黑" panose="020B0503020204020204" pitchFamily="34" charset="-122"/>
              <a:ea typeface="微软雅黑" panose="020B0503020204020204" pitchFamily="34" charset="-122"/>
            </a:endParaRPr>
          </a:p>
          <a:p>
            <a:r>
              <a:rPr lang="zh-CN" altLang="en-US" b="1" dirty="0" smtClean="0">
                <a:solidFill>
                  <a:schemeClr val="accent5">
                    <a:lumMod val="75000"/>
                  </a:schemeClr>
                </a:solidFill>
                <a:latin typeface="微软雅黑" panose="020B0503020204020204" pitchFamily="34" charset="-122"/>
                <a:ea typeface="微软雅黑" panose="020B0503020204020204" pitchFamily="34" charset="-122"/>
              </a:rPr>
              <a:t>采编室为图书馆工作区域，不对读者开放</a:t>
            </a:r>
            <a:r>
              <a:rPr lang="zh-CN" altLang="en-US" dirty="0" smtClean="0">
                <a:solidFill>
                  <a:schemeClr val="accent5">
                    <a:lumMod val="75000"/>
                  </a:schemeClr>
                </a:solidFill>
                <a:latin typeface="微软雅黑" panose="020B0503020204020204" pitchFamily="34" charset="-122"/>
                <a:ea typeface="微软雅黑" panose="020B0503020204020204" pitchFamily="34" charset="-122"/>
              </a:rPr>
              <a:t>。</a:t>
            </a:r>
            <a:endParaRPr lang="zh-CN" altLang="en-US"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14" name="文本框 3"/>
          <p:cNvSpPr txBox="1"/>
          <p:nvPr/>
        </p:nvSpPr>
        <p:spPr>
          <a:xfrm>
            <a:off x="989806" y="2819400"/>
            <a:ext cx="4774578" cy="1477328"/>
          </a:xfrm>
          <a:prstGeom prst="rect">
            <a:avLst/>
          </a:prstGeom>
          <a:noFill/>
        </p:spPr>
        <p:txBody>
          <a:bodyPr wrap="square" rtlCol="0">
            <a:spAutoFit/>
          </a:bodyPr>
          <a:lstStyle/>
          <a:p>
            <a:r>
              <a:rPr lang="zh-CN" altLang="en-US" sz="3600" b="1" dirty="0" smtClean="0">
                <a:solidFill>
                  <a:schemeClr val="accent2"/>
                </a:solidFill>
                <a:latin typeface="微软雅黑" panose="020B0503020204020204" pitchFamily="34" charset="-122"/>
                <a:ea typeface="微软雅黑" panose="020B0503020204020204" pitchFamily="34" charset="-122"/>
              </a:rPr>
              <a:t>    密集书库</a:t>
            </a:r>
            <a:endParaRPr lang="en-US" altLang="zh-CN" sz="3600" b="1" dirty="0" smtClean="0">
              <a:solidFill>
                <a:schemeClr val="accent2"/>
              </a:solidFill>
              <a:latin typeface="微软雅黑" panose="020B0503020204020204" pitchFamily="34" charset="-122"/>
              <a:ea typeface="微软雅黑" panose="020B0503020204020204" pitchFamily="34" charset="-122"/>
            </a:endParaRPr>
          </a:p>
          <a:p>
            <a:r>
              <a:rPr lang="zh-CN" altLang="en-US" b="1" dirty="0" smtClean="0">
                <a:solidFill>
                  <a:srgbClr val="7030A0"/>
                </a:solidFill>
                <a:latin typeface="微软雅黑" panose="020B0503020204020204" pitchFamily="34" charset="-122"/>
                <a:ea typeface="微软雅黑" panose="020B0503020204020204" pitchFamily="34" charset="-122"/>
              </a:rPr>
              <a:t>                                </a:t>
            </a:r>
            <a:r>
              <a:rPr lang="zh-CN" altLang="en-US" b="1" dirty="0" smtClean="0">
                <a:solidFill>
                  <a:schemeClr val="accent5">
                    <a:lumMod val="75000"/>
                  </a:schemeClr>
                </a:solidFill>
                <a:latin typeface="微软雅黑" panose="020B0503020204020204" pitchFamily="34" charset="-122"/>
                <a:ea typeface="微软雅黑" panose="020B0503020204020204" pitchFamily="34" charset="-122"/>
              </a:rPr>
              <a:t>周一至周日</a:t>
            </a:r>
            <a:endParaRPr lang="en-US" altLang="zh-CN" b="1" dirty="0" smtClean="0">
              <a:solidFill>
                <a:schemeClr val="accent5">
                  <a:lumMod val="75000"/>
                </a:schemeClr>
              </a:solidFill>
              <a:latin typeface="微软雅黑" panose="020B0503020204020204" pitchFamily="34" charset="-122"/>
              <a:ea typeface="微软雅黑" panose="020B0503020204020204" pitchFamily="34" charset="-122"/>
            </a:endParaRPr>
          </a:p>
          <a:p>
            <a:r>
              <a:rPr lang="en-US" altLang="zh-CN" b="1" dirty="0" smtClean="0">
                <a:solidFill>
                  <a:schemeClr val="accent5">
                    <a:lumMod val="75000"/>
                  </a:schemeClr>
                </a:solidFill>
                <a:latin typeface="微软雅黑" panose="020B0503020204020204" pitchFamily="34" charset="-122"/>
                <a:ea typeface="微软雅黑" panose="020B0503020204020204" pitchFamily="34" charset="-122"/>
              </a:rPr>
              <a:t>                              8</a:t>
            </a:r>
            <a:r>
              <a:rPr lang="zh-CN" altLang="en-US" b="1" dirty="0" smtClean="0">
                <a:solidFill>
                  <a:schemeClr val="accent5">
                    <a:lumMod val="75000"/>
                  </a:schemeClr>
                </a:solidFill>
                <a:latin typeface="微软雅黑" panose="020B0503020204020204" pitchFamily="34" charset="-122"/>
                <a:ea typeface="微软雅黑" panose="020B0503020204020204" pitchFamily="34" charset="-122"/>
              </a:rPr>
              <a:t>：</a:t>
            </a:r>
            <a:r>
              <a:rPr lang="en-US" altLang="zh-CN" b="1" dirty="0" smtClean="0">
                <a:solidFill>
                  <a:schemeClr val="accent5">
                    <a:lumMod val="75000"/>
                  </a:schemeClr>
                </a:solidFill>
                <a:latin typeface="微软雅黑" panose="020B0503020204020204" pitchFamily="34" charset="-122"/>
                <a:ea typeface="微软雅黑" panose="020B0503020204020204" pitchFamily="34" charset="-122"/>
              </a:rPr>
              <a:t>30~12</a:t>
            </a:r>
            <a:r>
              <a:rPr lang="zh-CN" altLang="en-US" b="1" dirty="0" smtClean="0">
                <a:solidFill>
                  <a:schemeClr val="accent5">
                    <a:lumMod val="75000"/>
                  </a:schemeClr>
                </a:solidFill>
                <a:latin typeface="微软雅黑" panose="020B0503020204020204" pitchFamily="34" charset="-122"/>
                <a:ea typeface="微软雅黑" panose="020B0503020204020204" pitchFamily="34" charset="-122"/>
              </a:rPr>
              <a:t>：</a:t>
            </a:r>
            <a:r>
              <a:rPr lang="en-US" altLang="zh-CN" b="1" dirty="0" smtClean="0">
                <a:solidFill>
                  <a:schemeClr val="accent5">
                    <a:lumMod val="75000"/>
                  </a:schemeClr>
                </a:solidFill>
                <a:latin typeface="微软雅黑" panose="020B0503020204020204" pitchFamily="34" charset="-122"/>
                <a:ea typeface="微软雅黑" panose="020B0503020204020204" pitchFamily="34" charset="-122"/>
              </a:rPr>
              <a:t>00</a:t>
            </a:r>
          </a:p>
          <a:p>
            <a:r>
              <a:rPr lang="en-US" altLang="zh-CN" b="1" dirty="0" smtClean="0">
                <a:solidFill>
                  <a:schemeClr val="accent5">
                    <a:lumMod val="75000"/>
                  </a:schemeClr>
                </a:solidFill>
                <a:latin typeface="微软雅黑" panose="020B0503020204020204" pitchFamily="34" charset="-122"/>
                <a:ea typeface="微软雅黑" panose="020B0503020204020204" pitchFamily="34" charset="-122"/>
              </a:rPr>
              <a:t>                             14</a:t>
            </a:r>
            <a:r>
              <a:rPr lang="zh-CN" altLang="en-US" b="1" dirty="0" smtClean="0">
                <a:solidFill>
                  <a:schemeClr val="accent5">
                    <a:lumMod val="75000"/>
                  </a:schemeClr>
                </a:solidFill>
                <a:latin typeface="微软雅黑" panose="020B0503020204020204" pitchFamily="34" charset="-122"/>
                <a:ea typeface="微软雅黑" panose="020B0503020204020204" pitchFamily="34" charset="-122"/>
              </a:rPr>
              <a:t>：</a:t>
            </a:r>
            <a:r>
              <a:rPr lang="en-US" altLang="zh-CN" b="1" dirty="0" smtClean="0">
                <a:solidFill>
                  <a:schemeClr val="accent5">
                    <a:lumMod val="75000"/>
                  </a:schemeClr>
                </a:solidFill>
                <a:latin typeface="微软雅黑" panose="020B0503020204020204" pitchFamily="34" charset="-122"/>
                <a:ea typeface="微软雅黑" panose="020B0503020204020204" pitchFamily="34" charset="-122"/>
              </a:rPr>
              <a:t>30~17</a:t>
            </a:r>
            <a:r>
              <a:rPr lang="zh-CN" altLang="en-US" b="1" dirty="0" smtClean="0">
                <a:solidFill>
                  <a:schemeClr val="accent5">
                    <a:lumMod val="75000"/>
                  </a:schemeClr>
                </a:solidFill>
                <a:latin typeface="微软雅黑" panose="020B0503020204020204" pitchFamily="34" charset="-122"/>
                <a:ea typeface="微软雅黑" panose="020B0503020204020204" pitchFamily="34" charset="-122"/>
              </a:rPr>
              <a:t>：</a:t>
            </a:r>
            <a:r>
              <a:rPr lang="en-US" altLang="zh-CN" b="1" dirty="0" smtClean="0">
                <a:solidFill>
                  <a:schemeClr val="accent5">
                    <a:lumMod val="75000"/>
                  </a:schemeClr>
                </a:solidFill>
                <a:latin typeface="微软雅黑" panose="020B0503020204020204" pitchFamily="34" charset="-122"/>
                <a:ea typeface="微软雅黑" panose="020B0503020204020204" pitchFamily="34" charset="-122"/>
              </a:rPr>
              <a:t>20</a:t>
            </a:r>
          </a:p>
        </p:txBody>
      </p:sp>
      <p:cxnSp>
        <p:nvCxnSpPr>
          <p:cNvPr id="22" name="肘形连接符 21"/>
          <p:cNvCxnSpPr/>
          <p:nvPr/>
        </p:nvCxnSpPr>
        <p:spPr>
          <a:xfrm>
            <a:off x="4571206" y="1219200"/>
            <a:ext cx="1422414" cy="152400"/>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rot="5400000">
            <a:off x="1396193" y="3708413"/>
            <a:ext cx="914400" cy="203174"/>
          </a:xfrm>
          <a:prstGeom prst="bentConnector3">
            <a:avLst>
              <a:gd name="adj1" fmla="val 50000"/>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8674" name="Picture 2" descr="C:\Users\Administrator\AppData\Roaming\Tencent\Users\371215339\QQ\WinTemp\RichOle\FA4S690M{Z[4I``MDC8YOT9.png"/>
          <p:cNvPicPr>
            <a:picLocks noChangeAspect="1" noChangeArrowheads="1"/>
          </p:cNvPicPr>
          <p:nvPr/>
        </p:nvPicPr>
        <p:blipFill>
          <a:blip r:embed="rId4" cstate="print"/>
          <a:srcRect/>
          <a:stretch>
            <a:fillRect/>
          </a:stretch>
        </p:blipFill>
        <p:spPr bwMode="auto">
          <a:xfrm>
            <a:off x="6196794" y="838201"/>
            <a:ext cx="5650764" cy="30384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1491</TotalTime>
  <Words>637</Words>
  <Application>Microsoft Office PowerPoint</Application>
  <PresentationFormat>自定义</PresentationFormat>
  <Paragraphs>141</Paragraphs>
  <Slides>43</Slides>
  <Notes>6</Notes>
  <HiddenSlides>0</HiddenSlides>
  <MMClips>0</MMClips>
  <ScaleCrop>false</ScaleCrop>
  <HeadingPairs>
    <vt:vector size="4" baseType="variant">
      <vt:variant>
        <vt:lpstr>主题</vt:lpstr>
      </vt:variant>
      <vt:variant>
        <vt:i4>1</vt:i4>
      </vt:variant>
      <vt:variant>
        <vt:lpstr>幻灯片标题</vt:lpstr>
      </vt:variant>
      <vt:variant>
        <vt:i4>43</vt:i4>
      </vt:variant>
    </vt:vector>
  </HeadingPairs>
  <TitlesOfParts>
    <vt:vector size="44"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maibenben</cp:lastModifiedBy>
  <cp:revision>163</cp:revision>
  <dcterms:created xsi:type="dcterms:W3CDTF">2006-08-16T00:00:00Z</dcterms:created>
  <dcterms:modified xsi:type="dcterms:W3CDTF">2016-10-28T05:06:09Z</dcterms:modified>
</cp:coreProperties>
</file>