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4.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2"/>
  </p:notesMasterIdLst>
  <p:sldIdLst>
    <p:sldId id="1020" r:id="rId2"/>
    <p:sldId id="257" r:id="rId3"/>
    <p:sldId id="4250" r:id="rId4"/>
    <p:sldId id="4411" r:id="rId5"/>
    <p:sldId id="4615" r:id="rId6"/>
    <p:sldId id="4616" r:id="rId7"/>
    <p:sldId id="4617" r:id="rId8"/>
    <p:sldId id="4618" r:id="rId9"/>
    <p:sldId id="4619" r:id="rId10"/>
    <p:sldId id="4531" r:id="rId11"/>
    <p:sldId id="4539" r:id="rId12"/>
    <p:sldId id="4578" r:id="rId13"/>
    <p:sldId id="4579" r:id="rId14"/>
    <p:sldId id="4580" r:id="rId15"/>
    <p:sldId id="4581" r:id="rId16"/>
    <p:sldId id="4582" r:id="rId17"/>
    <p:sldId id="4583" r:id="rId18"/>
    <p:sldId id="4584" r:id="rId19"/>
    <p:sldId id="4585" r:id="rId20"/>
    <p:sldId id="4586" r:id="rId21"/>
    <p:sldId id="4587" r:id="rId22"/>
    <p:sldId id="4588" r:id="rId23"/>
    <p:sldId id="4589" r:id="rId24"/>
    <p:sldId id="4590" r:id="rId25"/>
    <p:sldId id="4591" r:id="rId26"/>
    <p:sldId id="4592" r:id="rId27"/>
    <p:sldId id="4593" r:id="rId28"/>
    <p:sldId id="4594" r:id="rId29"/>
    <p:sldId id="4595" r:id="rId30"/>
    <p:sldId id="4596" r:id="rId31"/>
    <p:sldId id="4597" r:id="rId32"/>
    <p:sldId id="4598" r:id="rId33"/>
    <p:sldId id="4599" r:id="rId34"/>
    <p:sldId id="4600" r:id="rId35"/>
    <p:sldId id="4601" r:id="rId36"/>
    <p:sldId id="4602" r:id="rId37"/>
    <p:sldId id="4603" r:id="rId38"/>
    <p:sldId id="4604" r:id="rId39"/>
    <p:sldId id="4605" r:id="rId40"/>
    <p:sldId id="4606" r:id="rId41"/>
    <p:sldId id="4607" r:id="rId42"/>
    <p:sldId id="4608" r:id="rId43"/>
    <p:sldId id="4609" r:id="rId44"/>
    <p:sldId id="4610" r:id="rId45"/>
    <p:sldId id="4612" r:id="rId46"/>
    <p:sldId id="4223" r:id="rId47"/>
    <p:sldId id="4613" r:id="rId48"/>
    <p:sldId id="4224" r:id="rId49"/>
    <p:sldId id="4226" r:id="rId50"/>
    <p:sldId id="4228" r:id="rId51"/>
    <p:sldId id="4227" r:id="rId52"/>
    <p:sldId id="4229" r:id="rId53"/>
    <p:sldId id="4230" r:id="rId54"/>
    <p:sldId id="4231" r:id="rId55"/>
    <p:sldId id="4232" r:id="rId56"/>
    <p:sldId id="4233" r:id="rId57"/>
    <p:sldId id="4234" r:id="rId58"/>
    <p:sldId id="4235" r:id="rId59"/>
    <p:sldId id="4236" r:id="rId60"/>
    <p:sldId id="4238" r:id="rId61"/>
    <p:sldId id="4240" r:id="rId62"/>
    <p:sldId id="4241" r:id="rId63"/>
    <p:sldId id="4242" r:id="rId64"/>
    <p:sldId id="4244" r:id="rId65"/>
    <p:sldId id="4243" r:id="rId66"/>
    <p:sldId id="4249" r:id="rId67"/>
    <p:sldId id="4248" r:id="rId68"/>
    <p:sldId id="4247" r:id="rId69"/>
    <p:sldId id="4611" r:id="rId70"/>
    <p:sldId id="400" r:id="rId71"/>
  </p:sldIdLst>
  <p:sldSz cx="9144000" cy="5143500" type="screen16x9"/>
  <p:notesSz cx="6858000" cy="9144000"/>
  <p:custDataLst>
    <p:tags r:id="rId73"/>
  </p:custDataLst>
  <p:defaultTex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Animation="0"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733"/>
    <p:restoredTop sz="94660"/>
  </p:normalViewPr>
  <p:slideViewPr>
    <p:cSldViewPr showGuides="1">
      <p:cViewPr varScale="1">
        <p:scale>
          <a:sx n="109" d="100"/>
          <a:sy n="109" d="100"/>
        </p:scale>
        <p:origin x="420" y="108"/>
      </p:cViewPr>
      <p:guideLst>
        <p:guide orient="horz" pos="1620"/>
        <p:guide pos="2880"/>
      </p:guideLst>
    </p:cSldViewPr>
  </p:slideViewPr>
  <p:notesTextViewPr>
    <p:cViewPr>
      <p:scale>
        <a:sx n="100" d="100"/>
        <a:sy n="100" d="100"/>
      </p:scale>
      <p:origin x="0" y="0"/>
    </p:cViewPr>
  </p:notesTextViewPr>
  <p:gridSpacing cx="72006" cy="72006"/>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页眉占位符 1"/>
          <p:cNvSpPr>
            <a:spLocks noGrp="1" noChangeArrowheads="1"/>
          </p:cNvSpPr>
          <p:nvPr>
            <p:ph type="hdr" sz="quarter" idx="4294967295"/>
          </p:nvPr>
        </p:nvSpPr>
        <p:spPr bwMode="auto">
          <a:xfrm>
            <a:off x="0" y="0"/>
            <a:ext cx="2971800" cy="457200"/>
          </a:xfrm>
          <a:prstGeom prst="rect">
            <a:avLst/>
          </a:prstGeom>
          <a:noFill/>
          <a:ln w="9525">
            <a:noFill/>
            <a:miter lim="800000"/>
          </a:ln>
        </p:spPr>
        <p:txBody>
          <a:bodyPr vert="horz" wrap="square" lIns="91440" tIns="45720" rIns="91440" bIns="45720" numCol="1" anchor="t" anchorCtr="0" compatLnSpc="1"/>
          <a:lstStyle>
            <a:lvl1pPr eaLnBrk="1" hangingPunct="1">
              <a:buFont typeface="Arial" panose="020B0604020202020204" pitchFamily="34" charset="0"/>
              <a:buNone/>
              <a:defRPr sz="1200"/>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1" name="日期占位符 2"/>
          <p:cNvSpPr>
            <a:spLocks noGrp="1" noChangeArrowheads="1"/>
          </p:cNvSpPr>
          <p:nvPr>
            <p:ph type="dt" idx="1"/>
          </p:nvPr>
        </p:nvSpPr>
        <p:spPr bwMode="auto">
          <a:xfrm>
            <a:off x="3884613" y="0"/>
            <a:ext cx="2971800" cy="457200"/>
          </a:xfrm>
          <a:prstGeom prst="rect">
            <a:avLst/>
          </a:prstGeom>
          <a:noFill/>
          <a:ln w="9525">
            <a:noFill/>
            <a:miter lim="800000"/>
          </a:ln>
        </p:spPr>
        <p:txBody>
          <a:bodyPr vert="horz" wrap="square" lIns="91440" tIns="45720" rIns="91440" bIns="45720" numCol="1" anchor="t" anchorCtr="0" compatLnSpc="1"/>
          <a:lstStyle>
            <a:lvl1pPr algn="r" eaLnBrk="1" hangingPunct="1">
              <a:buFont typeface="Arial" panose="020B0604020202020204" pitchFamily="34" charset="0"/>
              <a:buNone/>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74DD142A-4365-4ED8-8A50-5CB39C4A8D5F}" type="datetime1">
              <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2022-8-29</a:t>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7412" name="幻灯片图像占位符 3"/>
          <p:cNvSpPr>
            <a:spLocks noGrp="1" noRot="1" noChangeAspect="1"/>
          </p:cNvSpPr>
          <p:nvPr>
            <p:ph type="sldImg" idx="2"/>
          </p:nvPr>
        </p:nvSpPr>
        <p:spPr>
          <a:xfrm>
            <a:off x="381000" y="685800"/>
            <a:ext cx="6096000" cy="3429000"/>
          </a:xfrm>
          <a:prstGeom prst="rect">
            <a:avLst/>
          </a:prstGeom>
          <a:noFill/>
          <a:ln w="12700">
            <a:noFill/>
          </a:ln>
        </p:spPr>
      </p:sp>
      <p:sp>
        <p:nvSpPr>
          <p:cNvPr id="15365" name="备注占位符 4"/>
          <p:cNvSpPr>
            <a:spLocks noGrp="1" noRot="1" noChangeAspect="1" noChangeArrowheads="1"/>
          </p:cNvSpPr>
          <p:nvPr/>
        </p:nvSpPr>
        <p:spPr bwMode="auto">
          <a:xfrm>
            <a:off x="685800" y="4343400"/>
            <a:ext cx="5486400" cy="4114800"/>
          </a:xfrm>
          <a:prstGeom prst="rect">
            <a:avLst/>
          </a:prstGeom>
          <a:noFill/>
          <a:ln>
            <a:noFill/>
          </a:ln>
        </p:spPr>
        <p:txBody>
          <a:bodyPr anchor="ctr"/>
          <a:lstStyle>
            <a:lvl1pPr defTabSz="0">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defTabSz="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defTabSz="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defTabSz="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defTabSz="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defTabSz="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defTabSz="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defTabSz="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defTabSz="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0" rtl="0" eaLnBrk="0" fontAlgn="base" latinLnBrk="0" hangingPunct="0">
              <a:lnSpc>
                <a:spcPct val="100000"/>
              </a:lnSpc>
              <a:spcBef>
                <a:spcPct val="30000"/>
              </a:spcBef>
              <a:spcAft>
                <a:spcPct val="0"/>
              </a:spcAft>
              <a:buClrTx/>
              <a:buSzTx/>
              <a:buFontTx/>
              <a:buNone/>
              <a:defRPr/>
            </a:pPr>
            <a:r>
              <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单击此处编辑母版文本样式</a:t>
            </a:r>
          </a:p>
          <a:p>
            <a:pPr marL="0" marR="0" lvl="0" indent="0" algn="l" defTabSz="0" rtl="0" eaLnBrk="0" fontAlgn="base" latinLnBrk="0" hangingPunct="0">
              <a:lnSpc>
                <a:spcPct val="100000"/>
              </a:lnSpc>
              <a:spcBef>
                <a:spcPct val="30000"/>
              </a:spcBef>
              <a:spcAft>
                <a:spcPct val="0"/>
              </a:spcAft>
              <a:buClrTx/>
              <a:buSzTx/>
              <a:buFontTx/>
              <a:buNone/>
              <a:defRPr/>
            </a:pPr>
            <a:r>
              <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第二级</a:t>
            </a:r>
          </a:p>
          <a:p>
            <a:pPr marL="0" marR="0" lvl="0" indent="0" algn="l" defTabSz="0" rtl="0" eaLnBrk="0" fontAlgn="base" latinLnBrk="0" hangingPunct="0">
              <a:lnSpc>
                <a:spcPct val="100000"/>
              </a:lnSpc>
              <a:spcBef>
                <a:spcPct val="30000"/>
              </a:spcBef>
              <a:spcAft>
                <a:spcPct val="0"/>
              </a:spcAft>
              <a:buClrTx/>
              <a:buSzTx/>
              <a:buFontTx/>
              <a:buNone/>
              <a:defRPr/>
            </a:pPr>
            <a:r>
              <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第三级</a:t>
            </a:r>
          </a:p>
          <a:p>
            <a:pPr marL="0" marR="0" lvl="0" indent="0" algn="l" defTabSz="0" rtl="0" eaLnBrk="0" fontAlgn="base" latinLnBrk="0" hangingPunct="0">
              <a:lnSpc>
                <a:spcPct val="100000"/>
              </a:lnSpc>
              <a:spcBef>
                <a:spcPct val="30000"/>
              </a:spcBef>
              <a:spcAft>
                <a:spcPct val="0"/>
              </a:spcAft>
              <a:buClrTx/>
              <a:buSzTx/>
              <a:buFontTx/>
              <a:buNone/>
              <a:defRPr/>
            </a:pPr>
            <a:r>
              <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第四级</a:t>
            </a:r>
          </a:p>
          <a:p>
            <a:pPr marL="0" marR="0" lvl="0" indent="0" algn="l" defTabSz="0" rtl="0" eaLnBrk="0" fontAlgn="base" latinLnBrk="0" hangingPunct="0">
              <a:lnSpc>
                <a:spcPct val="100000"/>
              </a:lnSpc>
              <a:spcBef>
                <a:spcPct val="30000"/>
              </a:spcBef>
              <a:spcAft>
                <a:spcPct val="0"/>
              </a:spcAft>
              <a:buClrTx/>
              <a:buSzTx/>
              <a:buFontTx/>
              <a:buNone/>
              <a:defRPr/>
            </a:pPr>
            <a:r>
              <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第五级</a:t>
            </a:r>
          </a:p>
        </p:txBody>
      </p:sp>
      <p:sp>
        <p:nvSpPr>
          <p:cNvPr id="2054" name="页脚占位符 5"/>
          <p:cNvSpPr>
            <a:spLocks noGrp="1" noChangeArrowheads="1"/>
          </p:cNvSpPr>
          <p:nvPr>
            <p:ph type="ftr" sz="quarter" idx="4"/>
          </p:nvPr>
        </p:nvSpPr>
        <p:spPr bwMode="auto">
          <a:xfrm>
            <a:off x="0" y="8685213"/>
            <a:ext cx="2971800" cy="457200"/>
          </a:xfrm>
          <a:prstGeom prst="rect">
            <a:avLst/>
          </a:prstGeom>
          <a:noFill/>
          <a:ln w="9525">
            <a:noFill/>
            <a:miter lim="800000"/>
          </a:ln>
        </p:spPr>
        <p:txBody>
          <a:bodyPr vert="horz" wrap="square" lIns="91440" tIns="45720" rIns="91440" bIns="45720" numCol="1" anchor="b" anchorCtr="0" compatLnSpc="1"/>
          <a:lstStyle>
            <a:lvl1pPr eaLnBrk="1" hangingPunct="1">
              <a:buFont typeface="Arial" panose="020B0604020202020204" pitchFamily="34" charset="0"/>
              <a:buNone/>
              <a:defRPr sz="1200"/>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5" name="灯片编号占位符 6"/>
          <p:cNvSpPr>
            <a:spLocks noGrp="1" noChangeArrowheads="1"/>
          </p:cNvSpPr>
          <p:nvPr>
            <p:ph type="sldNum" sz="quarter" idx="5"/>
          </p:nvPr>
        </p:nvSpPr>
        <p:spPr bwMode="auto">
          <a:xfrm>
            <a:off x="3884613" y="8685213"/>
            <a:ext cx="2971800" cy="457200"/>
          </a:xfrm>
          <a:prstGeom prst="rect">
            <a:avLst/>
          </a:prstGeom>
          <a:noFill/>
          <a:ln w="9525">
            <a:noFill/>
            <a:miter lim="800000"/>
          </a:ln>
        </p:spPr>
        <p:txBody>
          <a:bodyPr vert="horz" wrap="square" lIns="91440" tIns="45720" rIns="91440" bIns="45720" numCol="1" anchor="b" anchorCtr="0" compatLnSpc="1"/>
          <a:lstStyle/>
          <a:p>
            <a:pPr lvl="0" algn="r" eaLnBrk="1" hangingPunct="1">
              <a:buNone/>
            </a:pPr>
            <a:fld id="{9A0DB2DC-4C9A-4742-B13C-FB6460FD3503}" type="slidenum">
              <a:rPr lang="zh-CN" altLang="en-US" dirty="0"/>
              <a:t>‹#›</a:t>
            </a:fld>
            <a:endParaRPr lang="zh-CN" altLang="en-US" sz="1200" dirty="0"/>
          </a:p>
        </p:txBody>
      </p:sp>
    </p:spTree>
  </p:cSld>
  <p:clrMap bg1="lt1" tx1="dk1" bg2="lt2" tx2="dk2" accent1="accent1" accent2="accent2" accent3="accent3" accent4="accent4" accent5="accent5" accent6="accent6" hlink="hlink" folHlink="folHlink"/>
  <p:hf sldNum="0" hdr="0" ftr="0"/>
  <p:notesStyle>
    <a:lvl1pPr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1pPr>
    <a:lvl2pPr marL="457200"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2pPr>
    <a:lvl3pPr marL="914400"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3pPr>
    <a:lvl4pPr marL="1371600"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4pPr>
    <a:lvl5pPr marL="1828800"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a:ln/>
        </p:spPr>
      </p:sp>
      <p:sp>
        <p:nvSpPr>
          <p:cNvPr id="19459" name="备注占位符 2"/>
          <p:cNvSpPr>
            <a:spLocks noGrp="1"/>
          </p:cNvSpPr>
          <p:nvPr>
            <p:ph type="body" idx="1"/>
          </p:nvPr>
        </p:nvSpPr>
        <p:spPr>
          <a:xfrm>
            <a:off x="685800" y="4343400"/>
            <a:ext cx="5486400" cy="4114800"/>
          </a:xfrm>
          <a:prstGeom prst="rect">
            <a:avLst/>
          </a:prstGeom>
          <a:noFill/>
          <a:ln w="9525">
            <a:noFill/>
          </a:ln>
        </p:spPr>
        <p:txBody>
          <a:bodyPr/>
          <a:lstStyle/>
          <a:p>
            <a:pPr lvl="0"/>
            <a:endParaRPr lang="zh-CN" altLang="en-US" dirty="0"/>
          </a:p>
        </p:txBody>
      </p:sp>
      <p:sp>
        <p:nvSpPr>
          <p:cNvPr id="19460"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dirty="0"/>
              <a:t>1</a:t>
            </a:fld>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幻灯片图像占位符 1"/>
          <p:cNvSpPr>
            <a:spLocks noGrp="1" noRot="1" noChangeAspect="1" noTextEdit="1"/>
          </p:cNvSpPr>
          <p:nvPr>
            <p:ph type="sldImg"/>
          </p:nvPr>
        </p:nvSpPr>
        <p:spPr>
          <a:ln/>
        </p:spPr>
      </p:sp>
      <p:sp>
        <p:nvSpPr>
          <p:cNvPr id="77827" name="备注占位符 2"/>
          <p:cNvSpPr>
            <a:spLocks noGrp="1"/>
          </p:cNvSpPr>
          <p:nvPr>
            <p:ph type="body" idx="1"/>
          </p:nvPr>
        </p:nvSpPr>
        <p:spPr>
          <a:xfrm>
            <a:off x="685800" y="4400550"/>
            <a:ext cx="5486400" cy="3600450"/>
          </a:xfrm>
          <a:prstGeom prst="rect">
            <a:avLst/>
          </a:prstGeom>
          <a:noFill/>
          <a:ln w="9525">
            <a:noFill/>
          </a:ln>
        </p:spPr>
        <p:txBody>
          <a:bodyPr/>
          <a:lstStyle/>
          <a:p>
            <a:pPr lvl="0"/>
            <a:endParaRPr lang="zh-CN" altLang="en-US" dirty="0"/>
          </a:p>
        </p:txBody>
      </p:sp>
      <p:sp>
        <p:nvSpPr>
          <p:cNvPr id="77828" name="日期占位符 3"/>
          <p:cNvSpPr txBox="1">
            <a:spLocks noGrp="1"/>
          </p:cNvSpPr>
          <p:nvPr>
            <p:ph type="dt" sz="half"/>
          </p:nvPr>
        </p:nvSpPr>
        <p:spPr>
          <a:xfrm>
            <a:off x="3884613" y="0"/>
            <a:ext cx="2971800" cy="457200"/>
          </a:xfrm>
          <a:prstGeom prst="rect">
            <a:avLst/>
          </a:prstGeom>
          <a:noFill/>
          <a:ln w="9525">
            <a:noFill/>
          </a:ln>
        </p:spPr>
        <p:txBody>
          <a:bodyPr/>
          <a:lstStyle/>
          <a:p>
            <a:pPr lvl="0" algn="r" eaLnBrk="1" hangingPunct="1"/>
            <a:fld id="{BB962C8B-B14F-4D97-AF65-F5344CB8AC3E}" type="datetime1">
              <a:rPr lang="zh-CN" altLang="en-US" dirty="0"/>
              <a:t>2022-8-29</a:t>
            </a:fld>
            <a:endParaRPr lang="zh-CN" altLang="en-US" sz="1200" dirty="0"/>
          </a:p>
        </p:txBody>
      </p:sp>
      <p:sp>
        <p:nvSpPr>
          <p:cNvPr id="77829" name="灯片编号占位符 4"/>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dirty="0"/>
              <a:t>49</a:t>
            </a:fld>
            <a:endParaRPr lang="zh-CN" altLang="en-US" sz="1200"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幻灯片图像占位符 1"/>
          <p:cNvSpPr>
            <a:spLocks noGrp="1" noRot="1" noChangeAspect="1" noTextEdit="1"/>
          </p:cNvSpPr>
          <p:nvPr>
            <p:ph type="sldImg"/>
          </p:nvPr>
        </p:nvSpPr>
        <p:spPr>
          <a:ln/>
        </p:spPr>
      </p:sp>
      <p:sp>
        <p:nvSpPr>
          <p:cNvPr id="79875" name="备注占位符 2"/>
          <p:cNvSpPr>
            <a:spLocks noGrp="1"/>
          </p:cNvSpPr>
          <p:nvPr>
            <p:ph type="body" idx="1"/>
          </p:nvPr>
        </p:nvSpPr>
        <p:spPr>
          <a:xfrm>
            <a:off x="685800" y="4400550"/>
            <a:ext cx="5486400" cy="3600450"/>
          </a:xfrm>
          <a:prstGeom prst="rect">
            <a:avLst/>
          </a:prstGeom>
          <a:noFill/>
          <a:ln w="9525">
            <a:noFill/>
          </a:ln>
        </p:spPr>
        <p:txBody>
          <a:bodyPr/>
          <a:lstStyle/>
          <a:p>
            <a:pPr lvl="0"/>
            <a:endParaRPr lang="zh-CN" altLang="en-US" dirty="0"/>
          </a:p>
        </p:txBody>
      </p:sp>
      <p:sp>
        <p:nvSpPr>
          <p:cNvPr id="79876" name="日期占位符 3"/>
          <p:cNvSpPr txBox="1">
            <a:spLocks noGrp="1"/>
          </p:cNvSpPr>
          <p:nvPr>
            <p:ph type="dt" sz="half"/>
          </p:nvPr>
        </p:nvSpPr>
        <p:spPr>
          <a:xfrm>
            <a:off x="3884613" y="0"/>
            <a:ext cx="2971800" cy="457200"/>
          </a:xfrm>
          <a:prstGeom prst="rect">
            <a:avLst/>
          </a:prstGeom>
          <a:noFill/>
          <a:ln w="9525">
            <a:noFill/>
          </a:ln>
        </p:spPr>
        <p:txBody>
          <a:bodyPr/>
          <a:lstStyle/>
          <a:p>
            <a:pPr lvl="0" algn="r" eaLnBrk="1" hangingPunct="1"/>
            <a:fld id="{BB962C8B-B14F-4D97-AF65-F5344CB8AC3E}" type="datetime1">
              <a:rPr lang="zh-CN" altLang="en-US" dirty="0"/>
              <a:t>2022-8-29</a:t>
            </a:fld>
            <a:endParaRPr lang="zh-CN" altLang="en-US" sz="1200" dirty="0"/>
          </a:p>
        </p:txBody>
      </p:sp>
      <p:sp>
        <p:nvSpPr>
          <p:cNvPr id="79877" name="灯片编号占位符 4"/>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dirty="0"/>
              <a:t>50</a:t>
            </a:fld>
            <a:endParaRPr lang="zh-CN" altLang="en-US" sz="1200"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幻灯片图像占位符 1"/>
          <p:cNvSpPr>
            <a:spLocks noGrp="1" noRot="1" noChangeAspect="1" noTextEdit="1"/>
          </p:cNvSpPr>
          <p:nvPr>
            <p:ph type="sldImg"/>
          </p:nvPr>
        </p:nvSpPr>
        <p:spPr>
          <a:ln/>
        </p:spPr>
      </p:sp>
      <p:sp>
        <p:nvSpPr>
          <p:cNvPr id="81923" name="备注占位符 2"/>
          <p:cNvSpPr>
            <a:spLocks noGrp="1"/>
          </p:cNvSpPr>
          <p:nvPr>
            <p:ph type="body" idx="1"/>
          </p:nvPr>
        </p:nvSpPr>
        <p:spPr>
          <a:xfrm>
            <a:off x="685800" y="4400550"/>
            <a:ext cx="5486400" cy="3600450"/>
          </a:xfrm>
          <a:prstGeom prst="rect">
            <a:avLst/>
          </a:prstGeom>
          <a:noFill/>
          <a:ln w="9525">
            <a:noFill/>
          </a:ln>
        </p:spPr>
        <p:txBody>
          <a:bodyPr/>
          <a:lstStyle/>
          <a:p>
            <a:pPr lvl="0"/>
            <a:endParaRPr lang="zh-CN" altLang="en-US" dirty="0"/>
          </a:p>
        </p:txBody>
      </p:sp>
      <p:sp>
        <p:nvSpPr>
          <p:cNvPr id="81924" name="日期占位符 3"/>
          <p:cNvSpPr txBox="1">
            <a:spLocks noGrp="1"/>
          </p:cNvSpPr>
          <p:nvPr>
            <p:ph type="dt" sz="half"/>
          </p:nvPr>
        </p:nvSpPr>
        <p:spPr>
          <a:xfrm>
            <a:off x="3884613" y="0"/>
            <a:ext cx="2971800" cy="457200"/>
          </a:xfrm>
          <a:prstGeom prst="rect">
            <a:avLst/>
          </a:prstGeom>
          <a:noFill/>
          <a:ln w="9525">
            <a:noFill/>
          </a:ln>
        </p:spPr>
        <p:txBody>
          <a:bodyPr/>
          <a:lstStyle/>
          <a:p>
            <a:pPr lvl="0" algn="r" eaLnBrk="1" hangingPunct="1"/>
            <a:fld id="{BB962C8B-B14F-4D97-AF65-F5344CB8AC3E}" type="datetime1">
              <a:rPr lang="zh-CN" altLang="en-US" dirty="0"/>
              <a:t>2022-8-29</a:t>
            </a:fld>
            <a:endParaRPr lang="zh-CN" altLang="en-US" sz="1200" dirty="0"/>
          </a:p>
        </p:txBody>
      </p:sp>
      <p:sp>
        <p:nvSpPr>
          <p:cNvPr id="81925" name="灯片编号占位符 4"/>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dirty="0"/>
              <a:t>51</a:t>
            </a:fld>
            <a:endParaRPr lang="zh-CN" altLang="en-US" sz="1200"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幻灯片图像占位符 1"/>
          <p:cNvSpPr>
            <a:spLocks noGrp="1" noRot="1" noChangeAspect="1" noTextEdit="1"/>
          </p:cNvSpPr>
          <p:nvPr>
            <p:ph type="sldImg"/>
          </p:nvPr>
        </p:nvSpPr>
        <p:spPr>
          <a:ln/>
        </p:spPr>
      </p:sp>
      <p:sp>
        <p:nvSpPr>
          <p:cNvPr id="83971" name="备注占位符 2"/>
          <p:cNvSpPr>
            <a:spLocks noGrp="1"/>
          </p:cNvSpPr>
          <p:nvPr>
            <p:ph type="body" idx="1"/>
          </p:nvPr>
        </p:nvSpPr>
        <p:spPr>
          <a:xfrm>
            <a:off x="685800" y="4400550"/>
            <a:ext cx="5486400" cy="3600450"/>
          </a:xfrm>
          <a:prstGeom prst="rect">
            <a:avLst/>
          </a:prstGeom>
          <a:noFill/>
          <a:ln w="9525">
            <a:noFill/>
          </a:ln>
        </p:spPr>
        <p:txBody>
          <a:bodyPr/>
          <a:lstStyle/>
          <a:p>
            <a:pPr lvl="0"/>
            <a:endParaRPr lang="zh-CN" altLang="en-US" dirty="0"/>
          </a:p>
        </p:txBody>
      </p:sp>
      <p:sp>
        <p:nvSpPr>
          <p:cNvPr id="83972" name="日期占位符 3"/>
          <p:cNvSpPr txBox="1">
            <a:spLocks noGrp="1"/>
          </p:cNvSpPr>
          <p:nvPr>
            <p:ph type="dt" sz="half"/>
          </p:nvPr>
        </p:nvSpPr>
        <p:spPr>
          <a:xfrm>
            <a:off x="3884613" y="0"/>
            <a:ext cx="2971800" cy="457200"/>
          </a:xfrm>
          <a:prstGeom prst="rect">
            <a:avLst/>
          </a:prstGeom>
          <a:noFill/>
          <a:ln w="9525">
            <a:noFill/>
          </a:ln>
        </p:spPr>
        <p:txBody>
          <a:bodyPr/>
          <a:lstStyle/>
          <a:p>
            <a:pPr lvl="0" algn="r" eaLnBrk="1" hangingPunct="1"/>
            <a:fld id="{BB962C8B-B14F-4D97-AF65-F5344CB8AC3E}" type="datetime1">
              <a:rPr lang="zh-CN" altLang="en-US" dirty="0"/>
              <a:t>2022-8-29</a:t>
            </a:fld>
            <a:endParaRPr lang="zh-CN" altLang="en-US" sz="1200" dirty="0"/>
          </a:p>
        </p:txBody>
      </p:sp>
      <p:sp>
        <p:nvSpPr>
          <p:cNvPr id="83973" name="灯片编号占位符 4"/>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dirty="0"/>
              <a:t>52</a:t>
            </a:fld>
            <a:endParaRPr lang="zh-CN" altLang="en-US" sz="1200"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TextEdit="1"/>
          </p:cNvSpPr>
          <p:nvPr>
            <p:ph type="sldImg"/>
          </p:nvPr>
        </p:nvSpPr>
        <p:spPr>
          <a:ln/>
        </p:spPr>
      </p:sp>
      <p:sp>
        <p:nvSpPr>
          <p:cNvPr id="86019" name="备注占位符 2"/>
          <p:cNvSpPr>
            <a:spLocks noGrp="1"/>
          </p:cNvSpPr>
          <p:nvPr>
            <p:ph type="body" idx="1"/>
          </p:nvPr>
        </p:nvSpPr>
        <p:spPr>
          <a:xfrm>
            <a:off x="685800" y="4400550"/>
            <a:ext cx="5486400" cy="3600450"/>
          </a:xfrm>
          <a:prstGeom prst="rect">
            <a:avLst/>
          </a:prstGeom>
          <a:noFill/>
          <a:ln w="9525">
            <a:noFill/>
          </a:ln>
        </p:spPr>
        <p:txBody>
          <a:bodyPr/>
          <a:lstStyle/>
          <a:p>
            <a:pPr lvl="0"/>
            <a:endParaRPr lang="zh-CN" altLang="en-US" dirty="0"/>
          </a:p>
        </p:txBody>
      </p:sp>
      <p:sp>
        <p:nvSpPr>
          <p:cNvPr id="86020" name="日期占位符 3"/>
          <p:cNvSpPr txBox="1">
            <a:spLocks noGrp="1"/>
          </p:cNvSpPr>
          <p:nvPr>
            <p:ph type="dt" sz="half"/>
          </p:nvPr>
        </p:nvSpPr>
        <p:spPr>
          <a:xfrm>
            <a:off x="3884613" y="0"/>
            <a:ext cx="2971800" cy="457200"/>
          </a:xfrm>
          <a:prstGeom prst="rect">
            <a:avLst/>
          </a:prstGeom>
          <a:noFill/>
          <a:ln w="9525">
            <a:noFill/>
          </a:ln>
        </p:spPr>
        <p:txBody>
          <a:bodyPr/>
          <a:lstStyle/>
          <a:p>
            <a:pPr lvl="0" algn="r" eaLnBrk="1" hangingPunct="1"/>
            <a:fld id="{BB962C8B-B14F-4D97-AF65-F5344CB8AC3E}" type="datetime1">
              <a:rPr lang="zh-CN" altLang="en-US" dirty="0"/>
              <a:t>2022-8-29</a:t>
            </a:fld>
            <a:endParaRPr lang="zh-CN" altLang="en-US" sz="1200" dirty="0"/>
          </a:p>
        </p:txBody>
      </p:sp>
      <p:sp>
        <p:nvSpPr>
          <p:cNvPr id="86021" name="灯片编号占位符 4"/>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dirty="0"/>
              <a:t>53</a:t>
            </a:fld>
            <a:endParaRPr lang="zh-CN" altLang="en-US" sz="1200"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幻灯片图像占位符 1"/>
          <p:cNvSpPr>
            <a:spLocks noGrp="1" noRot="1" noChangeAspect="1" noTextEdit="1"/>
          </p:cNvSpPr>
          <p:nvPr>
            <p:ph type="sldImg"/>
          </p:nvPr>
        </p:nvSpPr>
        <p:spPr>
          <a:ln/>
        </p:spPr>
      </p:sp>
      <p:sp>
        <p:nvSpPr>
          <p:cNvPr id="88067" name="备注占位符 2"/>
          <p:cNvSpPr>
            <a:spLocks noGrp="1"/>
          </p:cNvSpPr>
          <p:nvPr>
            <p:ph type="body" idx="1"/>
          </p:nvPr>
        </p:nvSpPr>
        <p:spPr>
          <a:xfrm>
            <a:off x="685800" y="4400550"/>
            <a:ext cx="5486400" cy="3600450"/>
          </a:xfrm>
          <a:prstGeom prst="rect">
            <a:avLst/>
          </a:prstGeom>
          <a:noFill/>
          <a:ln w="9525">
            <a:noFill/>
          </a:ln>
        </p:spPr>
        <p:txBody>
          <a:bodyPr/>
          <a:lstStyle/>
          <a:p>
            <a:pPr lvl="0"/>
            <a:endParaRPr lang="zh-CN" altLang="en-US" dirty="0"/>
          </a:p>
        </p:txBody>
      </p:sp>
      <p:sp>
        <p:nvSpPr>
          <p:cNvPr id="88068" name="日期占位符 3"/>
          <p:cNvSpPr txBox="1">
            <a:spLocks noGrp="1"/>
          </p:cNvSpPr>
          <p:nvPr>
            <p:ph type="dt" sz="half"/>
          </p:nvPr>
        </p:nvSpPr>
        <p:spPr>
          <a:xfrm>
            <a:off x="3884613" y="0"/>
            <a:ext cx="2971800" cy="457200"/>
          </a:xfrm>
          <a:prstGeom prst="rect">
            <a:avLst/>
          </a:prstGeom>
          <a:noFill/>
          <a:ln w="9525">
            <a:noFill/>
          </a:ln>
        </p:spPr>
        <p:txBody>
          <a:bodyPr/>
          <a:lstStyle/>
          <a:p>
            <a:pPr lvl="0" algn="r" eaLnBrk="1" hangingPunct="1"/>
            <a:fld id="{BB962C8B-B14F-4D97-AF65-F5344CB8AC3E}" type="datetime1">
              <a:rPr lang="zh-CN" altLang="en-US" dirty="0"/>
              <a:t>2022-8-29</a:t>
            </a:fld>
            <a:endParaRPr lang="zh-CN" altLang="en-US" sz="1200" dirty="0"/>
          </a:p>
        </p:txBody>
      </p:sp>
      <p:sp>
        <p:nvSpPr>
          <p:cNvPr id="88069" name="灯片编号占位符 4"/>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dirty="0"/>
              <a:t>54</a:t>
            </a:fld>
            <a:endParaRPr lang="zh-CN" altLang="en-US" sz="1200"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幻灯片图像占位符 1"/>
          <p:cNvSpPr>
            <a:spLocks noGrp="1" noRot="1" noChangeAspect="1" noTextEdit="1"/>
          </p:cNvSpPr>
          <p:nvPr>
            <p:ph type="sldImg"/>
          </p:nvPr>
        </p:nvSpPr>
        <p:spPr>
          <a:ln/>
        </p:spPr>
      </p:sp>
      <p:sp>
        <p:nvSpPr>
          <p:cNvPr id="90115" name="备注占位符 2"/>
          <p:cNvSpPr>
            <a:spLocks noGrp="1"/>
          </p:cNvSpPr>
          <p:nvPr>
            <p:ph type="body" idx="1"/>
          </p:nvPr>
        </p:nvSpPr>
        <p:spPr>
          <a:xfrm>
            <a:off x="685800" y="4400550"/>
            <a:ext cx="5486400" cy="3600450"/>
          </a:xfrm>
          <a:prstGeom prst="rect">
            <a:avLst/>
          </a:prstGeom>
          <a:noFill/>
          <a:ln w="9525">
            <a:noFill/>
          </a:ln>
        </p:spPr>
        <p:txBody>
          <a:bodyPr/>
          <a:lstStyle/>
          <a:p>
            <a:pPr lvl="0"/>
            <a:endParaRPr lang="zh-CN" altLang="en-US" dirty="0"/>
          </a:p>
        </p:txBody>
      </p:sp>
      <p:sp>
        <p:nvSpPr>
          <p:cNvPr id="90116" name="日期占位符 3"/>
          <p:cNvSpPr txBox="1">
            <a:spLocks noGrp="1"/>
          </p:cNvSpPr>
          <p:nvPr>
            <p:ph type="dt" sz="half"/>
          </p:nvPr>
        </p:nvSpPr>
        <p:spPr>
          <a:xfrm>
            <a:off x="3884613" y="0"/>
            <a:ext cx="2971800" cy="457200"/>
          </a:xfrm>
          <a:prstGeom prst="rect">
            <a:avLst/>
          </a:prstGeom>
          <a:noFill/>
          <a:ln w="9525">
            <a:noFill/>
          </a:ln>
        </p:spPr>
        <p:txBody>
          <a:bodyPr/>
          <a:lstStyle/>
          <a:p>
            <a:pPr lvl="0" algn="r" eaLnBrk="1" hangingPunct="1"/>
            <a:fld id="{BB962C8B-B14F-4D97-AF65-F5344CB8AC3E}" type="datetime1">
              <a:rPr lang="zh-CN" altLang="en-US" dirty="0"/>
              <a:t>2022-8-29</a:t>
            </a:fld>
            <a:endParaRPr lang="zh-CN" altLang="en-US" sz="1200" dirty="0"/>
          </a:p>
        </p:txBody>
      </p:sp>
      <p:sp>
        <p:nvSpPr>
          <p:cNvPr id="90117" name="灯片编号占位符 4"/>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dirty="0"/>
              <a:t>55</a:t>
            </a:fld>
            <a:endParaRPr lang="zh-CN" altLang="en-US" sz="1200"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幻灯片图像占位符 1"/>
          <p:cNvSpPr>
            <a:spLocks noGrp="1" noRot="1" noChangeAspect="1" noTextEdit="1"/>
          </p:cNvSpPr>
          <p:nvPr>
            <p:ph type="sldImg"/>
          </p:nvPr>
        </p:nvSpPr>
        <p:spPr>
          <a:ln/>
        </p:spPr>
      </p:sp>
      <p:sp>
        <p:nvSpPr>
          <p:cNvPr id="92163" name="备注占位符 2"/>
          <p:cNvSpPr>
            <a:spLocks noGrp="1"/>
          </p:cNvSpPr>
          <p:nvPr>
            <p:ph type="body" idx="1"/>
          </p:nvPr>
        </p:nvSpPr>
        <p:spPr>
          <a:xfrm>
            <a:off x="685800" y="4400550"/>
            <a:ext cx="5486400" cy="3600450"/>
          </a:xfrm>
          <a:prstGeom prst="rect">
            <a:avLst/>
          </a:prstGeom>
          <a:noFill/>
          <a:ln w="9525">
            <a:noFill/>
          </a:ln>
        </p:spPr>
        <p:txBody>
          <a:bodyPr/>
          <a:lstStyle/>
          <a:p>
            <a:pPr lvl="0"/>
            <a:endParaRPr lang="zh-CN" altLang="en-US" dirty="0"/>
          </a:p>
        </p:txBody>
      </p:sp>
      <p:sp>
        <p:nvSpPr>
          <p:cNvPr id="92164" name="日期占位符 3"/>
          <p:cNvSpPr txBox="1">
            <a:spLocks noGrp="1"/>
          </p:cNvSpPr>
          <p:nvPr>
            <p:ph type="dt" sz="half"/>
          </p:nvPr>
        </p:nvSpPr>
        <p:spPr>
          <a:xfrm>
            <a:off x="3884613" y="0"/>
            <a:ext cx="2971800" cy="457200"/>
          </a:xfrm>
          <a:prstGeom prst="rect">
            <a:avLst/>
          </a:prstGeom>
          <a:noFill/>
          <a:ln w="9525">
            <a:noFill/>
          </a:ln>
        </p:spPr>
        <p:txBody>
          <a:bodyPr/>
          <a:lstStyle/>
          <a:p>
            <a:pPr lvl="0" algn="r" eaLnBrk="1" hangingPunct="1"/>
            <a:fld id="{BB962C8B-B14F-4D97-AF65-F5344CB8AC3E}" type="datetime1">
              <a:rPr lang="zh-CN" altLang="en-US" dirty="0"/>
              <a:t>2022-8-29</a:t>
            </a:fld>
            <a:endParaRPr lang="zh-CN" altLang="en-US" sz="1200" dirty="0"/>
          </a:p>
        </p:txBody>
      </p:sp>
      <p:sp>
        <p:nvSpPr>
          <p:cNvPr id="92165" name="灯片编号占位符 4"/>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dirty="0"/>
              <a:t>56</a:t>
            </a:fld>
            <a:endParaRPr lang="zh-CN" altLang="en-US" sz="1200"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幻灯片图像占位符 1"/>
          <p:cNvSpPr>
            <a:spLocks noGrp="1" noRot="1" noChangeAspect="1" noTextEdit="1"/>
          </p:cNvSpPr>
          <p:nvPr>
            <p:ph type="sldImg"/>
          </p:nvPr>
        </p:nvSpPr>
        <p:spPr>
          <a:ln/>
        </p:spPr>
      </p:sp>
      <p:sp>
        <p:nvSpPr>
          <p:cNvPr id="94211" name="备注占位符 2"/>
          <p:cNvSpPr>
            <a:spLocks noGrp="1"/>
          </p:cNvSpPr>
          <p:nvPr>
            <p:ph type="body" idx="1"/>
          </p:nvPr>
        </p:nvSpPr>
        <p:spPr>
          <a:xfrm>
            <a:off x="685800" y="4400550"/>
            <a:ext cx="5486400" cy="3600450"/>
          </a:xfrm>
          <a:prstGeom prst="rect">
            <a:avLst/>
          </a:prstGeom>
          <a:noFill/>
          <a:ln w="9525">
            <a:noFill/>
          </a:ln>
        </p:spPr>
        <p:txBody>
          <a:bodyPr/>
          <a:lstStyle/>
          <a:p>
            <a:pPr lvl="0"/>
            <a:endParaRPr lang="zh-CN" altLang="en-US" dirty="0"/>
          </a:p>
        </p:txBody>
      </p:sp>
      <p:sp>
        <p:nvSpPr>
          <p:cNvPr id="94212" name="日期占位符 3"/>
          <p:cNvSpPr txBox="1">
            <a:spLocks noGrp="1"/>
          </p:cNvSpPr>
          <p:nvPr>
            <p:ph type="dt" sz="half"/>
          </p:nvPr>
        </p:nvSpPr>
        <p:spPr>
          <a:xfrm>
            <a:off x="3884613" y="0"/>
            <a:ext cx="2971800" cy="457200"/>
          </a:xfrm>
          <a:prstGeom prst="rect">
            <a:avLst/>
          </a:prstGeom>
          <a:noFill/>
          <a:ln w="9525">
            <a:noFill/>
          </a:ln>
        </p:spPr>
        <p:txBody>
          <a:bodyPr/>
          <a:lstStyle/>
          <a:p>
            <a:pPr lvl="0" algn="r" eaLnBrk="1" hangingPunct="1"/>
            <a:fld id="{BB962C8B-B14F-4D97-AF65-F5344CB8AC3E}" type="datetime1">
              <a:rPr lang="zh-CN" altLang="en-US" dirty="0"/>
              <a:t>2022-8-29</a:t>
            </a:fld>
            <a:endParaRPr lang="zh-CN" altLang="en-US" sz="1200" dirty="0"/>
          </a:p>
        </p:txBody>
      </p:sp>
      <p:sp>
        <p:nvSpPr>
          <p:cNvPr id="94213" name="灯片编号占位符 4"/>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dirty="0"/>
              <a:t>57</a:t>
            </a:fld>
            <a:endParaRPr lang="zh-CN" altLang="en-US" sz="1200"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幻灯片图像占位符 1"/>
          <p:cNvSpPr>
            <a:spLocks noGrp="1" noRot="1" noChangeAspect="1" noTextEdit="1"/>
          </p:cNvSpPr>
          <p:nvPr>
            <p:ph type="sldImg"/>
          </p:nvPr>
        </p:nvSpPr>
        <p:spPr>
          <a:ln/>
        </p:spPr>
      </p:sp>
      <p:sp>
        <p:nvSpPr>
          <p:cNvPr id="96259" name="备注占位符 2"/>
          <p:cNvSpPr>
            <a:spLocks noGrp="1"/>
          </p:cNvSpPr>
          <p:nvPr>
            <p:ph type="body" idx="1"/>
          </p:nvPr>
        </p:nvSpPr>
        <p:spPr>
          <a:xfrm>
            <a:off x="685800" y="4400550"/>
            <a:ext cx="5486400" cy="3600450"/>
          </a:xfrm>
          <a:prstGeom prst="rect">
            <a:avLst/>
          </a:prstGeom>
          <a:noFill/>
          <a:ln w="9525">
            <a:noFill/>
          </a:ln>
        </p:spPr>
        <p:txBody>
          <a:bodyPr/>
          <a:lstStyle/>
          <a:p>
            <a:pPr lvl="0"/>
            <a:endParaRPr lang="zh-CN" altLang="en-US" dirty="0"/>
          </a:p>
        </p:txBody>
      </p:sp>
      <p:sp>
        <p:nvSpPr>
          <p:cNvPr id="96260" name="日期占位符 3"/>
          <p:cNvSpPr txBox="1">
            <a:spLocks noGrp="1"/>
          </p:cNvSpPr>
          <p:nvPr>
            <p:ph type="dt" sz="half"/>
          </p:nvPr>
        </p:nvSpPr>
        <p:spPr>
          <a:xfrm>
            <a:off x="3884613" y="0"/>
            <a:ext cx="2971800" cy="457200"/>
          </a:xfrm>
          <a:prstGeom prst="rect">
            <a:avLst/>
          </a:prstGeom>
          <a:noFill/>
          <a:ln w="9525">
            <a:noFill/>
          </a:ln>
        </p:spPr>
        <p:txBody>
          <a:bodyPr/>
          <a:lstStyle/>
          <a:p>
            <a:pPr lvl="0" algn="r" eaLnBrk="1" hangingPunct="1"/>
            <a:fld id="{BB962C8B-B14F-4D97-AF65-F5344CB8AC3E}" type="datetime1">
              <a:rPr lang="zh-CN" altLang="en-US" dirty="0"/>
              <a:t>2022-8-29</a:t>
            </a:fld>
            <a:endParaRPr lang="zh-CN" altLang="en-US" sz="1200" dirty="0"/>
          </a:p>
        </p:txBody>
      </p:sp>
      <p:sp>
        <p:nvSpPr>
          <p:cNvPr id="96261" name="灯片编号占位符 4"/>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dirty="0"/>
              <a:t>58</a:t>
            </a:fld>
            <a:endParaRPr lang="zh-CN" altLang="en-US" sz="1200"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幻灯片图像占位符 1"/>
          <p:cNvSpPr>
            <a:spLocks noGrp="1" noRot="1" noChangeAspect="1" noTextEdit="1"/>
          </p:cNvSpPr>
          <p:nvPr>
            <p:ph type="sldImg"/>
          </p:nvPr>
        </p:nvSpPr>
        <p:spPr>
          <a:ln/>
        </p:spPr>
      </p:sp>
      <p:sp>
        <p:nvSpPr>
          <p:cNvPr id="21507" name="备注占位符 2"/>
          <p:cNvSpPr>
            <a:spLocks noGrp="1"/>
          </p:cNvSpPr>
          <p:nvPr>
            <p:ph type="body" idx="1"/>
          </p:nvPr>
        </p:nvSpPr>
        <p:spPr>
          <a:xfrm>
            <a:off x="-2147483648" y="-2147483648"/>
            <a:ext cx="0" cy="0"/>
          </a:xfrm>
          <a:prstGeom prst="rect">
            <a:avLst/>
          </a:prstGeom>
          <a:noFill/>
          <a:ln w="9525">
            <a:noFill/>
          </a:ln>
        </p:spPr>
        <p:txBody>
          <a:bodyPr/>
          <a:lstStyle/>
          <a:p>
            <a:pPr lvl="0"/>
            <a:endParaRPr lang="zh-CN" altLang="en-US" dirty="0"/>
          </a:p>
        </p:txBody>
      </p:sp>
      <p:sp>
        <p:nvSpPr>
          <p:cNvPr id="21508"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dirty="0"/>
              <a:t>2</a:t>
            </a:fld>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幻灯片图像占位符 1"/>
          <p:cNvSpPr>
            <a:spLocks noGrp="1" noRot="1" noChangeAspect="1" noTextEdit="1"/>
          </p:cNvSpPr>
          <p:nvPr>
            <p:ph type="sldImg"/>
          </p:nvPr>
        </p:nvSpPr>
        <p:spPr>
          <a:ln/>
        </p:spPr>
      </p:sp>
      <p:sp>
        <p:nvSpPr>
          <p:cNvPr id="98307" name="备注占位符 2"/>
          <p:cNvSpPr>
            <a:spLocks noGrp="1"/>
          </p:cNvSpPr>
          <p:nvPr>
            <p:ph type="body" idx="1"/>
          </p:nvPr>
        </p:nvSpPr>
        <p:spPr>
          <a:xfrm>
            <a:off x="685800" y="4400550"/>
            <a:ext cx="5486400" cy="3600450"/>
          </a:xfrm>
          <a:prstGeom prst="rect">
            <a:avLst/>
          </a:prstGeom>
          <a:noFill/>
          <a:ln w="9525">
            <a:noFill/>
          </a:ln>
        </p:spPr>
        <p:txBody>
          <a:bodyPr/>
          <a:lstStyle/>
          <a:p>
            <a:pPr lvl="0"/>
            <a:endParaRPr lang="zh-CN" altLang="en-US" dirty="0"/>
          </a:p>
        </p:txBody>
      </p:sp>
      <p:sp>
        <p:nvSpPr>
          <p:cNvPr id="98308" name="日期占位符 3"/>
          <p:cNvSpPr txBox="1">
            <a:spLocks noGrp="1"/>
          </p:cNvSpPr>
          <p:nvPr>
            <p:ph type="dt" sz="half"/>
          </p:nvPr>
        </p:nvSpPr>
        <p:spPr>
          <a:xfrm>
            <a:off x="3884613" y="0"/>
            <a:ext cx="2971800" cy="457200"/>
          </a:xfrm>
          <a:prstGeom prst="rect">
            <a:avLst/>
          </a:prstGeom>
          <a:noFill/>
          <a:ln w="9525">
            <a:noFill/>
          </a:ln>
        </p:spPr>
        <p:txBody>
          <a:bodyPr/>
          <a:lstStyle/>
          <a:p>
            <a:pPr lvl="0" algn="r" eaLnBrk="1" hangingPunct="1"/>
            <a:fld id="{BB962C8B-B14F-4D97-AF65-F5344CB8AC3E}" type="datetime1">
              <a:rPr lang="zh-CN" altLang="en-US" dirty="0"/>
              <a:t>2022-8-29</a:t>
            </a:fld>
            <a:endParaRPr lang="zh-CN" altLang="en-US" sz="1200" dirty="0"/>
          </a:p>
        </p:txBody>
      </p:sp>
      <p:sp>
        <p:nvSpPr>
          <p:cNvPr id="98309" name="灯片编号占位符 4"/>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dirty="0"/>
              <a:t>59</a:t>
            </a:fld>
            <a:endParaRPr lang="zh-CN" altLang="en-US" sz="1200"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幻灯片图像占位符 1"/>
          <p:cNvSpPr>
            <a:spLocks noGrp="1" noRot="1" noChangeAspect="1" noTextEdit="1"/>
          </p:cNvSpPr>
          <p:nvPr>
            <p:ph type="sldImg"/>
          </p:nvPr>
        </p:nvSpPr>
        <p:spPr>
          <a:ln/>
        </p:spPr>
      </p:sp>
      <p:sp>
        <p:nvSpPr>
          <p:cNvPr id="102403" name="备注占位符 2"/>
          <p:cNvSpPr>
            <a:spLocks noGrp="1"/>
          </p:cNvSpPr>
          <p:nvPr>
            <p:ph type="body" idx="1"/>
          </p:nvPr>
        </p:nvSpPr>
        <p:spPr>
          <a:xfrm>
            <a:off x="685800" y="4400550"/>
            <a:ext cx="5486400" cy="3600450"/>
          </a:xfrm>
          <a:prstGeom prst="rect">
            <a:avLst/>
          </a:prstGeom>
          <a:noFill/>
          <a:ln w="9525">
            <a:noFill/>
          </a:ln>
        </p:spPr>
        <p:txBody>
          <a:bodyPr/>
          <a:lstStyle/>
          <a:p>
            <a:pPr lvl="0"/>
            <a:endParaRPr lang="zh-CN" altLang="en-US" dirty="0"/>
          </a:p>
        </p:txBody>
      </p:sp>
      <p:sp>
        <p:nvSpPr>
          <p:cNvPr id="102404" name="日期占位符 3"/>
          <p:cNvSpPr txBox="1">
            <a:spLocks noGrp="1"/>
          </p:cNvSpPr>
          <p:nvPr>
            <p:ph type="dt" sz="half"/>
          </p:nvPr>
        </p:nvSpPr>
        <p:spPr>
          <a:xfrm>
            <a:off x="3884613" y="0"/>
            <a:ext cx="2971800" cy="457200"/>
          </a:xfrm>
          <a:prstGeom prst="rect">
            <a:avLst/>
          </a:prstGeom>
          <a:noFill/>
          <a:ln w="9525">
            <a:noFill/>
          </a:ln>
        </p:spPr>
        <p:txBody>
          <a:bodyPr/>
          <a:lstStyle/>
          <a:p>
            <a:pPr lvl="0" algn="r" eaLnBrk="1" hangingPunct="1"/>
            <a:fld id="{BB962C8B-B14F-4D97-AF65-F5344CB8AC3E}" type="datetime1">
              <a:rPr lang="zh-CN" altLang="en-US" dirty="0"/>
              <a:t>2022-8-29</a:t>
            </a:fld>
            <a:endParaRPr lang="zh-CN" altLang="en-US" sz="1200" dirty="0"/>
          </a:p>
        </p:txBody>
      </p:sp>
      <p:sp>
        <p:nvSpPr>
          <p:cNvPr id="102405" name="灯片编号占位符 4"/>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dirty="0"/>
              <a:t>60</a:t>
            </a:fld>
            <a:endParaRPr lang="zh-CN" altLang="en-US" sz="1200"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幻灯片图像占位符 1"/>
          <p:cNvSpPr>
            <a:spLocks noGrp="1" noRot="1" noChangeAspect="1" noTextEdit="1"/>
          </p:cNvSpPr>
          <p:nvPr>
            <p:ph type="sldImg"/>
          </p:nvPr>
        </p:nvSpPr>
        <p:spPr>
          <a:ln/>
        </p:spPr>
      </p:sp>
      <p:sp>
        <p:nvSpPr>
          <p:cNvPr id="106499" name="备注占位符 2"/>
          <p:cNvSpPr>
            <a:spLocks noGrp="1"/>
          </p:cNvSpPr>
          <p:nvPr>
            <p:ph type="body" idx="1"/>
          </p:nvPr>
        </p:nvSpPr>
        <p:spPr>
          <a:xfrm>
            <a:off x="685800" y="4400550"/>
            <a:ext cx="5486400" cy="3600450"/>
          </a:xfrm>
          <a:prstGeom prst="rect">
            <a:avLst/>
          </a:prstGeom>
          <a:noFill/>
          <a:ln w="9525">
            <a:noFill/>
          </a:ln>
        </p:spPr>
        <p:txBody>
          <a:bodyPr/>
          <a:lstStyle/>
          <a:p>
            <a:pPr lvl="0"/>
            <a:endParaRPr lang="zh-CN" altLang="en-US" dirty="0"/>
          </a:p>
        </p:txBody>
      </p:sp>
      <p:sp>
        <p:nvSpPr>
          <p:cNvPr id="106500" name="日期占位符 3"/>
          <p:cNvSpPr txBox="1">
            <a:spLocks noGrp="1"/>
          </p:cNvSpPr>
          <p:nvPr>
            <p:ph type="dt" sz="half"/>
          </p:nvPr>
        </p:nvSpPr>
        <p:spPr>
          <a:xfrm>
            <a:off x="3884613" y="0"/>
            <a:ext cx="2971800" cy="457200"/>
          </a:xfrm>
          <a:prstGeom prst="rect">
            <a:avLst/>
          </a:prstGeom>
          <a:noFill/>
          <a:ln w="9525">
            <a:noFill/>
          </a:ln>
        </p:spPr>
        <p:txBody>
          <a:bodyPr/>
          <a:lstStyle/>
          <a:p>
            <a:pPr lvl="0" algn="r" eaLnBrk="1" hangingPunct="1"/>
            <a:fld id="{BB962C8B-B14F-4D97-AF65-F5344CB8AC3E}" type="datetime1">
              <a:rPr lang="zh-CN" altLang="en-US" dirty="0"/>
              <a:t>2022-8-29</a:t>
            </a:fld>
            <a:endParaRPr lang="zh-CN" altLang="en-US" sz="1200" dirty="0"/>
          </a:p>
        </p:txBody>
      </p:sp>
      <p:sp>
        <p:nvSpPr>
          <p:cNvPr id="106501" name="灯片编号占位符 4"/>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dirty="0"/>
              <a:t>61</a:t>
            </a:fld>
            <a:endParaRPr lang="zh-CN" altLang="en-US" sz="1200"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幻灯片图像占位符 1"/>
          <p:cNvSpPr>
            <a:spLocks noGrp="1" noRot="1" noChangeAspect="1" noTextEdit="1"/>
          </p:cNvSpPr>
          <p:nvPr>
            <p:ph type="sldImg"/>
          </p:nvPr>
        </p:nvSpPr>
        <p:spPr>
          <a:ln/>
        </p:spPr>
      </p:sp>
      <p:sp>
        <p:nvSpPr>
          <p:cNvPr id="108547" name="备注占位符 2"/>
          <p:cNvSpPr>
            <a:spLocks noGrp="1"/>
          </p:cNvSpPr>
          <p:nvPr>
            <p:ph type="body" idx="1"/>
          </p:nvPr>
        </p:nvSpPr>
        <p:spPr>
          <a:xfrm>
            <a:off x="685800" y="4400550"/>
            <a:ext cx="5486400" cy="3600450"/>
          </a:xfrm>
          <a:prstGeom prst="rect">
            <a:avLst/>
          </a:prstGeom>
          <a:noFill/>
          <a:ln w="9525">
            <a:noFill/>
          </a:ln>
        </p:spPr>
        <p:txBody>
          <a:bodyPr/>
          <a:lstStyle/>
          <a:p>
            <a:pPr lvl="0"/>
            <a:endParaRPr lang="zh-CN" altLang="en-US" dirty="0"/>
          </a:p>
        </p:txBody>
      </p:sp>
      <p:sp>
        <p:nvSpPr>
          <p:cNvPr id="108548" name="日期占位符 3"/>
          <p:cNvSpPr txBox="1">
            <a:spLocks noGrp="1"/>
          </p:cNvSpPr>
          <p:nvPr>
            <p:ph type="dt" sz="half"/>
          </p:nvPr>
        </p:nvSpPr>
        <p:spPr>
          <a:xfrm>
            <a:off x="3884613" y="0"/>
            <a:ext cx="2971800" cy="457200"/>
          </a:xfrm>
          <a:prstGeom prst="rect">
            <a:avLst/>
          </a:prstGeom>
          <a:noFill/>
          <a:ln w="9525">
            <a:noFill/>
          </a:ln>
        </p:spPr>
        <p:txBody>
          <a:bodyPr/>
          <a:lstStyle/>
          <a:p>
            <a:pPr lvl="0" algn="r" eaLnBrk="1" hangingPunct="1"/>
            <a:fld id="{BB962C8B-B14F-4D97-AF65-F5344CB8AC3E}" type="datetime1">
              <a:rPr lang="zh-CN" altLang="en-US" dirty="0"/>
              <a:t>2022-8-29</a:t>
            </a:fld>
            <a:endParaRPr lang="zh-CN" altLang="en-US" sz="1200" dirty="0"/>
          </a:p>
        </p:txBody>
      </p:sp>
      <p:sp>
        <p:nvSpPr>
          <p:cNvPr id="108549" name="灯片编号占位符 4"/>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dirty="0"/>
              <a:t>62</a:t>
            </a:fld>
            <a:endParaRPr lang="zh-CN" altLang="en-US" sz="1200"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幻灯片图像占位符 1"/>
          <p:cNvSpPr>
            <a:spLocks noGrp="1" noRot="1" noChangeAspect="1" noTextEdit="1"/>
          </p:cNvSpPr>
          <p:nvPr>
            <p:ph type="sldImg"/>
          </p:nvPr>
        </p:nvSpPr>
        <p:spPr>
          <a:ln/>
        </p:spPr>
      </p:sp>
      <p:sp>
        <p:nvSpPr>
          <p:cNvPr id="110595" name="备注占位符 2"/>
          <p:cNvSpPr>
            <a:spLocks noGrp="1"/>
          </p:cNvSpPr>
          <p:nvPr>
            <p:ph type="body" idx="1"/>
          </p:nvPr>
        </p:nvSpPr>
        <p:spPr>
          <a:xfrm>
            <a:off x="685800" y="4400550"/>
            <a:ext cx="5486400" cy="3600450"/>
          </a:xfrm>
          <a:prstGeom prst="rect">
            <a:avLst/>
          </a:prstGeom>
          <a:noFill/>
          <a:ln w="9525">
            <a:noFill/>
          </a:ln>
        </p:spPr>
        <p:txBody>
          <a:bodyPr/>
          <a:lstStyle/>
          <a:p>
            <a:pPr lvl="0"/>
            <a:endParaRPr lang="zh-CN" altLang="en-US" dirty="0"/>
          </a:p>
        </p:txBody>
      </p:sp>
      <p:sp>
        <p:nvSpPr>
          <p:cNvPr id="110596" name="日期占位符 3"/>
          <p:cNvSpPr txBox="1">
            <a:spLocks noGrp="1"/>
          </p:cNvSpPr>
          <p:nvPr>
            <p:ph type="dt" sz="half"/>
          </p:nvPr>
        </p:nvSpPr>
        <p:spPr>
          <a:xfrm>
            <a:off x="3884613" y="0"/>
            <a:ext cx="2971800" cy="457200"/>
          </a:xfrm>
          <a:prstGeom prst="rect">
            <a:avLst/>
          </a:prstGeom>
          <a:noFill/>
          <a:ln w="9525">
            <a:noFill/>
          </a:ln>
        </p:spPr>
        <p:txBody>
          <a:bodyPr/>
          <a:lstStyle/>
          <a:p>
            <a:pPr lvl="0" algn="r" eaLnBrk="1" hangingPunct="1"/>
            <a:fld id="{BB962C8B-B14F-4D97-AF65-F5344CB8AC3E}" type="datetime1">
              <a:rPr lang="zh-CN" altLang="en-US" dirty="0"/>
              <a:t>2022-8-29</a:t>
            </a:fld>
            <a:endParaRPr lang="zh-CN" altLang="en-US" sz="1200" dirty="0"/>
          </a:p>
        </p:txBody>
      </p:sp>
      <p:sp>
        <p:nvSpPr>
          <p:cNvPr id="110597" name="灯片编号占位符 4"/>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dirty="0"/>
              <a:t>63</a:t>
            </a:fld>
            <a:endParaRPr lang="zh-CN" altLang="en-US" sz="1200"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幻灯片图像占位符 1"/>
          <p:cNvSpPr>
            <a:spLocks noGrp="1" noRot="1" noChangeAspect="1" noTextEdit="1"/>
          </p:cNvSpPr>
          <p:nvPr>
            <p:ph type="sldImg"/>
          </p:nvPr>
        </p:nvSpPr>
        <p:spPr>
          <a:ln/>
        </p:spPr>
      </p:sp>
      <p:sp>
        <p:nvSpPr>
          <p:cNvPr id="112643" name="备注占位符 2"/>
          <p:cNvSpPr>
            <a:spLocks noGrp="1"/>
          </p:cNvSpPr>
          <p:nvPr>
            <p:ph type="body" idx="1"/>
          </p:nvPr>
        </p:nvSpPr>
        <p:spPr>
          <a:xfrm>
            <a:off x="685800" y="4400550"/>
            <a:ext cx="5486400" cy="3600450"/>
          </a:xfrm>
          <a:prstGeom prst="rect">
            <a:avLst/>
          </a:prstGeom>
          <a:noFill/>
          <a:ln w="9525">
            <a:noFill/>
          </a:ln>
        </p:spPr>
        <p:txBody>
          <a:bodyPr/>
          <a:lstStyle/>
          <a:p>
            <a:pPr lvl="0"/>
            <a:endParaRPr lang="zh-CN" altLang="en-US" dirty="0"/>
          </a:p>
        </p:txBody>
      </p:sp>
      <p:sp>
        <p:nvSpPr>
          <p:cNvPr id="112644" name="日期占位符 3"/>
          <p:cNvSpPr txBox="1">
            <a:spLocks noGrp="1"/>
          </p:cNvSpPr>
          <p:nvPr>
            <p:ph type="dt" sz="half"/>
          </p:nvPr>
        </p:nvSpPr>
        <p:spPr>
          <a:xfrm>
            <a:off x="3884613" y="0"/>
            <a:ext cx="2971800" cy="457200"/>
          </a:xfrm>
          <a:prstGeom prst="rect">
            <a:avLst/>
          </a:prstGeom>
          <a:noFill/>
          <a:ln w="9525">
            <a:noFill/>
          </a:ln>
        </p:spPr>
        <p:txBody>
          <a:bodyPr/>
          <a:lstStyle/>
          <a:p>
            <a:pPr lvl="0" algn="r" eaLnBrk="1" hangingPunct="1"/>
            <a:fld id="{BB962C8B-B14F-4D97-AF65-F5344CB8AC3E}" type="datetime1">
              <a:rPr lang="zh-CN" altLang="en-US" dirty="0"/>
              <a:t>2022-8-29</a:t>
            </a:fld>
            <a:endParaRPr lang="zh-CN" altLang="en-US" sz="1200" dirty="0"/>
          </a:p>
        </p:txBody>
      </p:sp>
      <p:sp>
        <p:nvSpPr>
          <p:cNvPr id="112645" name="灯片编号占位符 4"/>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dirty="0"/>
              <a:t>64</a:t>
            </a:fld>
            <a:endParaRPr lang="zh-CN" altLang="en-US" sz="1200"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幻灯片图像占位符 1"/>
          <p:cNvSpPr>
            <a:spLocks noGrp="1" noRot="1" noChangeAspect="1" noTextEdit="1"/>
          </p:cNvSpPr>
          <p:nvPr>
            <p:ph type="sldImg"/>
          </p:nvPr>
        </p:nvSpPr>
        <p:spPr>
          <a:ln/>
        </p:spPr>
      </p:sp>
      <p:sp>
        <p:nvSpPr>
          <p:cNvPr id="114691" name="备注占位符 2"/>
          <p:cNvSpPr>
            <a:spLocks noGrp="1"/>
          </p:cNvSpPr>
          <p:nvPr>
            <p:ph type="body" idx="1"/>
          </p:nvPr>
        </p:nvSpPr>
        <p:spPr>
          <a:xfrm>
            <a:off x="685800" y="4400550"/>
            <a:ext cx="5486400" cy="3600450"/>
          </a:xfrm>
          <a:prstGeom prst="rect">
            <a:avLst/>
          </a:prstGeom>
          <a:noFill/>
          <a:ln w="9525">
            <a:noFill/>
          </a:ln>
        </p:spPr>
        <p:txBody>
          <a:bodyPr/>
          <a:lstStyle/>
          <a:p>
            <a:pPr lvl="0"/>
            <a:endParaRPr lang="zh-CN" altLang="en-US" dirty="0"/>
          </a:p>
        </p:txBody>
      </p:sp>
      <p:sp>
        <p:nvSpPr>
          <p:cNvPr id="114692" name="日期占位符 3"/>
          <p:cNvSpPr txBox="1">
            <a:spLocks noGrp="1"/>
          </p:cNvSpPr>
          <p:nvPr>
            <p:ph type="dt" sz="half"/>
          </p:nvPr>
        </p:nvSpPr>
        <p:spPr>
          <a:xfrm>
            <a:off x="3884613" y="0"/>
            <a:ext cx="2971800" cy="457200"/>
          </a:xfrm>
          <a:prstGeom prst="rect">
            <a:avLst/>
          </a:prstGeom>
          <a:noFill/>
          <a:ln w="9525">
            <a:noFill/>
          </a:ln>
        </p:spPr>
        <p:txBody>
          <a:bodyPr/>
          <a:lstStyle/>
          <a:p>
            <a:pPr lvl="0" algn="r" eaLnBrk="1" hangingPunct="1"/>
            <a:fld id="{BB962C8B-B14F-4D97-AF65-F5344CB8AC3E}" type="datetime1">
              <a:rPr lang="zh-CN" altLang="en-US" dirty="0"/>
              <a:t>2022-8-29</a:t>
            </a:fld>
            <a:endParaRPr lang="zh-CN" altLang="en-US" sz="1200" dirty="0"/>
          </a:p>
        </p:txBody>
      </p:sp>
      <p:sp>
        <p:nvSpPr>
          <p:cNvPr id="114693" name="灯片编号占位符 4"/>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dirty="0"/>
              <a:t>65</a:t>
            </a:fld>
            <a:endParaRPr lang="zh-CN" altLang="en-US" sz="1200"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幻灯片图像占位符 1"/>
          <p:cNvSpPr>
            <a:spLocks noGrp="1" noRot="1" noChangeAspect="1" noTextEdit="1"/>
          </p:cNvSpPr>
          <p:nvPr>
            <p:ph type="sldImg"/>
          </p:nvPr>
        </p:nvSpPr>
        <p:spPr>
          <a:ln/>
        </p:spPr>
      </p:sp>
      <p:sp>
        <p:nvSpPr>
          <p:cNvPr id="116739" name="备注占位符 2"/>
          <p:cNvSpPr>
            <a:spLocks noGrp="1"/>
          </p:cNvSpPr>
          <p:nvPr>
            <p:ph type="body" idx="1"/>
          </p:nvPr>
        </p:nvSpPr>
        <p:spPr>
          <a:xfrm>
            <a:off x="685800" y="4400550"/>
            <a:ext cx="5486400" cy="3600450"/>
          </a:xfrm>
          <a:prstGeom prst="rect">
            <a:avLst/>
          </a:prstGeom>
          <a:noFill/>
          <a:ln w="9525">
            <a:noFill/>
          </a:ln>
        </p:spPr>
        <p:txBody>
          <a:bodyPr/>
          <a:lstStyle/>
          <a:p>
            <a:pPr lvl="0"/>
            <a:endParaRPr lang="zh-CN" altLang="en-US" dirty="0"/>
          </a:p>
        </p:txBody>
      </p:sp>
      <p:sp>
        <p:nvSpPr>
          <p:cNvPr id="116740" name="日期占位符 3"/>
          <p:cNvSpPr txBox="1">
            <a:spLocks noGrp="1"/>
          </p:cNvSpPr>
          <p:nvPr>
            <p:ph type="dt" sz="half"/>
          </p:nvPr>
        </p:nvSpPr>
        <p:spPr>
          <a:xfrm>
            <a:off x="3884613" y="0"/>
            <a:ext cx="2971800" cy="457200"/>
          </a:xfrm>
          <a:prstGeom prst="rect">
            <a:avLst/>
          </a:prstGeom>
          <a:noFill/>
          <a:ln w="9525">
            <a:noFill/>
          </a:ln>
        </p:spPr>
        <p:txBody>
          <a:bodyPr/>
          <a:lstStyle/>
          <a:p>
            <a:pPr lvl="0" algn="r" eaLnBrk="1" hangingPunct="1"/>
            <a:fld id="{BB962C8B-B14F-4D97-AF65-F5344CB8AC3E}" type="datetime1">
              <a:rPr lang="zh-CN" altLang="en-US" dirty="0"/>
              <a:t>2022-8-29</a:t>
            </a:fld>
            <a:endParaRPr lang="zh-CN" altLang="en-US" sz="1200" dirty="0"/>
          </a:p>
        </p:txBody>
      </p:sp>
      <p:sp>
        <p:nvSpPr>
          <p:cNvPr id="116741" name="灯片编号占位符 4"/>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dirty="0"/>
              <a:t>66</a:t>
            </a:fld>
            <a:endParaRPr lang="zh-CN" altLang="en-US" sz="1200"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幻灯片图像占位符 1"/>
          <p:cNvSpPr>
            <a:spLocks noGrp="1" noRot="1" noChangeAspect="1" noTextEdit="1"/>
          </p:cNvSpPr>
          <p:nvPr>
            <p:ph type="sldImg"/>
          </p:nvPr>
        </p:nvSpPr>
        <p:spPr>
          <a:ln/>
        </p:spPr>
      </p:sp>
      <p:sp>
        <p:nvSpPr>
          <p:cNvPr id="120835" name="备注占位符 2"/>
          <p:cNvSpPr>
            <a:spLocks noGrp="1"/>
          </p:cNvSpPr>
          <p:nvPr>
            <p:ph type="body" idx="1"/>
          </p:nvPr>
        </p:nvSpPr>
        <p:spPr>
          <a:xfrm>
            <a:off x="685800" y="4400550"/>
            <a:ext cx="5486400" cy="3600450"/>
          </a:xfrm>
          <a:prstGeom prst="rect">
            <a:avLst/>
          </a:prstGeom>
          <a:noFill/>
          <a:ln w="9525">
            <a:noFill/>
          </a:ln>
        </p:spPr>
        <p:txBody>
          <a:bodyPr/>
          <a:lstStyle/>
          <a:p>
            <a:pPr lvl="0"/>
            <a:endParaRPr lang="zh-CN" altLang="en-US" dirty="0"/>
          </a:p>
        </p:txBody>
      </p:sp>
      <p:sp>
        <p:nvSpPr>
          <p:cNvPr id="120836" name="日期占位符 3"/>
          <p:cNvSpPr txBox="1">
            <a:spLocks noGrp="1"/>
          </p:cNvSpPr>
          <p:nvPr>
            <p:ph type="dt" sz="half"/>
          </p:nvPr>
        </p:nvSpPr>
        <p:spPr>
          <a:xfrm>
            <a:off x="3884613" y="0"/>
            <a:ext cx="2971800" cy="457200"/>
          </a:xfrm>
          <a:prstGeom prst="rect">
            <a:avLst/>
          </a:prstGeom>
          <a:noFill/>
          <a:ln w="9525">
            <a:noFill/>
          </a:ln>
        </p:spPr>
        <p:txBody>
          <a:bodyPr/>
          <a:lstStyle/>
          <a:p>
            <a:pPr lvl="0" algn="r" eaLnBrk="1" hangingPunct="1"/>
            <a:fld id="{BB962C8B-B14F-4D97-AF65-F5344CB8AC3E}" type="datetime1">
              <a:rPr lang="zh-CN" altLang="en-US" dirty="0"/>
              <a:t>2022-8-29</a:t>
            </a:fld>
            <a:endParaRPr lang="zh-CN" altLang="en-US" sz="1200" dirty="0"/>
          </a:p>
        </p:txBody>
      </p:sp>
      <p:sp>
        <p:nvSpPr>
          <p:cNvPr id="120837" name="灯片编号占位符 4"/>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dirty="0"/>
              <a:t>67</a:t>
            </a:fld>
            <a:endParaRPr lang="zh-CN" altLang="en-US" sz="1200"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幻灯片图像占位符 1"/>
          <p:cNvSpPr>
            <a:spLocks noGrp="1" noRot="1" noChangeAspect="1" noTextEdit="1"/>
          </p:cNvSpPr>
          <p:nvPr>
            <p:ph type="sldImg"/>
          </p:nvPr>
        </p:nvSpPr>
        <p:spPr>
          <a:ln/>
        </p:spPr>
      </p:sp>
      <p:sp>
        <p:nvSpPr>
          <p:cNvPr id="118787" name="备注占位符 2"/>
          <p:cNvSpPr>
            <a:spLocks noGrp="1"/>
          </p:cNvSpPr>
          <p:nvPr>
            <p:ph type="body" idx="1"/>
          </p:nvPr>
        </p:nvSpPr>
        <p:spPr>
          <a:xfrm>
            <a:off x="685800" y="4400550"/>
            <a:ext cx="5486400" cy="3600450"/>
          </a:xfrm>
          <a:prstGeom prst="rect">
            <a:avLst/>
          </a:prstGeom>
          <a:noFill/>
          <a:ln w="9525">
            <a:noFill/>
          </a:ln>
        </p:spPr>
        <p:txBody>
          <a:bodyPr/>
          <a:lstStyle/>
          <a:p>
            <a:pPr lvl="0"/>
            <a:endParaRPr lang="zh-CN" altLang="en-US" dirty="0"/>
          </a:p>
        </p:txBody>
      </p:sp>
      <p:sp>
        <p:nvSpPr>
          <p:cNvPr id="118788" name="日期占位符 3"/>
          <p:cNvSpPr txBox="1">
            <a:spLocks noGrp="1"/>
          </p:cNvSpPr>
          <p:nvPr>
            <p:ph type="dt" sz="half"/>
          </p:nvPr>
        </p:nvSpPr>
        <p:spPr>
          <a:xfrm>
            <a:off x="3884613" y="0"/>
            <a:ext cx="2971800" cy="457200"/>
          </a:xfrm>
          <a:prstGeom prst="rect">
            <a:avLst/>
          </a:prstGeom>
          <a:noFill/>
          <a:ln w="9525">
            <a:noFill/>
          </a:ln>
        </p:spPr>
        <p:txBody>
          <a:bodyPr/>
          <a:lstStyle/>
          <a:p>
            <a:pPr lvl="0" algn="r" eaLnBrk="1" hangingPunct="1"/>
            <a:fld id="{BB962C8B-B14F-4D97-AF65-F5344CB8AC3E}" type="datetime1">
              <a:rPr lang="zh-CN" altLang="en-US" dirty="0"/>
              <a:t>2022-8-29</a:t>
            </a:fld>
            <a:endParaRPr lang="zh-CN" altLang="en-US" sz="1200" dirty="0"/>
          </a:p>
        </p:txBody>
      </p:sp>
      <p:sp>
        <p:nvSpPr>
          <p:cNvPr id="118789" name="灯片编号占位符 4"/>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dirty="0"/>
              <a:t>68</a:t>
            </a:fld>
            <a:endParaRPr lang="zh-CN" altLang="en-US" sz="1200"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幻灯片图像占位符 1"/>
          <p:cNvSpPr>
            <a:spLocks noGrp="1" noRot="1" noChangeAspect="1" noTextEdit="1"/>
          </p:cNvSpPr>
          <p:nvPr>
            <p:ph type="sldImg"/>
          </p:nvPr>
        </p:nvSpPr>
        <p:spPr>
          <a:ln/>
        </p:spPr>
      </p:sp>
      <p:sp>
        <p:nvSpPr>
          <p:cNvPr id="23555" name="备注占位符 2"/>
          <p:cNvSpPr>
            <a:spLocks noGrp="1"/>
          </p:cNvSpPr>
          <p:nvPr>
            <p:ph type="body" idx="1"/>
          </p:nvPr>
        </p:nvSpPr>
        <p:spPr>
          <a:xfrm>
            <a:off x="685800" y="4343400"/>
            <a:ext cx="5486400" cy="4114800"/>
          </a:xfrm>
          <a:prstGeom prst="rect">
            <a:avLst/>
          </a:prstGeom>
          <a:noFill/>
          <a:ln w="9525">
            <a:noFill/>
          </a:ln>
        </p:spPr>
        <p:txBody>
          <a:bodyPr/>
          <a:lstStyle/>
          <a:p>
            <a:pPr lvl="0"/>
            <a:endParaRPr lang="zh-CN" altLang="en-US" dirty="0"/>
          </a:p>
        </p:txBody>
      </p:sp>
      <p:sp>
        <p:nvSpPr>
          <p:cNvPr id="23556"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dirty="0"/>
              <a:t>3</a:t>
            </a:fld>
            <a:endParaRPr lang="zh-CN" alt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幻灯片图像占位符 1"/>
          <p:cNvSpPr>
            <a:spLocks noGrp="1" noRot="1" noChangeAspect="1" noTextEdit="1"/>
          </p:cNvSpPr>
          <p:nvPr>
            <p:ph type="sldImg"/>
          </p:nvPr>
        </p:nvSpPr>
        <p:spPr>
          <a:ln/>
        </p:spPr>
      </p:sp>
      <p:sp>
        <p:nvSpPr>
          <p:cNvPr id="124931" name="备注占位符 2"/>
          <p:cNvSpPr>
            <a:spLocks noGrp="1"/>
          </p:cNvSpPr>
          <p:nvPr>
            <p:ph type="body" idx="1"/>
          </p:nvPr>
        </p:nvSpPr>
        <p:spPr>
          <a:xfrm>
            <a:off x="685800" y="4400550"/>
            <a:ext cx="5486400" cy="3600450"/>
          </a:xfrm>
          <a:prstGeom prst="rect">
            <a:avLst/>
          </a:prstGeom>
          <a:noFill/>
          <a:ln w="9525">
            <a:noFill/>
          </a:ln>
        </p:spPr>
        <p:txBody>
          <a:bodyPr/>
          <a:lstStyle/>
          <a:p>
            <a:pPr lvl="0"/>
            <a:endParaRPr lang="zh-CN" altLang="en-US" dirty="0"/>
          </a:p>
        </p:txBody>
      </p:sp>
      <p:sp>
        <p:nvSpPr>
          <p:cNvPr id="124932" name="日期占位符 3"/>
          <p:cNvSpPr txBox="1">
            <a:spLocks noGrp="1"/>
          </p:cNvSpPr>
          <p:nvPr>
            <p:ph type="dt" sz="half"/>
          </p:nvPr>
        </p:nvSpPr>
        <p:spPr>
          <a:xfrm>
            <a:off x="3884613" y="0"/>
            <a:ext cx="2971800" cy="457200"/>
          </a:xfrm>
          <a:prstGeom prst="rect">
            <a:avLst/>
          </a:prstGeom>
          <a:noFill/>
          <a:ln w="9525">
            <a:noFill/>
          </a:ln>
        </p:spPr>
        <p:txBody>
          <a:bodyPr/>
          <a:lstStyle/>
          <a:p>
            <a:pPr lvl="0" algn="r" eaLnBrk="1" hangingPunct="1"/>
            <a:fld id="{BB962C8B-B14F-4D97-AF65-F5344CB8AC3E}" type="datetime1">
              <a:rPr lang="zh-CN" altLang="en-US" dirty="0"/>
              <a:t>2022-8-29</a:t>
            </a:fld>
            <a:endParaRPr lang="zh-CN" altLang="en-US" sz="1200" dirty="0"/>
          </a:p>
        </p:txBody>
      </p:sp>
      <p:sp>
        <p:nvSpPr>
          <p:cNvPr id="124933" name="灯片编号占位符 4"/>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dirty="0"/>
              <a:t>69</a:t>
            </a:fld>
            <a:endParaRPr lang="zh-CN" altLang="en-US" sz="1200"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幻灯片图像占位符 1"/>
          <p:cNvSpPr>
            <a:spLocks noGrp="1" noRot="1" noChangeAspect="1" noTextEdit="1"/>
          </p:cNvSpPr>
          <p:nvPr>
            <p:ph type="sldImg"/>
          </p:nvPr>
        </p:nvSpPr>
        <p:spPr>
          <a:ln/>
        </p:spPr>
      </p:sp>
      <p:sp>
        <p:nvSpPr>
          <p:cNvPr id="126979" name="备注占位符 2"/>
          <p:cNvSpPr>
            <a:spLocks noGrp="1"/>
          </p:cNvSpPr>
          <p:nvPr>
            <p:ph type="body" idx="1"/>
          </p:nvPr>
        </p:nvSpPr>
        <p:spPr>
          <a:xfrm>
            <a:off x="685800" y="4343400"/>
            <a:ext cx="5486400" cy="4114800"/>
          </a:xfrm>
          <a:prstGeom prst="rect">
            <a:avLst/>
          </a:prstGeom>
          <a:noFill/>
          <a:ln w="9525">
            <a:noFill/>
          </a:ln>
        </p:spPr>
        <p:txBody>
          <a:bodyPr/>
          <a:lstStyle/>
          <a:p>
            <a:pPr lvl="0"/>
            <a:endParaRPr lang="zh-CN" altLang="en-US" dirty="0"/>
          </a:p>
        </p:txBody>
      </p:sp>
      <p:sp>
        <p:nvSpPr>
          <p:cNvPr id="126980"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dirty="0"/>
              <a:t>70</a:t>
            </a:fld>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幻灯片图像占位符 1"/>
          <p:cNvSpPr>
            <a:spLocks noGrp="1" noRot="1" noChangeAspect="1" noTextEdit="1"/>
          </p:cNvSpPr>
          <p:nvPr>
            <p:ph type="sldImg"/>
          </p:nvPr>
        </p:nvSpPr>
        <p:spPr>
          <a:ln/>
        </p:spPr>
      </p:sp>
      <p:sp>
        <p:nvSpPr>
          <p:cNvPr id="25603" name="备注占位符 2"/>
          <p:cNvSpPr>
            <a:spLocks noGrp="1"/>
          </p:cNvSpPr>
          <p:nvPr>
            <p:ph type="body" idx="1"/>
          </p:nvPr>
        </p:nvSpPr>
        <p:spPr>
          <a:xfrm>
            <a:off x="685800" y="4343400"/>
            <a:ext cx="5486400" cy="4114800"/>
          </a:xfrm>
          <a:prstGeom prst="rect">
            <a:avLst/>
          </a:prstGeom>
          <a:noFill/>
          <a:ln w="9525">
            <a:noFill/>
          </a:ln>
        </p:spPr>
        <p:txBody>
          <a:bodyPr/>
          <a:lstStyle/>
          <a:p>
            <a:pPr lvl="0"/>
            <a:endParaRPr lang="zh-CN" altLang="en-US" dirty="0"/>
          </a:p>
        </p:txBody>
      </p:sp>
      <p:sp>
        <p:nvSpPr>
          <p:cNvPr id="25604"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dirty="0">
                <a:solidFill>
                  <a:srgbClr val="000000"/>
                </a:solidFill>
                <a:latin typeface="等线" panose="02010600030101010101" pitchFamily="2" charset="-122"/>
                <a:ea typeface="等线" panose="02010600030101010101" pitchFamily="2" charset="-122"/>
              </a:rPr>
              <a:t>4</a:t>
            </a:fld>
            <a:endParaRPr lang="zh-CN" altLang="en-US" sz="1200" dirty="0">
              <a:solidFill>
                <a:srgbClr val="000000"/>
              </a:solidFill>
              <a:latin typeface="等线" panose="02010600030101010101" pitchFamily="2" charset="-122"/>
              <a:ea typeface="等线" panose="02010600030101010101" pitchFamily="2"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TextEdit="1"/>
          </p:cNvSpPr>
          <p:nvPr>
            <p:ph type="sldImg"/>
          </p:nvPr>
        </p:nvSpPr>
        <p:spPr>
          <a:ln/>
        </p:spPr>
      </p:sp>
      <p:sp>
        <p:nvSpPr>
          <p:cNvPr id="32771" name="备注占位符 2"/>
          <p:cNvSpPr>
            <a:spLocks noGrp="1"/>
          </p:cNvSpPr>
          <p:nvPr>
            <p:ph type="body" idx="1"/>
          </p:nvPr>
        </p:nvSpPr>
        <p:spPr>
          <a:xfrm>
            <a:off x="685800" y="4343400"/>
            <a:ext cx="5486400" cy="4114800"/>
          </a:xfrm>
          <a:prstGeom prst="rect">
            <a:avLst/>
          </a:prstGeom>
          <a:noFill/>
          <a:ln w="9525">
            <a:noFill/>
          </a:ln>
        </p:spPr>
        <p:txBody>
          <a:bodyPr/>
          <a:lstStyle/>
          <a:p>
            <a:pPr lvl="0"/>
            <a:endParaRPr lang="zh-CN" altLang="en-US" dirty="0"/>
          </a:p>
        </p:txBody>
      </p:sp>
      <p:sp>
        <p:nvSpPr>
          <p:cNvPr id="32772"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dirty="0">
                <a:solidFill>
                  <a:srgbClr val="000000"/>
                </a:solidFill>
                <a:latin typeface="等线" panose="02010600030101010101" pitchFamily="2" charset="-122"/>
                <a:ea typeface="等线" panose="02010600030101010101" pitchFamily="2" charset="-122"/>
              </a:rPr>
              <a:t>10</a:t>
            </a:fld>
            <a:endParaRPr lang="zh-CN" altLang="en-US" sz="1200" dirty="0">
              <a:solidFill>
                <a:srgbClr val="000000"/>
              </a:solidFill>
              <a:latin typeface="等线" panose="02010600030101010101" pitchFamily="2" charset="-122"/>
              <a:ea typeface="等线" panose="02010600030101010101" pitchFamily="2"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幻灯片图像占位符 1"/>
          <p:cNvSpPr>
            <a:spLocks noGrp="1" noRot="1" noChangeAspect="1" noTextEdit="1"/>
          </p:cNvSpPr>
          <p:nvPr>
            <p:ph type="sldImg"/>
          </p:nvPr>
        </p:nvSpPr>
        <p:spPr>
          <a:ln/>
        </p:spPr>
      </p:sp>
      <p:sp>
        <p:nvSpPr>
          <p:cNvPr id="69635" name="备注占位符 2"/>
          <p:cNvSpPr>
            <a:spLocks noGrp="1"/>
          </p:cNvSpPr>
          <p:nvPr>
            <p:ph type="body" idx="1"/>
          </p:nvPr>
        </p:nvSpPr>
        <p:spPr>
          <a:xfrm>
            <a:off x="685800" y="4343400"/>
            <a:ext cx="5486400" cy="4114800"/>
          </a:xfrm>
          <a:prstGeom prst="rect">
            <a:avLst/>
          </a:prstGeom>
          <a:noFill/>
          <a:ln w="9525">
            <a:noFill/>
          </a:ln>
        </p:spPr>
        <p:txBody>
          <a:bodyPr/>
          <a:lstStyle/>
          <a:p>
            <a:pPr lvl="0"/>
            <a:endParaRPr lang="zh-CN" altLang="en-US" dirty="0"/>
          </a:p>
        </p:txBody>
      </p:sp>
      <p:sp>
        <p:nvSpPr>
          <p:cNvPr id="69636"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dirty="0">
                <a:solidFill>
                  <a:srgbClr val="000000"/>
                </a:solidFill>
                <a:latin typeface="等线" panose="02010600030101010101" pitchFamily="2" charset="-122"/>
                <a:ea typeface="等线" panose="02010600030101010101" pitchFamily="2" charset="-122"/>
              </a:rPr>
              <a:t>45</a:t>
            </a:fld>
            <a:endParaRPr lang="zh-CN" altLang="en-US" sz="1200" dirty="0">
              <a:solidFill>
                <a:srgbClr val="000000"/>
              </a:solidFill>
              <a:latin typeface="等线" panose="02010600030101010101" pitchFamily="2" charset="-122"/>
              <a:ea typeface="等线" panose="02010600030101010101" pitchFamily="2" charset="-122"/>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幻灯片图像占位符 1"/>
          <p:cNvSpPr>
            <a:spLocks noGrp="1" noRot="1" noChangeAspect="1" noTextEdit="1"/>
          </p:cNvSpPr>
          <p:nvPr>
            <p:ph type="sldImg"/>
          </p:nvPr>
        </p:nvSpPr>
        <p:spPr>
          <a:ln/>
        </p:spPr>
      </p:sp>
      <p:sp>
        <p:nvSpPr>
          <p:cNvPr id="71683" name="备注占位符 2"/>
          <p:cNvSpPr>
            <a:spLocks noGrp="1"/>
          </p:cNvSpPr>
          <p:nvPr>
            <p:ph type="body" idx="1"/>
          </p:nvPr>
        </p:nvSpPr>
        <p:spPr>
          <a:xfrm>
            <a:off x="685800" y="4400550"/>
            <a:ext cx="5486400" cy="3600450"/>
          </a:xfrm>
          <a:prstGeom prst="rect">
            <a:avLst/>
          </a:prstGeom>
          <a:noFill/>
          <a:ln w="9525">
            <a:noFill/>
          </a:ln>
        </p:spPr>
        <p:txBody>
          <a:bodyPr/>
          <a:lstStyle/>
          <a:p>
            <a:pPr lvl="0"/>
            <a:endParaRPr lang="zh-CN" altLang="en-US" dirty="0"/>
          </a:p>
        </p:txBody>
      </p:sp>
      <p:sp>
        <p:nvSpPr>
          <p:cNvPr id="71684" name="日期占位符 3"/>
          <p:cNvSpPr txBox="1">
            <a:spLocks noGrp="1"/>
          </p:cNvSpPr>
          <p:nvPr>
            <p:ph type="dt" sz="half"/>
          </p:nvPr>
        </p:nvSpPr>
        <p:spPr>
          <a:xfrm>
            <a:off x="3884613" y="0"/>
            <a:ext cx="2971800" cy="457200"/>
          </a:xfrm>
          <a:prstGeom prst="rect">
            <a:avLst/>
          </a:prstGeom>
          <a:noFill/>
          <a:ln w="9525">
            <a:noFill/>
          </a:ln>
        </p:spPr>
        <p:txBody>
          <a:bodyPr/>
          <a:lstStyle/>
          <a:p>
            <a:pPr lvl="0" algn="r" eaLnBrk="1" hangingPunct="1"/>
            <a:fld id="{BB962C8B-B14F-4D97-AF65-F5344CB8AC3E}" type="datetime1">
              <a:rPr lang="zh-CN" altLang="en-US" dirty="0"/>
              <a:t>2022-8-29</a:t>
            </a:fld>
            <a:endParaRPr lang="zh-CN" altLang="en-US" sz="1200" dirty="0"/>
          </a:p>
        </p:txBody>
      </p:sp>
      <p:sp>
        <p:nvSpPr>
          <p:cNvPr id="71685" name="灯片编号占位符 4"/>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dirty="0"/>
              <a:t>46</a:t>
            </a:fld>
            <a:endParaRPr lang="zh-CN" altLang="en-US" sz="1200"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幻灯片图像占位符 1"/>
          <p:cNvSpPr>
            <a:spLocks noGrp="1" noRot="1" noChangeAspect="1" noTextEdit="1"/>
          </p:cNvSpPr>
          <p:nvPr>
            <p:ph type="sldImg"/>
          </p:nvPr>
        </p:nvSpPr>
        <p:spPr>
          <a:ln/>
        </p:spPr>
      </p:sp>
      <p:sp>
        <p:nvSpPr>
          <p:cNvPr id="73731" name="备注占位符 2"/>
          <p:cNvSpPr>
            <a:spLocks noGrp="1"/>
          </p:cNvSpPr>
          <p:nvPr>
            <p:ph type="body" idx="1"/>
          </p:nvPr>
        </p:nvSpPr>
        <p:spPr>
          <a:xfrm>
            <a:off x="685800" y="4400550"/>
            <a:ext cx="5486400" cy="3600450"/>
          </a:xfrm>
          <a:prstGeom prst="rect">
            <a:avLst/>
          </a:prstGeom>
          <a:noFill/>
          <a:ln w="9525">
            <a:noFill/>
          </a:ln>
        </p:spPr>
        <p:txBody>
          <a:bodyPr/>
          <a:lstStyle/>
          <a:p>
            <a:pPr lvl="0"/>
            <a:endParaRPr lang="zh-CN" altLang="en-US" dirty="0"/>
          </a:p>
        </p:txBody>
      </p:sp>
      <p:sp>
        <p:nvSpPr>
          <p:cNvPr id="73732" name="日期占位符 3"/>
          <p:cNvSpPr txBox="1">
            <a:spLocks noGrp="1"/>
          </p:cNvSpPr>
          <p:nvPr>
            <p:ph type="dt" sz="half"/>
          </p:nvPr>
        </p:nvSpPr>
        <p:spPr>
          <a:xfrm>
            <a:off x="3884613" y="0"/>
            <a:ext cx="2971800" cy="457200"/>
          </a:xfrm>
          <a:prstGeom prst="rect">
            <a:avLst/>
          </a:prstGeom>
          <a:noFill/>
          <a:ln w="9525">
            <a:noFill/>
          </a:ln>
        </p:spPr>
        <p:txBody>
          <a:bodyPr/>
          <a:lstStyle/>
          <a:p>
            <a:pPr lvl="0" algn="r" eaLnBrk="1" hangingPunct="1"/>
            <a:fld id="{BB962C8B-B14F-4D97-AF65-F5344CB8AC3E}" type="datetime1">
              <a:rPr lang="zh-CN" altLang="en-US" dirty="0"/>
              <a:t>2022-8-29</a:t>
            </a:fld>
            <a:endParaRPr lang="zh-CN" altLang="en-US" sz="1200" dirty="0"/>
          </a:p>
        </p:txBody>
      </p:sp>
      <p:sp>
        <p:nvSpPr>
          <p:cNvPr id="73733" name="灯片编号占位符 4"/>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dirty="0"/>
              <a:t>47</a:t>
            </a:fld>
            <a:endParaRPr lang="zh-CN" altLang="en-US" sz="1200"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幻灯片图像占位符 1"/>
          <p:cNvSpPr>
            <a:spLocks noGrp="1" noRot="1" noChangeAspect="1" noTextEdit="1"/>
          </p:cNvSpPr>
          <p:nvPr>
            <p:ph type="sldImg"/>
          </p:nvPr>
        </p:nvSpPr>
        <p:spPr>
          <a:ln/>
        </p:spPr>
      </p:sp>
      <p:sp>
        <p:nvSpPr>
          <p:cNvPr id="75779" name="备注占位符 2"/>
          <p:cNvSpPr>
            <a:spLocks noGrp="1"/>
          </p:cNvSpPr>
          <p:nvPr>
            <p:ph type="body" idx="1"/>
          </p:nvPr>
        </p:nvSpPr>
        <p:spPr>
          <a:xfrm>
            <a:off x="685800" y="4400550"/>
            <a:ext cx="5486400" cy="3600450"/>
          </a:xfrm>
          <a:prstGeom prst="rect">
            <a:avLst/>
          </a:prstGeom>
          <a:noFill/>
          <a:ln w="9525">
            <a:noFill/>
          </a:ln>
        </p:spPr>
        <p:txBody>
          <a:bodyPr/>
          <a:lstStyle/>
          <a:p>
            <a:pPr lvl="0"/>
            <a:endParaRPr lang="zh-CN" altLang="en-US" dirty="0"/>
          </a:p>
        </p:txBody>
      </p:sp>
      <p:sp>
        <p:nvSpPr>
          <p:cNvPr id="75780" name="日期占位符 3"/>
          <p:cNvSpPr txBox="1">
            <a:spLocks noGrp="1"/>
          </p:cNvSpPr>
          <p:nvPr>
            <p:ph type="dt" sz="half"/>
          </p:nvPr>
        </p:nvSpPr>
        <p:spPr>
          <a:xfrm>
            <a:off x="3884613" y="0"/>
            <a:ext cx="2971800" cy="457200"/>
          </a:xfrm>
          <a:prstGeom prst="rect">
            <a:avLst/>
          </a:prstGeom>
          <a:noFill/>
          <a:ln w="9525">
            <a:noFill/>
          </a:ln>
        </p:spPr>
        <p:txBody>
          <a:bodyPr/>
          <a:lstStyle/>
          <a:p>
            <a:pPr lvl="0" algn="r" eaLnBrk="1" hangingPunct="1"/>
            <a:fld id="{BB962C8B-B14F-4D97-AF65-F5344CB8AC3E}" type="datetime1">
              <a:rPr lang="zh-CN" altLang="en-US" dirty="0"/>
              <a:t>2022-8-29</a:t>
            </a:fld>
            <a:endParaRPr lang="zh-CN" altLang="en-US" sz="1200" dirty="0"/>
          </a:p>
        </p:txBody>
      </p:sp>
      <p:sp>
        <p:nvSpPr>
          <p:cNvPr id="75781" name="灯片编号占位符 4"/>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dirty="0"/>
              <a:t>48</a:t>
            </a:fld>
            <a:endParaRPr lang="zh-CN" altLang="en-US" sz="1200"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6"/>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7" name="日期占位符 3"/>
          <p:cNvSpPr>
            <a:spLocks noGrp="1"/>
          </p:cNvSpPr>
          <p:nvPr>
            <p:ph type="dt" sz="half" idx="2"/>
          </p:nvPr>
        </p:nvSpPr>
        <p:spPr>
          <a:xfrm>
            <a:off x="457200" y="4767263"/>
            <a:ext cx="2133600" cy="274638"/>
          </a:xfrm>
          <a:prstGeom prst="rect">
            <a:avLst/>
          </a:prstGeom>
        </p:spPr>
        <p:txBody>
          <a:bodyPr vert="horz" lIns="91440" tIns="45720" rIns="91440" bIns="45720" rtlCol="0" anchor="ctr"/>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FD785B1F-4F97-4F87-98B1-BFE638A754CC}" type="datetime1">
              <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rPr>
              <a:t>2022-8-29</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4"/>
          <p:cNvSpPr>
            <a:spLocks noGrp="1"/>
          </p:cNvSpPr>
          <p:nvPr>
            <p:ph type="ftr" sz="quarter" idx="3"/>
          </p:nvPr>
        </p:nvSpPr>
        <p:spPr>
          <a:xfrm>
            <a:off x="3124200" y="4767263"/>
            <a:ext cx="2895600" cy="274638"/>
          </a:xfrm>
          <a:prstGeom prst="rect">
            <a:avLst/>
          </a:prstGeom>
        </p:spPr>
        <p:txBody>
          <a:bodyPr vert="horz" lIns="91440" tIns="45720" rIns="91440" bIns="45720" rtlCol="0" anchor="ctr"/>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a:xfrm>
            <a:off x="6553200" y="4767263"/>
            <a:ext cx="2133600" cy="274638"/>
          </a:xfrm>
          <a:prstGeom prst="rect">
            <a:avLst/>
          </a:prstGeom>
        </p:spPr>
        <p:txBody>
          <a:bodyPr vert="horz" wrap="square" lIns="91440" tIns="45720" rIns="91440" bIns="45720" numCol="1" anchor="ctr" anchorCtr="0" compatLnSpc="1"/>
          <a:lstStyle/>
          <a:p>
            <a:pPr algn="r" eaLnBrk="1" hangingPunct="1">
              <a:buNone/>
            </a:pPr>
            <a:fld id="{9A0DB2DC-4C9A-4742-B13C-FB6460FD3503}" type="slidenum">
              <a:rPr lang="zh-CN" altLang="en-US" dirty="0"/>
              <a:t>‹#›</a:t>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3"/>
          <p:cNvSpPr>
            <a:spLocks noGrp="1"/>
          </p:cNvSpPr>
          <p:nvPr>
            <p:ph type="dt" sz="half" idx="2"/>
          </p:nvPr>
        </p:nvSpPr>
        <p:spPr>
          <a:xfrm>
            <a:off x="457200" y="4767263"/>
            <a:ext cx="2133600" cy="274638"/>
          </a:xfrm>
          <a:prstGeom prst="rect">
            <a:avLst/>
          </a:prstGeom>
        </p:spPr>
        <p:txBody>
          <a:bodyPr vert="horz" lIns="91440" tIns="45720" rIns="91440" bIns="45720" rtlCol="0" anchor="ctr"/>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629EC9AD-F459-4702-A819-AFC6C9B20CA6}" type="datetime1">
              <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rPr>
              <a:t>2022-8-29</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4"/>
          <p:cNvSpPr>
            <a:spLocks noGrp="1"/>
          </p:cNvSpPr>
          <p:nvPr>
            <p:ph type="ftr" sz="quarter" idx="3"/>
          </p:nvPr>
        </p:nvSpPr>
        <p:spPr>
          <a:xfrm>
            <a:off x="3124200" y="4767263"/>
            <a:ext cx="2895600" cy="274638"/>
          </a:xfrm>
          <a:prstGeom prst="rect">
            <a:avLst/>
          </a:prstGeom>
        </p:spPr>
        <p:txBody>
          <a:bodyPr vert="horz" lIns="91440" tIns="45720" rIns="91440" bIns="45720" rtlCol="0" anchor="ctr"/>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a:xfrm>
            <a:off x="6553200" y="4767263"/>
            <a:ext cx="2133600" cy="274638"/>
          </a:xfrm>
          <a:prstGeom prst="rect">
            <a:avLst/>
          </a:prstGeom>
        </p:spPr>
        <p:txBody>
          <a:bodyPr vert="horz" wrap="square" lIns="91440" tIns="45720" rIns="91440" bIns="45720" numCol="1" anchor="ctr" anchorCtr="0" compatLnSpc="1"/>
          <a:lstStyle/>
          <a:p>
            <a:pPr algn="r" eaLnBrk="1" hangingPunct="1">
              <a:buNone/>
            </a:pPr>
            <a:fld id="{9A0DB2DC-4C9A-4742-B13C-FB6460FD3503}" type="slidenum">
              <a:rPr lang="zh-CN" altLang="en-US" dirty="0"/>
              <a:t>‹#›</a:t>
            </a:fld>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bg>
      <p:bgPr>
        <a:solidFill>
          <a:schemeClr val="bg1"/>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3"/>
            <a:ext cx="2057400" cy="329088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154783"/>
            <a:ext cx="6019800" cy="329088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3"/>
          <p:cNvSpPr>
            <a:spLocks noGrp="1"/>
          </p:cNvSpPr>
          <p:nvPr>
            <p:ph type="dt" sz="half" idx="2"/>
          </p:nvPr>
        </p:nvSpPr>
        <p:spPr>
          <a:xfrm>
            <a:off x="457200" y="4767263"/>
            <a:ext cx="2133600" cy="274638"/>
          </a:xfrm>
          <a:prstGeom prst="rect">
            <a:avLst/>
          </a:prstGeom>
        </p:spPr>
        <p:txBody>
          <a:bodyPr vert="horz" lIns="91440" tIns="45720" rIns="91440" bIns="45720" rtlCol="0" anchor="ctr"/>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7DEAD3B3-992F-4CC1-83A9-F6B147A317CA}" type="datetime1">
              <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rPr>
              <a:t>2022-8-29</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4"/>
          <p:cNvSpPr>
            <a:spLocks noGrp="1"/>
          </p:cNvSpPr>
          <p:nvPr>
            <p:ph type="ftr" sz="quarter" idx="3"/>
          </p:nvPr>
        </p:nvSpPr>
        <p:spPr>
          <a:xfrm>
            <a:off x="3124200" y="4767263"/>
            <a:ext cx="2895600" cy="274638"/>
          </a:xfrm>
          <a:prstGeom prst="rect">
            <a:avLst/>
          </a:prstGeom>
        </p:spPr>
        <p:txBody>
          <a:bodyPr vert="horz" lIns="91440" tIns="45720" rIns="91440" bIns="45720" rtlCol="0" anchor="ctr"/>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a:xfrm>
            <a:off x="6553200" y="4767263"/>
            <a:ext cx="2133600" cy="274638"/>
          </a:xfrm>
          <a:prstGeom prst="rect">
            <a:avLst/>
          </a:prstGeom>
        </p:spPr>
        <p:txBody>
          <a:bodyPr vert="horz" wrap="square" lIns="91440" tIns="45720" rIns="91440" bIns="45720" numCol="1" anchor="ctr" anchorCtr="0" compatLnSpc="1"/>
          <a:lstStyle/>
          <a:p>
            <a:pPr algn="r" eaLnBrk="1" hangingPunct="1">
              <a:buNone/>
            </a:pPr>
            <a:fld id="{9A0DB2DC-4C9A-4742-B13C-FB6460FD3503}" type="slidenum">
              <a:rPr lang="zh-CN" altLang="en-US" dirty="0"/>
              <a:t>‹#›</a:t>
            </a:fld>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Title Slide">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ctrTitle"/>
          </p:nvPr>
        </p:nvSpPr>
        <p:spPr>
          <a:xfrm>
            <a:off x="2588901" y="2213849"/>
            <a:ext cx="3966209" cy="507831"/>
          </a:xfrm>
          <a:prstGeom prst="rect">
            <a:avLst/>
          </a:prstGeom>
        </p:spPr>
        <p:txBody>
          <a:bodyPr/>
          <a:lstStyle>
            <a:lvl1pPr>
              <a:defRPr sz="3300" b="1" i="0">
                <a:solidFill>
                  <a:srgbClr val="61829F"/>
                </a:solidFill>
                <a:latin typeface="黑体" panose="02010609060101010101" charset="-122"/>
                <a:cs typeface="黑体" panose="02010609060101010101" charset="-122"/>
              </a:defRPr>
            </a:lvl1pPr>
          </a:lstStyle>
          <a:p>
            <a:endParaRPr/>
          </a:p>
        </p:txBody>
      </p:sp>
      <p:sp>
        <p:nvSpPr>
          <p:cNvPr id="3" name="Holder 3"/>
          <p:cNvSpPr>
            <a:spLocks noGrp="1"/>
          </p:cNvSpPr>
          <p:nvPr>
            <p:ph type="subTitle" idx="4"/>
          </p:nvPr>
        </p:nvSpPr>
        <p:spPr>
          <a:xfrm>
            <a:off x="1371600" y="2880360"/>
            <a:ext cx="6400800" cy="276999"/>
          </a:xfrm>
          <a:prstGeom prst="rect">
            <a:avLst/>
          </a:prstGeom>
        </p:spPr>
        <p:txBody>
          <a:bodyPr/>
          <a:lstStyle>
            <a:lvl1pPr>
              <a:defRPr/>
            </a:lvl1pPr>
          </a:lstStyle>
          <a:p>
            <a:endParaRPr/>
          </a:p>
        </p:txBody>
      </p:sp>
      <p:sp>
        <p:nvSpPr>
          <p:cNvPr id="7" name="Holder 4"/>
          <p:cNvSpPr>
            <a:spLocks noGrp="1"/>
          </p:cNvSpPr>
          <p:nvPr>
            <p:ph type="ftr" sz="quarter" idx="3"/>
          </p:nvPr>
        </p:nvSpPr>
        <p:spPr>
          <a:xfrm>
            <a:off x="3124200" y="4767263"/>
            <a:ext cx="2895600" cy="274638"/>
          </a:xfrm>
          <a:prstGeom prst="rect">
            <a:avLst/>
          </a:prstGeom>
        </p:spPr>
        <p:txBody>
          <a:bodyPr vert="horz" lIns="91440" tIns="45720" rIns="91440" bIns="45720" rtlCol="0" anchor="ctr"/>
          <a:lstStyle>
            <a:lvl1pPr algn="ctr">
              <a:buFont typeface="Arial" panose="020B0604020202020204" pitchFamily="34" charset="0"/>
              <a:buNone/>
              <a:defRPr sz="1400">
                <a:solidFill>
                  <a:prstClr val="black">
                    <a:tint val="75000"/>
                  </a:prstClr>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sz="1400" b="0" i="0" u="none" strike="noStrike" kern="1200" cap="none" spc="0" normalizeH="0" baseline="0" noProof="0">
              <a:ln>
                <a:noFill/>
              </a:ln>
              <a:solidFill>
                <a:prstClr val="black">
                  <a:tint val="75000"/>
                </a:prstClr>
              </a:solidFill>
              <a:effectLst/>
              <a:uLnTx/>
              <a:uFillTx/>
              <a:latin typeface="Arial" panose="020B0604020202020204" pitchFamily="34" charset="0"/>
              <a:ea typeface="宋体" panose="02010600030101010101" pitchFamily="2" charset="-122"/>
              <a:cs typeface="+mn-cs"/>
            </a:endParaRPr>
          </a:p>
        </p:txBody>
      </p:sp>
      <p:sp>
        <p:nvSpPr>
          <p:cNvPr id="8" name="Holder 5"/>
          <p:cNvSpPr>
            <a:spLocks noGrp="1"/>
          </p:cNvSpPr>
          <p:nvPr>
            <p:ph type="dt" sz="half" idx="2"/>
          </p:nvPr>
        </p:nvSpPr>
        <p:spPr>
          <a:xfrm>
            <a:off x="457200" y="4767263"/>
            <a:ext cx="2133600" cy="274638"/>
          </a:xfrm>
          <a:prstGeom prst="rect">
            <a:avLst/>
          </a:prstGeom>
        </p:spPr>
        <p:txBody>
          <a:bodyPr vert="horz" lIns="91440" tIns="45720" rIns="91440" bIns="45720" rtlCol="0" anchor="ctr"/>
          <a:lstStyle>
            <a:lvl1pPr algn="l">
              <a:buFont typeface="Arial" panose="020B0604020202020204" pitchFamily="34" charset="0"/>
              <a:buNone/>
              <a:defRPr sz="1400">
                <a:solidFill>
                  <a:prstClr val="black">
                    <a:tint val="75000"/>
                  </a:prstClr>
                </a:solidFill>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1D8BD707-D9CF-40AE-B4C6-C98DA3205C09}" type="datetimeFigureOut">
              <a:rPr kumimoji="0" lang="en-US" sz="1400" b="0" i="0" u="none" strike="noStrike" kern="1200" cap="none" spc="0" normalizeH="0" baseline="0" noProof="0">
                <a:ln>
                  <a:noFill/>
                </a:ln>
                <a:solidFill>
                  <a:prstClr val="black">
                    <a:tint val="75000"/>
                  </a:prstClr>
                </a:solidFill>
                <a:effectLst/>
                <a:uLnTx/>
                <a:uFillTx/>
                <a:latin typeface="Arial" panose="020B0604020202020204" pitchFamily="34" charset="0"/>
                <a:ea typeface="宋体" panose="02010600030101010101" pitchFamily="2" charset="-122"/>
                <a:cs typeface="+mn-cs"/>
              </a:rPr>
              <a:t>8/29/2022</a:t>
            </a:fld>
            <a:endParaRPr kumimoji="0" lang="en-US" sz="1400" b="0" i="0" u="none" strike="noStrike" kern="1200" cap="none" spc="0" normalizeH="0" baseline="0" noProof="0">
              <a:ln>
                <a:noFill/>
              </a:ln>
              <a:solidFill>
                <a:prstClr val="black">
                  <a:tint val="75000"/>
                </a:prstClr>
              </a:solidFill>
              <a:effectLst/>
              <a:uLnTx/>
              <a:uFillTx/>
              <a:latin typeface="Arial" panose="020B0604020202020204" pitchFamily="34" charset="0"/>
              <a:ea typeface="宋体" panose="02010600030101010101" pitchFamily="2" charset="-122"/>
              <a:cs typeface="+mn-cs"/>
            </a:endParaRPr>
          </a:p>
        </p:txBody>
      </p:sp>
      <p:sp>
        <p:nvSpPr>
          <p:cNvPr id="9" name="Holder 6"/>
          <p:cNvSpPr>
            <a:spLocks noGrp="1"/>
          </p:cNvSpPr>
          <p:nvPr>
            <p:ph type="sldNum" sz="quarter" idx="14"/>
          </p:nvPr>
        </p:nvSpPr>
        <p:spPr>
          <a:xfrm>
            <a:off x="6553200" y="4767263"/>
            <a:ext cx="2133600" cy="274638"/>
          </a:xfrm>
          <a:prstGeom prst="rect">
            <a:avLst/>
          </a:prstGeom>
        </p:spPr>
        <p:txBody>
          <a:bodyPr vert="horz" wrap="square" lIns="91440" tIns="45720" rIns="91440" bIns="45720" numCol="1" anchor="ctr" anchorCtr="0" compatLnSpc="1"/>
          <a:lstStyle/>
          <a:p>
            <a:pPr algn="r" eaLnBrk="1" hangingPunct="1">
              <a:buNone/>
            </a:pPr>
            <a:fld id="{9A0DB2DC-4C9A-4742-B13C-FB6460FD3503}" type="slidenum">
              <a:rPr lang="zh-CN" altLang="zh-CN" dirty="0"/>
              <a:t>‹#›</a:t>
            </a:fld>
            <a:endParaRPr lang="zh-CN" altLang="zh-CN"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节标题">
    <p:bg>
      <p:bgPr>
        <a:solidFill>
          <a:schemeClr val="bg1"/>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23B3070E-148E-4A64-99D2-19B4F8452F3D}" type="datetime1">
              <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rPr>
              <a:t>2022-8-29</a:t>
            </a:fld>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hangingPunct="1">
              <a:buNone/>
            </a:pPr>
            <a:fld id="{9A0DB2DC-4C9A-4742-B13C-FB6460FD3503}" type="slidenum">
              <a:rPr lang="zh-CN" altLang="en-US" dirty="0">
                <a:latin typeface="Arial" panose="020B0604020202020204" pitchFamily="34" charset="0"/>
              </a:rPr>
              <a:t>‹#›</a:t>
            </a:fld>
            <a:endParaRPr lang="zh-CN" altLang="en-US" dirty="0">
              <a:latin typeface="Arial" panose="020B0604020202020204" pitchFamily="34" charset="0"/>
            </a:endParaRPr>
          </a:p>
        </p:txBody>
      </p:sp>
    </p:spTree>
  </p:cSld>
  <p:clrMapOvr>
    <a:masterClrMapping/>
  </p:clrMapOvr>
  <p:transition spd="slow" advTm="3000"/>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Title and Content">
    <p:bg>
      <p:bgPr>
        <a:solidFill>
          <a:schemeClr val="bg1"/>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23B3070E-148E-4A64-99D2-19B4F8452F3D}" type="datetime1">
              <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rPr>
              <a:t>2022-8-29</a:t>
            </a:fld>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hangingPunct="1">
              <a:buNone/>
            </a:pPr>
            <a:fld id="{9A0DB2DC-4C9A-4742-B13C-FB6460FD3503}" type="slidenum">
              <a:rPr lang="zh-CN" altLang="en-US" dirty="0">
                <a:latin typeface="Arial" panose="020B0604020202020204" pitchFamily="34" charset="0"/>
              </a:rPr>
              <a:t>‹#›</a:t>
            </a:fld>
            <a:endParaRPr lang="zh-CN" altLang="en-US" dirty="0">
              <a:latin typeface="Arial" panose="020B0604020202020204" pitchFamily="34" charset="0"/>
            </a:endParaRPr>
          </a:p>
        </p:txBody>
      </p:sp>
    </p:spTree>
  </p:cSld>
  <p:clrMapOvr>
    <a:masterClrMapping/>
  </p:clrMapOvr>
  <p:transition spd="slow" advTm="3000"/>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2_标题幻灯片">
    <p:bg>
      <p:bgPr>
        <a:solidFill>
          <a:schemeClr val="bg1"/>
        </a:solidFill>
        <a:effectLst/>
      </p:bgPr>
    </p:bg>
    <p:spTree>
      <p:nvGrpSpPr>
        <p:cNvPr id="1" name=""/>
        <p:cNvGrpSpPr/>
        <p:nvPr/>
      </p:nvGrpSpPr>
      <p:grpSpPr>
        <a:xfrm>
          <a:off x="0" y="0"/>
          <a:ext cx="0" cy="0"/>
          <a:chOff x="0" y="0"/>
          <a:chExt cx="0" cy="0"/>
        </a:xfrm>
      </p:grpSpPr>
      <p:sp>
        <p:nvSpPr>
          <p:cNvPr id="7" name="矩形 6"/>
          <p:cNvSpPr>
            <a:spLocks noChangeArrowheads="1"/>
          </p:cNvSpPr>
          <p:nvPr/>
        </p:nvSpPr>
        <p:spPr bwMode="auto">
          <a:xfrm>
            <a:off x="411163" y="411163"/>
            <a:ext cx="8321675" cy="4321175"/>
          </a:xfrm>
          <a:prstGeom prst="rect">
            <a:avLst/>
          </a:prstGeom>
          <a:noFill/>
          <a:ln w="12700" algn="ctr">
            <a:solidFill>
              <a:srgbClr val="C00000"/>
            </a:solidFill>
            <a:miter lim="800000"/>
          </a:ln>
        </p:spPr>
        <p:txBody>
          <a:bodyPr anchor="ctr"/>
          <a:lstStyle>
            <a:lvl1pPr defTabSz="913130">
              <a:defRPr>
                <a:solidFill>
                  <a:schemeClr val="tx1"/>
                </a:solidFill>
                <a:latin typeface="Arial" panose="020B0604020202020204" pitchFamily="34" charset="0"/>
                <a:ea typeface="宋体" panose="02010600030101010101" pitchFamily="2" charset="-122"/>
              </a:defRPr>
            </a:lvl1pPr>
            <a:lvl2pPr marL="742950" indent="-285750" defTabSz="913130">
              <a:defRPr>
                <a:solidFill>
                  <a:schemeClr val="tx1"/>
                </a:solidFill>
                <a:latin typeface="Arial" panose="020B0604020202020204" pitchFamily="34" charset="0"/>
                <a:ea typeface="宋体" panose="02010600030101010101" pitchFamily="2" charset="-122"/>
              </a:defRPr>
            </a:lvl2pPr>
            <a:lvl3pPr marL="1143000" indent="-228600" defTabSz="913130">
              <a:defRPr>
                <a:solidFill>
                  <a:schemeClr val="tx1"/>
                </a:solidFill>
                <a:latin typeface="Arial" panose="020B0604020202020204" pitchFamily="34" charset="0"/>
                <a:ea typeface="宋体" panose="02010600030101010101" pitchFamily="2" charset="-122"/>
              </a:defRPr>
            </a:lvl3pPr>
            <a:lvl4pPr marL="1600200" indent="-228600" defTabSz="913130">
              <a:defRPr>
                <a:solidFill>
                  <a:schemeClr val="tx1"/>
                </a:solidFill>
                <a:latin typeface="Arial" panose="020B0604020202020204" pitchFamily="34" charset="0"/>
                <a:ea typeface="宋体" panose="02010600030101010101" pitchFamily="2" charset="-122"/>
              </a:defRPr>
            </a:lvl4pPr>
            <a:lvl5pPr marL="2057400" indent="-228600" defTabSz="913130">
              <a:defRPr>
                <a:solidFill>
                  <a:schemeClr val="tx1"/>
                </a:solidFill>
                <a:latin typeface="Arial" panose="020B060402020202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cs typeface="+mn-cs"/>
            </a:endParaRPr>
          </a:p>
        </p:txBody>
      </p:sp>
      <p:grpSp>
        <p:nvGrpSpPr>
          <p:cNvPr id="16387" name="组合 7"/>
          <p:cNvGrpSpPr/>
          <p:nvPr userDrawn="1"/>
        </p:nvGrpSpPr>
        <p:grpSpPr>
          <a:xfrm>
            <a:off x="909638" y="381000"/>
            <a:ext cx="7324725" cy="4381500"/>
            <a:chOff x="1237736" y="2457449"/>
            <a:chExt cx="1872208" cy="5840242"/>
          </a:xfrm>
        </p:grpSpPr>
        <p:sp>
          <p:nvSpPr>
            <p:cNvPr id="9" name="圆角矩形 64"/>
            <p:cNvSpPr>
              <a:spLocks noChangeArrowheads="1"/>
            </p:cNvSpPr>
            <p:nvPr/>
          </p:nvSpPr>
          <p:spPr bwMode="auto">
            <a:xfrm>
              <a:off x="1237736" y="2457449"/>
              <a:ext cx="1872208" cy="90990"/>
            </a:xfrm>
            <a:prstGeom prst="roundRect">
              <a:avLst>
                <a:gd name="adj" fmla="val 50000"/>
              </a:avLst>
            </a:prstGeom>
            <a:solidFill>
              <a:srgbClr val="C00000"/>
            </a:solidFill>
            <a:ln>
              <a:noFill/>
            </a:ln>
          </p:spPr>
          <p:txBody>
            <a:bodyPr anchor="ctr"/>
            <a:lstStyle>
              <a:lvl1pPr defTabSz="913130">
                <a:defRPr>
                  <a:solidFill>
                    <a:schemeClr val="tx1"/>
                  </a:solidFill>
                  <a:latin typeface="Arial" panose="020B0604020202020204" pitchFamily="34" charset="0"/>
                  <a:ea typeface="宋体" panose="02010600030101010101" pitchFamily="2" charset="-122"/>
                </a:defRPr>
              </a:lvl1pPr>
              <a:lvl2pPr marL="742950" indent="-285750" defTabSz="913130">
                <a:defRPr>
                  <a:solidFill>
                    <a:schemeClr val="tx1"/>
                  </a:solidFill>
                  <a:latin typeface="Arial" panose="020B0604020202020204" pitchFamily="34" charset="0"/>
                  <a:ea typeface="宋体" panose="02010600030101010101" pitchFamily="2" charset="-122"/>
                </a:defRPr>
              </a:lvl2pPr>
              <a:lvl3pPr marL="1143000" indent="-228600" defTabSz="913130">
                <a:defRPr>
                  <a:solidFill>
                    <a:schemeClr val="tx1"/>
                  </a:solidFill>
                  <a:latin typeface="Arial" panose="020B0604020202020204" pitchFamily="34" charset="0"/>
                  <a:ea typeface="宋体" panose="02010600030101010101" pitchFamily="2" charset="-122"/>
                </a:defRPr>
              </a:lvl3pPr>
              <a:lvl4pPr marL="1600200" indent="-228600" defTabSz="913130">
                <a:defRPr>
                  <a:solidFill>
                    <a:schemeClr val="tx1"/>
                  </a:solidFill>
                  <a:latin typeface="Arial" panose="020B0604020202020204" pitchFamily="34" charset="0"/>
                  <a:ea typeface="宋体" panose="02010600030101010101" pitchFamily="2" charset="-122"/>
                </a:defRPr>
              </a:lvl4pPr>
              <a:lvl5pPr marL="2057400" indent="-228600" defTabSz="913130">
                <a:defRPr>
                  <a:solidFill>
                    <a:schemeClr val="tx1"/>
                  </a:solidFill>
                  <a:latin typeface="Arial" panose="020B060402020202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cs typeface="+mn-cs"/>
              </a:endParaRPr>
            </a:p>
          </p:txBody>
        </p:sp>
        <p:sp>
          <p:nvSpPr>
            <p:cNvPr id="10" name="圆角矩形 65"/>
            <p:cNvSpPr>
              <a:spLocks noChangeArrowheads="1"/>
            </p:cNvSpPr>
            <p:nvPr/>
          </p:nvSpPr>
          <p:spPr bwMode="auto">
            <a:xfrm>
              <a:off x="1237736" y="8206702"/>
              <a:ext cx="1872208" cy="90989"/>
            </a:xfrm>
            <a:prstGeom prst="roundRect">
              <a:avLst>
                <a:gd name="adj" fmla="val 50000"/>
              </a:avLst>
            </a:prstGeom>
            <a:solidFill>
              <a:srgbClr val="C00000"/>
            </a:solidFill>
            <a:ln>
              <a:noFill/>
            </a:ln>
          </p:spPr>
          <p:txBody>
            <a:bodyPr anchor="ctr"/>
            <a:lstStyle>
              <a:lvl1pPr defTabSz="913130">
                <a:defRPr>
                  <a:solidFill>
                    <a:schemeClr val="tx1"/>
                  </a:solidFill>
                  <a:latin typeface="Arial" panose="020B0604020202020204" pitchFamily="34" charset="0"/>
                  <a:ea typeface="宋体" panose="02010600030101010101" pitchFamily="2" charset="-122"/>
                </a:defRPr>
              </a:lvl1pPr>
              <a:lvl2pPr marL="742950" indent="-285750" defTabSz="913130">
                <a:defRPr>
                  <a:solidFill>
                    <a:schemeClr val="tx1"/>
                  </a:solidFill>
                  <a:latin typeface="Arial" panose="020B0604020202020204" pitchFamily="34" charset="0"/>
                  <a:ea typeface="宋体" panose="02010600030101010101" pitchFamily="2" charset="-122"/>
                </a:defRPr>
              </a:lvl2pPr>
              <a:lvl3pPr marL="1143000" indent="-228600" defTabSz="913130">
                <a:defRPr>
                  <a:solidFill>
                    <a:schemeClr val="tx1"/>
                  </a:solidFill>
                  <a:latin typeface="Arial" panose="020B0604020202020204" pitchFamily="34" charset="0"/>
                  <a:ea typeface="宋体" panose="02010600030101010101" pitchFamily="2" charset="-122"/>
                </a:defRPr>
              </a:lvl3pPr>
              <a:lvl4pPr marL="1600200" indent="-228600" defTabSz="913130">
                <a:defRPr>
                  <a:solidFill>
                    <a:schemeClr val="tx1"/>
                  </a:solidFill>
                  <a:latin typeface="Arial" panose="020B0604020202020204" pitchFamily="34" charset="0"/>
                  <a:ea typeface="宋体" panose="02010600030101010101" pitchFamily="2" charset="-122"/>
                </a:defRPr>
              </a:lvl4pPr>
              <a:lvl5pPr marL="2057400" indent="-228600" defTabSz="913130">
                <a:defRPr>
                  <a:solidFill>
                    <a:schemeClr val="tx1"/>
                  </a:solidFill>
                  <a:latin typeface="Arial" panose="020B0604020202020204" pitchFamily="34" charset="0"/>
                  <a:ea typeface="宋体" panose="02010600030101010101" pitchFamily="2" charset="-122"/>
                </a:defRPr>
              </a:lvl5pPr>
              <a:lvl6pPr marL="2514600" indent="-228600" defTabSz="91313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91313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91313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91313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cs typeface="+mn-cs"/>
              </a:endParaRPr>
            </a:p>
          </p:txBody>
        </p:sp>
      </p:grpSp>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23B3070E-148E-4A64-99D2-19B4F8452F3D}" type="datetime1">
              <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rPr>
              <a:t>2022-8-29</a:t>
            </a:fld>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hangingPunct="1">
              <a:buNone/>
            </a:pPr>
            <a:fld id="{9A0DB2DC-4C9A-4742-B13C-FB6460FD3503}" type="slidenum">
              <a:rPr lang="zh-CN" altLang="en-US" dirty="0">
                <a:latin typeface="Arial" panose="020B0604020202020204" pitchFamily="34" charset="0"/>
              </a:rPr>
              <a:t>‹#›</a:t>
            </a:fld>
            <a:endParaRPr lang="zh-CN" altLang="en-US" dirty="0">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3"/>
          <p:cNvSpPr>
            <a:spLocks noGrp="1"/>
          </p:cNvSpPr>
          <p:nvPr>
            <p:ph type="dt" sz="half" idx="2"/>
          </p:nvPr>
        </p:nvSpPr>
        <p:spPr>
          <a:xfrm>
            <a:off x="457200" y="4767263"/>
            <a:ext cx="2133600" cy="274638"/>
          </a:xfrm>
          <a:prstGeom prst="rect">
            <a:avLst/>
          </a:prstGeom>
        </p:spPr>
        <p:txBody>
          <a:bodyPr vert="horz" lIns="91440" tIns="45720" rIns="91440" bIns="45720" rtlCol="0" anchor="ctr"/>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1E47DB84-41A9-4998-8E5B-B5E3F1350158}" type="datetime1">
              <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rPr>
              <a:t>2022-8-29</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4"/>
          <p:cNvSpPr>
            <a:spLocks noGrp="1"/>
          </p:cNvSpPr>
          <p:nvPr>
            <p:ph type="ftr" sz="quarter" idx="3"/>
          </p:nvPr>
        </p:nvSpPr>
        <p:spPr>
          <a:xfrm>
            <a:off x="3124200" y="4767263"/>
            <a:ext cx="2895600" cy="274638"/>
          </a:xfrm>
          <a:prstGeom prst="rect">
            <a:avLst/>
          </a:prstGeom>
        </p:spPr>
        <p:txBody>
          <a:bodyPr vert="horz" lIns="91440" tIns="45720" rIns="91440" bIns="45720" rtlCol="0" anchor="ctr"/>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a:xfrm>
            <a:off x="6553200" y="4767263"/>
            <a:ext cx="2133600" cy="274638"/>
          </a:xfrm>
          <a:prstGeom prst="rect">
            <a:avLst/>
          </a:prstGeom>
        </p:spPr>
        <p:txBody>
          <a:bodyPr vert="horz" wrap="square" lIns="91440" tIns="45720" rIns="91440" bIns="45720" numCol="1" anchor="ctr" anchorCtr="0" compatLnSpc="1"/>
          <a:lstStyle/>
          <a:p>
            <a:pPr algn="r" eaLnBrk="1" hangingPunct="1">
              <a:buNone/>
            </a:pPr>
            <a:fld id="{9A0DB2DC-4C9A-4742-B13C-FB6460FD3503}" type="slidenum">
              <a:rPr lang="zh-CN" altLang="en-US" dirty="0"/>
              <a:t>‹#›</a:t>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7" name="日期占位符 3"/>
          <p:cNvSpPr>
            <a:spLocks noGrp="1"/>
          </p:cNvSpPr>
          <p:nvPr>
            <p:ph type="dt" sz="half" idx="2"/>
          </p:nvPr>
        </p:nvSpPr>
        <p:spPr>
          <a:xfrm>
            <a:off x="457200" y="4767263"/>
            <a:ext cx="2133600" cy="274638"/>
          </a:xfrm>
          <a:prstGeom prst="rect">
            <a:avLst/>
          </a:prstGeom>
        </p:spPr>
        <p:txBody>
          <a:bodyPr vert="horz" lIns="91440" tIns="45720" rIns="91440" bIns="45720" rtlCol="0" anchor="ctr"/>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8728619B-DA4C-4FB4-BECF-186545E79A51}" type="datetime1">
              <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rPr>
              <a:t>2022-8-29</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4"/>
          <p:cNvSpPr>
            <a:spLocks noGrp="1"/>
          </p:cNvSpPr>
          <p:nvPr>
            <p:ph type="ftr" sz="quarter" idx="3"/>
          </p:nvPr>
        </p:nvSpPr>
        <p:spPr>
          <a:xfrm>
            <a:off x="3124200" y="4767263"/>
            <a:ext cx="2895600" cy="274638"/>
          </a:xfrm>
          <a:prstGeom prst="rect">
            <a:avLst/>
          </a:prstGeom>
        </p:spPr>
        <p:txBody>
          <a:bodyPr vert="horz" lIns="91440" tIns="45720" rIns="91440" bIns="45720" rtlCol="0" anchor="ctr"/>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a:xfrm>
            <a:off x="6553200" y="4767263"/>
            <a:ext cx="2133600" cy="274638"/>
          </a:xfrm>
          <a:prstGeom prst="rect">
            <a:avLst/>
          </a:prstGeom>
        </p:spPr>
        <p:txBody>
          <a:bodyPr vert="horz" wrap="square" lIns="91440" tIns="45720" rIns="91440" bIns="45720" numCol="1" anchor="ctr" anchorCtr="0" compatLnSpc="1"/>
          <a:lstStyle/>
          <a:p>
            <a:pPr algn="r" eaLnBrk="1" hangingPunct="1">
              <a:buNone/>
            </a:pPr>
            <a:fld id="{9A0DB2DC-4C9A-4742-B13C-FB6460FD3503}" type="slidenum">
              <a:rPr lang="zh-CN" altLang="en-US" dirty="0"/>
              <a:t>‹#›</a:t>
            </a:fld>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900115"/>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900115"/>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4"/>
          <p:cNvSpPr>
            <a:spLocks noGrp="1"/>
          </p:cNvSpPr>
          <p:nvPr>
            <p:ph type="dt" sz="half" idx="12"/>
          </p:nvPr>
        </p:nvSpPr>
        <p:spPr>
          <a:xfrm>
            <a:off x="457200" y="4767263"/>
            <a:ext cx="2133600" cy="274638"/>
          </a:xfrm>
          <a:prstGeom prst="rect">
            <a:avLst/>
          </a:prstGeom>
        </p:spPr>
        <p:txBody>
          <a:bodyPr vert="horz" lIns="91440" tIns="45720" rIns="91440" bIns="45720" rtlCol="0" anchor="ctr"/>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9CAD2355-EDFE-456B-883A-4253FCFB8EEF}" type="datetime1">
              <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rPr>
              <a:t>2022-8-29</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5"/>
          <p:cNvSpPr>
            <a:spLocks noGrp="1"/>
          </p:cNvSpPr>
          <p:nvPr>
            <p:ph type="ftr" sz="quarter" idx="3"/>
          </p:nvPr>
        </p:nvSpPr>
        <p:spPr>
          <a:xfrm>
            <a:off x="3124200" y="4767263"/>
            <a:ext cx="2895600" cy="274638"/>
          </a:xfrm>
          <a:prstGeom prst="rect">
            <a:avLst/>
          </a:prstGeom>
        </p:spPr>
        <p:txBody>
          <a:bodyPr vert="horz" lIns="91440" tIns="45720" rIns="91440" bIns="45720" rtlCol="0" anchor="ctr"/>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9" name="灯片编号占位符 6"/>
          <p:cNvSpPr>
            <a:spLocks noGrp="1"/>
          </p:cNvSpPr>
          <p:nvPr>
            <p:ph type="sldNum" sz="quarter" idx="4"/>
          </p:nvPr>
        </p:nvSpPr>
        <p:spPr>
          <a:xfrm>
            <a:off x="6553200" y="4767263"/>
            <a:ext cx="2133600" cy="274638"/>
          </a:xfrm>
          <a:prstGeom prst="rect">
            <a:avLst/>
          </a:prstGeom>
        </p:spPr>
        <p:txBody>
          <a:bodyPr vert="horz" wrap="square" lIns="91440" tIns="45720" rIns="91440" bIns="45720" numCol="1" anchor="ctr" anchorCtr="0" compatLnSpc="1"/>
          <a:lstStyle/>
          <a:p>
            <a:pPr algn="r" eaLnBrk="1" hangingPunct="1">
              <a:buNone/>
            </a:pPr>
            <a:fld id="{9A0DB2DC-4C9A-4742-B13C-FB6460FD3503}" type="slidenum">
              <a:rPr lang="zh-CN" altLang="en-US" dirty="0"/>
              <a:t>‹#›</a:t>
            </a:fld>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33"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33"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2"/>
          </p:nvPr>
        </p:nvSpPr>
        <p:spPr>
          <a:xfrm>
            <a:off x="457200" y="4767263"/>
            <a:ext cx="2133600" cy="274638"/>
          </a:xfrm>
          <a:prstGeom prst="rect">
            <a:avLst/>
          </a:prstGeom>
        </p:spPr>
        <p:txBody>
          <a:bodyPr vert="horz" lIns="91440" tIns="45720" rIns="91440" bIns="45720" rtlCol="0" anchor="ctr"/>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440B7C96-B144-4F82-9B18-262342022EEA}" type="datetime1">
              <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rPr>
              <a:t>2022-8-29</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3"/>
          </p:nvPr>
        </p:nvSpPr>
        <p:spPr>
          <a:xfrm>
            <a:off x="3124200" y="4767263"/>
            <a:ext cx="2895600" cy="274638"/>
          </a:xfrm>
          <a:prstGeom prst="rect">
            <a:avLst/>
          </a:prstGeom>
        </p:spPr>
        <p:txBody>
          <a:bodyPr vert="horz" lIns="91440" tIns="45720" rIns="91440" bIns="45720" rtlCol="0" anchor="ctr"/>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4"/>
          </p:nvPr>
        </p:nvSpPr>
        <p:spPr>
          <a:xfrm>
            <a:off x="6553200" y="4767263"/>
            <a:ext cx="2133600" cy="274638"/>
          </a:xfrm>
          <a:prstGeom prst="rect">
            <a:avLst/>
          </a:prstGeom>
        </p:spPr>
        <p:txBody>
          <a:bodyPr vert="horz" wrap="square" lIns="91440" tIns="45720" rIns="91440" bIns="45720" numCol="1" anchor="ctr" anchorCtr="0" compatLnSpc="1"/>
          <a:lstStyle/>
          <a:p>
            <a:pPr algn="r" eaLnBrk="1" hangingPunct="1">
              <a:buNone/>
            </a:pPr>
            <a:fld id="{9A0DB2DC-4C9A-4742-B13C-FB6460FD3503}" type="slidenum">
              <a:rPr lang="zh-CN" altLang="en-US" dirty="0"/>
              <a:t>‹#›</a:t>
            </a:fld>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7" name="日期占位符 2"/>
          <p:cNvSpPr>
            <a:spLocks noGrp="1"/>
          </p:cNvSpPr>
          <p:nvPr>
            <p:ph type="dt" sz="half" idx="2"/>
          </p:nvPr>
        </p:nvSpPr>
        <p:spPr>
          <a:xfrm>
            <a:off x="457200" y="4767263"/>
            <a:ext cx="2133600" cy="274638"/>
          </a:xfrm>
          <a:prstGeom prst="rect">
            <a:avLst/>
          </a:prstGeom>
        </p:spPr>
        <p:txBody>
          <a:bodyPr vert="horz" lIns="91440" tIns="45720" rIns="91440" bIns="45720" rtlCol="0" anchor="ctr"/>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F8622A5E-92DF-47D0-8E63-288CD662DCA1}" type="datetime1">
              <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rPr>
              <a:t>2022-8-29</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3"/>
          <p:cNvSpPr>
            <a:spLocks noGrp="1"/>
          </p:cNvSpPr>
          <p:nvPr>
            <p:ph type="ftr" sz="quarter" idx="3"/>
          </p:nvPr>
        </p:nvSpPr>
        <p:spPr>
          <a:xfrm>
            <a:off x="3124200" y="4767263"/>
            <a:ext cx="2895600" cy="274638"/>
          </a:xfrm>
          <a:prstGeom prst="rect">
            <a:avLst/>
          </a:prstGeom>
        </p:spPr>
        <p:txBody>
          <a:bodyPr vert="horz" lIns="91440" tIns="45720" rIns="91440" bIns="45720" rtlCol="0" anchor="ctr"/>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9" name="灯片编号占位符 4"/>
          <p:cNvSpPr>
            <a:spLocks noGrp="1"/>
          </p:cNvSpPr>
          <p:nvPr>
            <p:ph type="sldNum" sz="quarter" idx="4"/>
          </p:nvPr>
        </p:nvSpPr>
        <p:spPr>
          <a:xfrm>
            <a:off x="6553200" y="4767263"/>
            <a:ext cx="2133600" cy="274638"/>
          </a:xfrm>
          <a:prstGeom prst="rect">
            <a:avLst/>
          </a:prstGeom>
        </p:spPr>
        <p:txBody>
          <a:bodyPr vert="horz" wrap="square" lIns="91440" tIns="45720" rIns="91440" bIns="45720" numCol="1" anchor="ctr" anchorCtr="0" compatLnSpc="1"/>
          <a:lstStyle/>
          <a:p>
            <a:pPr algn="r" eaLnBrk="1" hangingPunct="1">
              <a:buNone/>
            </a:pPr>
            <a:fld id="{9A0DB2DC-4C9A-4742-B13C-FB6460FD3503}" type="slidenum">
              <a:rPr lang="zh-CN" altLang="en-US" dirty="0"/>
              <a:t>‹#›</a:t>
            </a:fld>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7" name="日期占位符 1"/>
          <p:cNvSpPr>
            <a:spLocks noGrp="1"/>
          </p:cNvSpPr>
          <p:nvPr>
            <p:ph type="dt" sz="half" idx="2"/>
          </p:nvPr>
        </p:nvSpPr>
        <p:spPr>
          <a:xfrm>
            <a:off x="457200" y="4767263"/>
            <a:ext cx="2133600" cy="274638"/>
          </a:xfrm>
          <a:prstGeom prst="rect">
            <a:avLst/>
          </a:prstGeom>
        </p:spPr>
        <p:txBody>
          <a:bodyPr vert="horz" lIns="91440" tIns="45720" rIns="91440" bIns="45720" rtlCol="0" anchor="ctr"/>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BCC62159-2CFE-4D68-9F95-DF6A9A31FBF5}" type="datetime1">
              <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rPr>
              <a:t>2022-8-29</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2"/>
          <p:cNvSpPr>
            <a:spLocks noGrp="1"/>
          </p:cNvSpPr>
          <p:nvPr>
            <p:ph type="ftr" sz="quarter" idx="3"/>
          </p:nvPr>
        </p:nvSpPr>
        <p:spPr>
          <a:xfrm>
            <a:off x="3124200" y="4767263"/>
            <a:ext cx="2895600" cy="274638"/>
          </a:xfrm>
          <a:prstGeom prst="rect">
            <a:avLst/>
          </a:prstGeom>
        </p:spPr>
        <p:txBody>
          <a:bodyPr vert="horz" lIns="91440" tIns="45720" rIns="91440" bIns="45720" rtlCol="0" anchor="ctr"/>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9" name="灯片编号占位符 3"/>
          <p:cNvSpPr>
            <a:spLocks noGrp="1"/>
          </p:cNvSpPr>
          <p:nvPr>
            <p:ph type="sldNum" sz="quarter" idx="4"/>
          </p:nvPr>
        </p:nvSpPr>
        <p:spPr>
          <a:xfrm>
            <a:off x="6553200" y="4767263"/>
            <a:ext cx="2133600" cy="274638"/>
          </a:xfrm>
          <a:prstGeom prst="rect">
            <a:avLst/>
          </a:prstGeom>
        </p:spPr>
        <p:txBody>
          <a:bodyPr vert="horz" wrap="square" lIns="91440" tIns="45720" rIns="91440" bIns="45720" numCol="1" anchor="ctr" anchorCtr="0" compatLnSpc="1"/>
          <a:lstStyle/>
          <a:p>
            <a:pPr algn="r" eaLnBrk="1" hangingPunct="1">
              <a:buNone/>
            </a:pPr>
            <a:fld id="{9A0DB2DC-4C9A-4742-B13C-FB6460FD3503}" type="slidenum">
              <a:rPr lang="zh-CN" altLang="en-US" dirty="0"/>
              <a:t>‹#›</a:t>
            </a:fld>
            <a:endParaRPr lang="zh-CN"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15"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95"/>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15" y="1076328"/>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7" name="日期占位符 4"/>
          <p:cNvSpPr>
            <a:spLocks noGrp="1"/>
          </p:cNvSpPr>
          <p:nvPr>
            <p:ph type="dt" sz="half" idx="12"/>
          </p:nvPr>
        </p:nvSpPr>
        <p:spPr>
          <a:xfrm>
            <a:off x="457200" y="4767263"/>
            <a:ext cx="2133600" cy="274638"/>
          </a:xfrm>
          <a:prstGeom prst="rect">
            <a:avLst/>
          </a:prstGeom>
        </p:spPr>
        <p:txBody>
          <a:bodyPr vert="horz" lIns="91440" tIns="45720" rIns="91440" bIns="45720" rtlCol="0" anchor="ctr"/>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580EA92B-3DF1-4A59-9EFF-8F38A79B574B}" type="datetime1">
              <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rPr>
              <a:t>2022-8-29</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5"/>
          <p:cNvSpPr>
            <a:spLocks noGrp="1"/>
          </p:cNvSpPr>
          <p:nvPr>
            <p:ph type="ftr" sz="quarter" idx="3"/>
          </p:nvPr>
        </p:nvSpPr>
        <p:spPr>
          <a:xfrm>
            <a:off x="3124200" y="4767263"/>
            <a:ext cx="2895600" cy="274638"/>
          </a:xfrm>
          <a:prstGeom prst="rect">
            <a:avLst/>
          </a:prstGeom>
        </p:spPr>
        <p:txBody>
          <a:bodyPr vert="horz" lIns="91440" tIns="45720" rIns="91440" bIns="45720" rtlCol="0" anchor="ctr"/>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9" name="灯片编号占位符 6"/>
          <p:cNvSpPr>
            <a:spLocks noGrp="1"/>
          </p:cNvSpPr>
          <p:nvPr>
            <p:ph type="sldNum" sz="quarter" idx="4"/>
          </p:nvPr>
        </p:nvSpPr>
        <p:spPr>
          <a:xfrm>
            <a:off x="6553200" y="4767263"/>
            <a:ext cx="2133600" cy="274638"/>
          </a:xfrm>
          <a:prstGeom prst="rect">
            <a:avLst/>
          </a:prstGeom>
        </p:spPr>
        <p:txBody>
          <a:bodyPr vert="horz" wrap="square" lIns="91440" tIns="45720" rIns="91440" bIns="45720" numCol="1" anchor="ctr" anchorCtr="0" compatLnSpc="1"/>
          <a:lstStyle/>
          <a:p>
            <a:pPr algn="r" eaLnBrk="1" hangingPunct="1">
              <a:buNone/>
            </a:pPr>
            <a:fld id="{9A0DB2DC-4C9A-4742-B13C-FB6460FD3503}" type="slidenum">
              <a:rPr lang="zh-CN" altLang="en-US" dirty="0"/>
              <a:t>‹#›</a:t>
            </a:fld>
            <a:endParaRPr lang="zh-CN" alt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1"/>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zh-CN" alt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4025510"/>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7" name="日期占位符 4"/>
          <p:cNvSpPr>
            <a:spLocks noGrp="1"/>
          </p:cNvSpPr>
          <p:nvPr>
            <p:ph type="dt" sz="half" idx="12"/>
          </p:nvPr>
        </p:nvSpPr>
        <p:spPr>
          <a:xfrm>
            <a:off x="457200" y="4767263"/>
            <a:ext cx="2133600" cy="274638"/>
          </a:xfrm>
          <a:prstGeom prst="rect">
            <a:avLst/>
          </a:prstGeom>
        </p:spPr>
        <p:txBody>
          <a:bodyPr vert="horz" lIns="91440" tIns="45720" rIns="91440" bIns="45720" rtlCol="0" anchor="ctr"/>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9B7D023B-B256-4899-AFF2-2E3A43F5F996}" type="datetime1">
              <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rPr>
              <a:t>2022-8-29</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5"/>
          <p:cNvSpPr>
            <a:spLocks noGrp="1"/>
          </p:cNvSpPr>
          <p:nvPr>
            <p:ph type="ftr" sz="quarter" idx="3"/>
          </p:nvPr>
        </p:nvSpPr>
        <p:spPr>
          <a:xfrm>
            <a:off x="3124200" y="4767263"/>
            <a:ext cx="2895600" cy="274638"/>
          </a:xfrm>
          <a:prstGeom prst="rect">
            <a:avLst/>
          </a:prstGeom>
        </p:spPr>
        <p:txBody>
          <a:bodyPr vert="horz" lIns="91440" tIns="45720" rIns="91440" bIns="45720" rtlCol="0" anchor="ctr"/>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9" name="灯片编号占位符 6"/>
          <p:cNvSpPr>
            <a:spLocks noGrp="1"/>
          </p:cNvSpPr>
          <p:nvPr>
            <p:ph type="sldNum" sz="quarter" idx="4"/>
          </p:nvPr>
        </p:nvSpPr>
        <p:spPr>
          <a:xfrm>
            <a:off x="6553200" y="4767263"/>
            <a:ext cx="2133600" cy="274638"/>
          </a:xfrm>
          <a:prstGeom prst="rect">
            <a:avLst/>
          </a:prstGeom>
        </p:spPr>
        <p:txBody>
          <a:bodyPr vert="horz" wrap="square" lIns="91440" tIns="45720" rIns="91440" bIns="45720" numCol="1" anchor="ctr" anchorCtr="0" compatLnSpc="1"/>
          <a:lstStyle/>
          <a:p>
            <a:pPr algn="r" eaLnBrk="1" hangingPunct="1">
              <a:buNone/>
            </a:pPr>
            <a:fld id="{9A0DB2DC-4C9A-4742-B13C-FB6460FD3503}" type="slidenum">
              <a:rPr lang="zh-CN" altLang="en-US" dirty="0"/>
              <a:t>‹#›</a:t>
            </a:fld>
            <a:endParaRPr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a:xfrm>
            <a:off x="457200" y="206375"/>
            <a:ext cx="8229600" cy="857250"/>
          </a:xfrm>
          <a:prstGeom prst="rect">
            <a:avLst/>
          </a:prstGeom>
          <a:noFill/>
          <a:ln w="9525">
            <a:noFill/>
          </a:ln>
        </p:spPr>
        <p:txBody>
          <a:bodyPr anchor="ctr" anchorCtr="0"/>
          <a:lstStyle/>
          <a:p>
            <a:pPr lvl="0"/>
            <a:r>
              <a:rPr lang="zh-CN" altLang="en-US" dirty="0"/>
              <a:t>单击此处编辑母版标题样式</a:t>
            </a:r>
          </a:p>
        </p:txBody>
      </p:sp>
      <p:sp>
        <p:nvSpPr>
          <p:cNvPr id="1027" name="文本占位符 2"/>
          <p:cNvSpPr>
            <a:spLocks noGrp="1"/>
          </p:cNvSpPr>
          <p:nvPr>
            <p:ph type="body" idx="1"/>
          </p:nvPr>
        </p:nvSpPr>
        <p:spPr>
          <a:xfrm>
            <a:off x="457200" y="1200150"/>
            <a:ext cx="8229600" cy="3394075"/>
          </a:xfrm>
          <a:prstGeom prst="rect">
            <a:avLst/>
          </a:prstGeom>
          <a:noFill/>
          <a:ln w="9525">
            <a:noFill/>
          </a:ln>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457200" y="4767263"/>
            <a:ext cx="2133600" cy="274638"/>
          </a:xfrm>
          <a:prstGeom prst="rect">
            <a:avLst/>
          </a:prstGeom>
        </p:spPr>
        <p:txBody>
          <a:bodyPr vert="horz" lIns="91440" tIns="45720" rIns="91440" bIns="45720" rtlCol="0" anchor="ctr"/>
          <a:lstStyle>
            <a:lvl1pPr algn="l" eaLnBrk="1" hangingPunct="1">
              <a:buFont typeface="Arial" panose="020B0604020202020204" pitchFamily="34" charset="0"/>
              <a:buNone/>
              <a:defRPr sz="1200">
                <a:solidFill>
                  <a:schemeClr val="tx1">
                    <a:tint val="75000"/>
                  </a:schemeClr>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23B3070E-148E-4A64-99D2-19B4F8452F3D}" type="datetime1">
              <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rPr>
              <a:t>2022-8-29</a:t>
            </a:fld>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3"/>
          </p:nvPr>
        </p:nvSpPr>
        <p:spPr>
          <a:xfrm>
            <a:off x="3124200" y="4767263"/>
            <a:ext cx="2895600" cy="274638"/>
          </a:xfrm>
          <a:prstGeom prst="rect">
            <a:avLst/>
          </a:prstGeom>
        </p:spPr>
        <p:txBody>
          <a:bodyPr vert="horz" lIns="91440" tIns="45720" rIns="91440" bIns="45720" rtlCol="0" anchor="ctr"/>
          <a:lstStyle>
            <a:lvl1pPr algn="ctr" eaLnBrk="1" hangingPunct="1">
              <a:buFont typeface="Arial" panose="020B0604020202020204" pitchFamily="34" charset="0"/>
              <a:buNone/>
              <a:defRPr sz="1200">
                <a:solidFill>
                  <a:schemeClr val="tx1">
                    <a:tint val="75000"/>
                  </a:schemeClr>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4"/>
          </p:nvPr>
        </p:nvSpPr>
        <p:spPr>
          <a:xfrm>
            <a:off x="6553200" y="4767263"/>
            <a:ext cx="2133600" cy="274638"/>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buNone/>
            </a:pPr>
            <a:fld id="{9A0DB2DC-4C9A-4742-B13C-FB6460FD3503}" type="slidenum">
              <a:rPr lang="zh-CN" altLang="en-US" dirty="0">
                <a:latin typeface="Arial" panose="020B0604020202020204" pitchFamily="34" charset="0"/>
              </a:rPr>
              <a:t>‹#›</a:t>
            </a:fld>
            <a:endParaRPr lang="zh-CN"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hf sldNum="0" hdr="0" ftr="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3.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5.png"/><Relationship Id="rId1" Type="http://schemas.openxmlformats.org/officeDocument/2006/relationships/slideLayout" Target="../slideLayouts/slideLayout14.xml"/><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5.png"/><Relationship Id="rId1" Type="http://schemas.openxmlformats.org/officeDocument/2006/relationships/slideLayout" Target="../slideLayouts/slideLayout14.xml"/><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5.png"/><Relationship Id="rId1" Type="http://schemas.openxmlformats.org/officeDocument/2006/relationships/slideLayout" Target="../slideLayouts/slideLayout14.xml"/><Relationship Id="rId4" Type="http://schemas.openxmlformats.org/officeDocument/2006/relationships/image" Target="../media/image13.png"/></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5.png"/><Relationship Id="rId1" Type="http://schemas.openxmlformats.org/officeDocument/2006/relationships/slideLayout" Target="../slideLayouts/slideLayout14.xml"/><Relationship Id="rId4" Type="http://schemas.openxmlformats.org/officeDocument/2006/relationships/image" Target="../media/image13.png"/></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5.png"/><Relationship Id="rId1" Type="http://schemas.openxmlformats.org/officeDocument/2006/relationships/slideLayout" Target="../slideLayouts/slideLayout14.xml"/><Relationship Id="rId4" Type="http://schemas.openxmlformats.org/officeDocument/2006/relationships/image" Target="../media/image13.png"/></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5.png"/><Relationship Id="rId1" Type="http://schemas.openxmlformats.org/officeDocument/2006/relationships/slideLayout" Target="../slideLayouts/slideLayout14.xml"/><Relationship Id="rId4" Type="http://schemas.openxmlformats.org/officeDocument/2006/relationships/image" Target="../media/image13.png"/></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5.png"/><Relationship Id="rId1" Type="http://schemas.openxmlformats.org/officeDocument/2006/relationships/slideLayout" Target="../slideLayouts/slideLayout14.xml"/><Relationship Id="rId4" Type="http://schemas.openxmlformats.org/officeDocument/2006/relationships/image" Target="../media/image13.png"/></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5.png"/><Relationship Id="rId1" Type="http://schemas.openxmlformats.org/officeDocument/2006/relationships/slideLayout" Target="../slideLayouts/slideLayout14.xml"/><Relationship Id="rId4" Type="http://schemas.openxmlformats.org/officeDocument/2006/relationships/image" Target="../media/image13.png"/></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5.png"/><Relationship Id="rId1" Type="http://schemas.openxmlformats.org/officeDocument/2006/relationships/slideLayout" Target="../slideLayouts/slideLayout14.xml"/><Relationship Id="rId4" Type="http://schemas.openxmlformats.org/officeDocument/2006/relationships/image" Target="../media/image13.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5.xml"/><Relationship Id="rId5" Type="http://schemas.openxmlformats.org/officeDocument/2006/relationships/image" Target="../media/image2.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5.png"/><Relationship Id="rId1" Type="http://schemas.openxmlformats.org/officeDocument/2006/relationships/slideLayout" Target="../slideLayouts/slideLayout14.xml"/><Relationship Id="rId4" Type="http://schemas.openxmlformats.org/officeDocument/2006/relationships/image" Target="../media/image13.png"/></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5.png"/><Relationship Id="rId1" Type="http://schemas.openxmlformats.org/officeDocument/2006/relationships/slideLayout" Target="../slideLayouts/slideLayout14.xml"/><Relationship Id="rId4" Type="http://schemas.openxmlformats.org/officeDocument/2006/relationships/image" Target="../media/image13.png"/></Relationships>
</file>

<file path=ppt/slides/_rels/slide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5.png"/><Relationship Id="rId1" Type="http://schemas.openxmlformats.org/officeDocument/2006/relationships/slideLayout" Target="../slideLayouts/slideLayout14.xml"/><Relationship Id="rId4" Type="http://schemas.openxmlformats.org/officeDocument/2006/relationships/image" Target="../media/image13.png"/></Relationships>
</file>

<file path=ppt/slides/_rels/slide2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5.png"/><Relationship Id="rId1" Type="http://schemas.openxmlformats.org/officeDocument/2006/relationships/slideLayout" Target="../slideLayouts/slideLayout14.xml"/><Relationship Id="rId4" Type="http://schemas.openxmlformats.org/officeDocument/2006/relationships/image" Target="../media/image13.png"/></Relationships>
</file>

<file path=ppt/slides/_rels/slide2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5.png"/><Relationship Id="rId1" Type="http://schemas.openxmlformats.org/officeDocument/2006/relationships/slideLayout" Target="../slideLayouts/slideLayout14.xml"/><Relationship Id="rId4" Type="http://schemas.openxmlformats.org/officeDocument/2006/relationships/image" Target="../media/image13.png"/></Relationships>
</file>

<file path=ppt/slides/_rels/slide2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5.png"/><Relationship Id="rId1" Type="http://schemas.openxmlformats.org/officeDocument/2006/relationships/slideLayout" Target="../slideLayouts/slideLayout14.xml"/><Relationship Id="rId4" Type="http://schemas.openxmlformats.org/officeDocument/2006/relationships/image" Target="../media/image13.png"/></Relationships>
</file>

<file path=ppt/slides/_rels/slide2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5.png"/><Relationship Id="rId1" Type="http://schemas.openxmlformats.org/officeDocument/2006/relationships/slideLayout" Target="../slideLayouts/slideLayout14.xml"/><Relationship Id="rId4" Type="http://schemas.openxmlformats.org/officeDocument/2006/relationships/image" Target="../media/image13.png"/></Relationships>
</file>

<file path=ppt/slides/_rels/slide2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5.png"/><Relationship Id="rId1" Type="http://schemas.openxmlformats.org/officeDocument/2006/relationships/slideLayout" Target="../slideLayouts/slideLayout14.xml"/><Relationship Id="rId4" Type="http://schemas.openxmlformats.org/officeDocument/2006/relationships/image" Target="../media/image13.png"/></Relationships>
</file>

<file path=ppt/slides/_rels/slide2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5.png"/><Relationship Id="rId1" Type="http://schemas.openxmlformats.org/officeDocument/2006/relationships/slideLayout" Target="../slideLayouts/slideLayout14.xml"/><Relationship Id="rId4" Type="http://schemas.openxmlformats.org/officeDocument/2006/relationships/image" Target="../media/image13.png"/></Relationships>
</file>

<file path=ppt/slides/_rels/slide2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5.png"/><Relationship Id="rId1" Type="http://schemas.openxmlformats.org/officeDocument/2006/relationships/slideLayout" Target="../slideLayouts/slideLayout14.xml"/><Relationship Id="rId4" Type="http://schemas.openxmlformats.org/officeDocument/2006/relationships/image" Target="../media/image13.pn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5.png"/><Relationship Id="rId1" Type="http://schemas.openxmlformats.org/officeDocument/2006/relationships/slideLayout" Target="../slideLayouts/slideLayout14.xml"/><Relationship Id="rId4" Type="http://schemas.openxmlformats.org/officeDocument/2006/relationships/image" Target="../media/image13.png"/></Relationships>
</file>

<file path=ppt/slides/_rels/slide3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5.png"/><Relationship Id="rId1" Type="http://schemas.openxmlformats.org/officeDocument/2006/relationships/slideLayout" Target="../slideLayouts/slideLayout14.xml"/><Relationship Id="rId4" Type="http://schemas.openxmlformats.org/officeDocument/2006/relationships/image" Target="../media/image13.png"/></Relationships>
</file>

<file path=ppt/slides/_rels/slide3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5.png"/><Relationship Id="rId1" Type="http://schemas.openxmlformats.org/officeDocument/2006/relationships/slideLayout" Target="../slideLayouts/slideLayout14.xml"/><Relationship Id="rId4" Type="http://schemas.openxmlformats.org/officeDocument/2006/relationships/image" Target="../media/image13.png"/></Relationships>
</file>

<file path=ppt/slides/_rels/slide3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5.png"/><Relationship Id="rId1" Type="http://schemas.openxmlformats.org/officeDocument/2006/relationships/slideLayout" Target="../slideLayouts/slideLayout14.xml"/><Relationship Id="rId4" Type="http://schemas.openxmlformats.org/officeDocument/2006/relationships/image" Target="../media/image13.png"/></Relationships>
</file>

<file path=ppt/slides/_rels/slide3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5.png"/><Relationship Id="rId1" Type="http://schemas.openxmlformats.org/officeDocument/2006/relationships/slideLayout" Target="../slideLayouts/slideLayout14.xml"/><Relationship Id="rId4" Type="http://schemas.openxmlformats.org/officeDocument/2006/relationships/image" Target="../media/image13.png"/></Relationships>
</file>

<file path=ppt/slides/_rels/slide3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5.png"/><Relationship Id="rId1" Type="http://schemas.openxmlformats.org/officeDocument/2006/relationships/slideLayout" Target="../slideLayouts/slideLayout14.xml"/><Relationship Id="rId4" Type="http://schemas.openxmlformats.org/officeDocument/2006/relationships/image" Target="../media/image13.png"/></Relationships>
</file>

<file path=ppt/slides/_rels/slide3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5.png"/><Relationship Id="rId1" Type="http://schemas.openxmlformats.org/officeDocument/2006/relationships/slideLayout" Target="../slideLayouts/slideLayout14.xml"/><Relationship Id="rId4" Type="http://schemas.openxmlformats.org/officeDocument/2006/relationships/image" Target="../media/image13.png"/></Relationships>
</file>

<file path=ppt/slides/_rels/slide3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5.png"/><Relationship Id="rId1" Type="http://schemas.openxmlformats.org/officeDocument/2006/relationships/slideLayout" Target="../slideLayouts/slideLayout14.xml"/><Relationship Id="rId4" Type="http://schemas.openxmlformats.org/officeDocument/2006/relationships/image" Target="../media/image13.png"/></Relationships>
</file>

<file path=ppt/slides/_rels/slide3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5.png"/><Relationship Id="rId1" Type="http://schemas.openxmlformats.org/officeDocument/2006/relationships/slideLayout" Target="../slideLayouts/slideLayout14.xml"/><Relationship Id="rId4" Type="http://schemas.openxmlformats.org/officeDocument/2006/relationships/image" Target="../media/image13.png"/></Relationships>
</file>

<file path=ppt/slides/_rels/slide3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5.png"/><Relationship Id="rId1" Type="http://schemas.openxmlformats.org/officeDocument/2006/relationships/slideLayout" Target="../slideLayouts/slideLayout14.xml"/><Relationship Id="rId4" Type="http://schemas.openxmlformats.org/officeDocument/2006/relationships/image" Target="../media/image13.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4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5.png"/><Relationship Id="rId1" Type="http://schemas.openxmlformats.org/officeDocument/2006/relationships/slideLayout" Target="../slideLayouts/slideLayout14.xml"/><Relationship Id="rId4" Type="http://schemas.openxmlformats.org/officeDocument/2006/relationships/image" Target="../media/image13.png"/></Relationships>
</file>

<file path=ppt/slides/_rels/slide4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5.png"/><Relationship Id="rId1" Type="http://schemas.openxmlformats.org/officeDocument/2006/relationships/slideLayout" Target="../slideLayouts/slideLayout14.xml"/><Relationship Id="rId4" Type="http://schemas.openxmlformats.org/officeDocument/2006/relationships/image" Target="../media/image13.png"/></Relationships>
</file>

<file path=ppt/slides/_rels/slide4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5.png"/><Relationship Id="rId1" Type="http://schemas.openxmlformats.org/officeDocument/2006/relationships/slideLayout" Target="../slideLayouts/slideLayout14.xml"/><Relationship Id="rId4" Type="http://schemas.openxmlformats.org/officeDocument/2006/relationships/image" Target="../media/image13.png"/></Relationships>
</file>

<file path=ppt/slides/_rels/slide4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5.png"/><Relationship Id="rId1" Type="http://schemas.openxmlformats.org/officeDocument/2006/relationships/slideLayout" Target="../slideLayouts/slideLayout14.xml"/><Relationship Id="rId4" Type="http://schemas.openxmlformats.org/officeDocument/2006/relationships/image" Target="../media/image13.png"/></Relationships>
</file>

<file path=ppt/slides/_rels/slide4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5.png"/><Relationship Id="rId1" Type="http://schemas.openxmlformats.org/officeDocument/2006/relationships/slideLayout" Target="../slideLayouts/slideLayout14.xml"/><Relationship Id="rId4" Type="http://schemas.openxmlformats.org/officeDocument/2006/relationships/image" Target="../media/image13.png"/></Relationships>
</file>

<file path=ppt/slides/_rels/slide4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4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13.xml"/><Relationship Id="rId4" Type="http://schemas.openxmlformats.org/officeDocument/2006/relationships/image" Target="../media/image13.png"/></Relationships>
</file>

<file path=ppt/slides/_rels/slide4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13.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3.xml"/><Relationship Id="rId1" Type="http://schemas.openxmlformats.org/officeDocument/2006/relationships/tags" Target="../tags/tag4.xml"/><Relationship Id="rId6" Type="http://schemas.openxmlformats.org/officeDocument/2006/relationships/image" Target="../media/image16.png"/><Relationship Id="rId5" Type="http://schemas.openxmlformats.org/officeDocument/2006/relationships/image" Target="../media/image13.png"/><Relationship Id="rId4" Type="http://schemas.openxmlformats.org/officeDocument/2006/relationships/image" Target="../media/image5.png"/></Relationships>
</file>

<file path=ppt/slides/_rels/slide4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13.xml"/><Relationship Id="rId5" Type="http://schemas.openxmlformats.org/officeDocument/2006/relationships/image" Target="../media/image17.png"/><Relationship Id="rId4" Type="http://schemas.openxmlformats.org/officeDocument/2006/relationships/image" Target="../media/image13.pn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4.xml"/><Relationship Id="rId5" Type="http://schemas.openxmlformats.org/officeDocument/2006/relationships/image" Target="../media/image8.png"/><Relationship Id="rId4" Type="http://schemas.openxmlformats.org/officeDocument/2006/relationships/image" Target="../media/image7.jpeg"/></Relationships>
</file>

<file path=ppt/slides/_rels/slide5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13.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3.png"/></Relationships>
</file>

<file path=ppt/slides/_rels/slide5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13.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3.png"/></Relationships>
</file>

<file path=ppt/slides/_rels/slide5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13.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13.png"/></Relationships>
</file>

<file path=ppt/slides/_rels/slide5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13.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13.png"/></Relationships>
</file>

<file path=ppt/slides/_rels/slide5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13.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13.png"/></Relationships>
</file>

<file path=ppt/slides/_rels/slide5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13.xml"/><Relationship Id="rId5" Type="http://schemas.openxmlformats.org/officeDocument/2006/relationships/image" Target="../media/image28.png"/><Relationship Id="rId4" Type="http://schemas.openxmlformats.org/officeDocument/2006/relationships/image" Target="../media/image13.png"/></Relationships>
</file>

<file path=ppt/slides/_rels/slide5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7.xml"/><Relationship Id="rId1" Type="http://schemas.openxmlformats.org/officeDocument/2006/relationships/slideLayout" Target="../slideLayouts/slideLayout13.xml"/><Relationship Id="rId4" Type="http://schemas.openxmlformats.org/officeDocument/2006/relationships/image" Target="../media/image13.png"/></Relationships>
</file>

<file path=ppt/slides/_rels/slide5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8.xml"/><Relationship Id="rId1" Type="http://schemas.openxmlformats.org/officeDocument/2006/relationships/slideLayout" Target="../slideLayouts/slideLayout13.xml"/><Relationship Id="rId4" Type="http://schemas.openxmlformats.org/officeDocument/2006/relationships/image" Target="../media/image13.png"/></Relationships>
</file>

<file path=ppt/slides/_rels/slide5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9.xml"/><Relationship Id="rId1" Type="http://schemas.openxmlformats.org/officeDocument/2006/relationships/slideLayout" Target="../slideLayouts/slideLayout13.xml"/><Relationship Id="rId4" Type="http://schemas.openxmlformats.org/officeDocument/2006/relationships/image" Target="../media/image13.png"/></Relationships>
</file>

<file path=ppt/slides/_rels/slide5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0.xml"/><Relationship Id="rId1" Type="http://schemas.openxmlformats.org/officeDocument/2006/relationships/slideLayout" Target="../slideLayouts/slideLayout13.xml"/><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5.png"/><Relationship Id="rId1" Type="http://schemas.openxmlformats.org/officeDocument/2006/relationships/slideLayout" Target="../slideLayouts/slideLayout14.xml"/><Relationship Id="rId4" Type="http://schemas.openxmlformats.org/officeDocument/2006/relationships/image" Target="../media/image10.png"/></Relationships>
</file>

<file path=ppt/slides/_rels/slide6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1.xml"/><Relationship Id="rId1" Type="http://schemas.openxmlformats.org/officeDocument/2006/relationships/slideLayout" Target="../slideLayouts/slideLayout13.xml"/><Relationship Id="rId4" Type="http://schemas.openxmlformats.org/officeDocument/2006/relationships/image" Target="../media/image13.png"/></Relationships>
</file>

<file path=ppt/slides/_rels/slide6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2.xml"/><Relationship Id="rId1" Type="http://schemas.openxmlformats.org/officeDocument/2006/relationships/slideLayout" Target="../slideLayouts/slideLayout13.xml"/><Relationship Id="rId6" Type="http://schemas.openxmlformats.org/officeDocument/2006/relationships/image" Target="../media/image29.png"/><Relationship Id="rId5" Type="http://schemas.openxmlformats.org/officeDocument/2006/relationships/image" Target="../media/image9.png"/><Relationship Id="rId4" Type="http://schemas.openxmlformats.org/officeDocument/2006/relationships/image" Target="../media/image13.png"/></Relationships>
</file>

<file path=ppt/slides/_rels/slide6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3.xml"/><Relationship Id="rId1" Type="http://schemas.openxmlformats.org/officeDocument/2006/relationships/slideLayout" Target="../slideLayouts/slideLayout13.xml"/><Relationship Id="rId6" Type="http://schemas.openxmlformats.org/officeDocument/2006/relationships/image" Target="../media/image30.png"/><Relationship Id="rId5" Type="http://schemas.openxmlformats.org/officeDocument/2006/relationships/image" Target="../media/image9.png"/><Relationship Id="rId4" Type="http://schemas.openxmlformats.org/officeDocument/2006/relationships/image" Target="../media/image13.png"/></Relationships>
</file>

<file path=ppt/slides/_rels/slide6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4.xml"/><Relationship Id="rId1" Type="http://schemas.openxmlformats.org/officeDocument/2006/relationships/slideLayout" Target="../slideLayouts/slideLayout13.xml"/><Relationship Id="rId6" Type="http://schemas.openxmlformats.org/officeDocument/2006/relationships/image" Target="../media/image31.png"/><Relationship Id="rId5" Type="http://schemas.openxmlformats.org/officeDocument/2006/relationships/image" Target="../media/image9.png"/><Relationship Id="rId4" Type="http://schemas.openxmlformats.org/officeDocument/2006/relationships/image" Target="../media/image13.png"/></Relationships>
</file>

<file path=ppt/slides/_rels/slide6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5.xml"/><Relationship Id="rId1" Type="http://schemas.openxmlformats.org/officeDocument/2006/relationships/slideLayout" Target="../slideLayouts/slideLayout13.xml"/><Relationship Id="rId6" Type="http://schemas.openxmlformats.org/officeDocument/2006/relationships/image" Target="../media/image32.png"/><Relationship Id="rId5" Type="http://schemas.openxmlformats.org/officeDocument/2006/relationships/image" Target="../media/image9.png"/><Relationship Id="rId4" Type="http://schemas.openxmlformats.org/officeDocument/2006/relationships/image" Target="../media/image13.png"/></Relationships>
</file>

<file path=ppt/slides/_rels/slide6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6.xml"/><Relationship Id="rId1" Type="http://schemas.openxmlformats.org/officeDocument/2006/relationships/slideLayout" Target="../slideLayouts/slideLayout13.xml"/><Relationship Id="rId6" Type="http://schemas.openxmlformats.org/officeDocument/2006/relationships/image" Target="../media/image33.png"/><Relationship Id="rId5" Type="http://schemas.openxmlformats.org/officeDocument/2006/relationships/image" Target="../media/image9.png"/><Relationship Id="rId4" Type="http://schemas.openxmlformats.org/officeDocument/2006/relationships/image" Target="../media/image13.png"/></Relationships>
</file>

<file path=ppt/slides/_rels/slide6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7.xml"/><Relationship Id="rId1" Type="http://schemas.openxmlformats.org/officeDocument/2006/relationships/slideLayout" Target="../slideLayouts/slideLayout13.xml"/><Relationship Id="rId6" Type="http://schemas.openxmlformats.org/officeDocument/2006/relationships/image" Target="../media/image34.png"/><Relationship Id="rId5" Type="http://schemas.openxmlformats.org/officeDocument/2006/relationships/image" Target="../media/image9.png"/><Relationship Id="rId4" Type="http://schemas.openxmlformats.org/officeDocument/2006/relationships/image" Target="../media/image13.png"/></Relationships>
</file>

<file path=ppt/slides/_rels/slide6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8.xml"/><Relationship Id="rId1" Type="http://schemas.openxmlformats.org/officeDocument/2006/relationships/slideLayout" Target="../slideLayouts/slideLayout13.xml"/><Relationship Id="rId4" Type="http://schemas.openxmlformats.org/officeDocument/2006/relationships/image" Target="../media/image13.png"/></Relationships>
</file>

<file path=ppt/slides/_rels/slide6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9.xml"/><Relationship Id="rId1" Type="http://schemas.openxmlformats.org/officeDocument/2006/relationships/slideLayout" Target="../slideLayouts/slideLayout13.xml"/><Relationship Id="rId4" Type="http://schemas.openxmlformats.org/officeDocument/2006/relationships/image" Target="../media/image13.png"/></Relationships>
</file>

<file path=ppt/slides/_rels/slide6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0.xml"/><Relationship Id="rId1" Type="http://schemas.openxmlformats.org/officeDocument/2006/relationships/slideLayout" Target="../slideLayouts/slideLayout13.xml"/><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5.png"/><Relationship Id="rId1" Type="http://schemas.openxmlformats.org/officeDocument/2006/relationships/slideLayout" Target="../slideLayouts/slideLayout14.xml"/><Relationship Id="rId4" Type="http://schemas.openxmlformats.org/officeDocument/2006/relationships/image" Target="../media/image11.png"/></Relationships>
</file>

<file path=ppt/slides/_rels/slide7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1.xml"/><Relationship Id="rId1" Type="http://schemas.openxmlformats.org/officeDocument/2006/relationships/slideLayout" Target="../slideLayouts/slideLayout13.xml"/><Relationship Id="rId4" Type="http://schemas.openxmlformats.org/officeDocument/2006/relationships/image" Target="../media/image35.pn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14.xml"/><Relationship Id="rId1" Type="http://schemas.openxmlformats.org/officeDocument/2006/relationships/tags" Target="../tags/tag2.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14.xml"/><Relationship Id="rId1" Type="http://schemas.openxmlformats.org/officeDocument/2006/relationships/tags" Target="../tags/tag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文本框 5"/>
          <p:cNvSpPr txBox="1"/>
          <p:nvPr/>
        </p:nvSpPr>
        <p:spPr>
          <a:xfrm>
            <a:off x="1270000" y="317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从</a:t>
            </a:r>
            <a:r>
              <a:rPr lang="en-US" altLang="zh-CN" sz="200" dirty="0">
                <a:latin typeface="Arial" panose="020B0604020202020204" pitchFamily="34" charset="0"/>
              </a:rPr>
              <a:t>"</a:t>
            </a:r>
            <a:r>
              <a:rPr lang="zh-CN" altLang="en-US" sz="200" dirty="0">
                <a:latin typeface="Arial" panose="020B0604020202020204" pitchFamily="34" charset="0"/>
              </a:rPr>
              <a:t>世界首个</a:t>
            </a:r>
            <a:r>
              <a:rPr lang="en-US" altLang="zh-CN" sz="200" dirty="0">
                <a:latin typeface="Arial" panose="020B0604020202020204" pitchFamily="34" charset="0"/>
              </a:rPr>
              <a:t>"</a:t>
            </a:r>
            <a:r>
              <a:rPr lang="zh-CN" altLang="en-US" sz="200" dirty="0">
                <a:latin typeface="Arial" panose="020B0604020202020204" pitchFamily="34" charset="0"/>
              </a:rPr>
              <a:t>中，读懂</a:t>
            </a:r>
            <a:r>
              <a:rPr lang="en-US" altLang="zh-CN" sz="200" dirty="0">
                <a:latin typeface="Arial" panose="020B0604020202020204" pitchFamily="34" charset="0"/>
              </a:rPr>
              <a:t>"</a:t>
            </a:r>
            <a:r>
              <a:rPr lang="zh-CN" altLang="en-US" sz="200" dirty="0">
                <a:latin typeface="Arial" panose="020B0604020202020204" pitchFamily="34" charset="0"/>
              </a:rPr>
              <a:t>人民至上</a:t>
            </a:r>
            <a:r>
              <a:rPr lang="en-US" altLang="zh-CN" sz="200" dirty="0">
                <a:latin typeface="Arial" panose="020B0604020202020204" pitchFamily="34" charset="0"/>
              </a:rPr>
              <a:t>"</a:t>
            </a:r>
            <a:r>
              <a:rPr lang="zh-CN" altLang="en-US" sz="200" dirty="0">
                <a:latin typeface="Arial" panose="020B0604020202020204" pitchFamily="34" charset="0"/>
              </a:rPr>
              <a:t>的价值理念，感悟</a:t>
            </a:r>
            <a:r>
              <a:rPr lang="en-US" altLang="zh-CN" sz="200" dirty="0">
                <a:latin typeface="Arial" panose="020B0604020202020204" pitchFamily="34" charset="0"/>
              </a:rPr>
              <a:t>"</a:t>
            </a:r>
            <a:r>
              <a:rPr lang="zh-CN" altLang="en-US" sz="200" dirty="0">
                <a:latin typeface="Arial" panose="020B0604020202020204" pitchFamily="34" charset="0"/>
              </a:rPr>
              <a:t>化初心为行动</a:t>
            </a:r>
            <a:r>
              <a:rPr lang="en-US" altLang="zh-CN" sz="200" dirty="0">
                <a:latin typeface="Arial" panose="020B0604020202020204" pitchFamily="34" charset="0"/>
              </a:rPr>
              <a:t>"</a:t>
            </a:r>
            <a:r>
              <a:rPr lang="zh-CN" altLang="en-US" sz="200" dirty="0">
                <a:latin typeface="Arial" panose="020B0604020202020204" pitchFamily="34" charset="0"/>
              </a:rPr>
              <a:t>的中国力量。</a:t>
            </a:r>
          </a:p>
        </p:txBody>
      </p:sp>
      <p:sp>
        <p:nvSpPr>
          <p:cNvPr id="18435" name="文本框 4"/>
          <p:cNvSpPr txBox="1"/>
          <p:nvPr/>
        </p:nvSpPr>
        <p:spPr>
          <a:xfrm>
            <a:off x="1270000" y="2540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，着力破解</a:t>
            </a:r>
          </a:p>
        </p:txBody>
      </p:sp>
      <p:sp>
        <p:nvSpPr>
          <p:cNvPr id="18436" name="文本框 3"/>
          <p:cNvSpPr txBox="1"/>
          <p:nvPr/>
        </p:nvSpPr>
        <p:spPr>
          <a:xfrm>
            <a:off x="1270000" y="190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en-US" altLang="zh-CN" sz="200" dirty="0">
                <a:latin typeface="Arial" panose="020B0604020202020204" pitchFamily="34" charset="0"/>
              </a:rPr>
              <a:t>"</a:t>
            </a:r>
            <a:r>
              <a:rPr lang="zh-CN" altLang="en-US" sz="200" dirty="0">
                <a:latin typeface="Arial" panose="020B0604020202020204" pitchFamily="34" charset="0"/>
              </a:rPr>
              <a:t>立俭</a:t>
            </a:r>
            <a:r>
              <a:rPr lang="en-US" altLang="zh-CN" sz="200" dirty="0">
                <a:latin typeface="Arial" panose="020B0604020202020204" pitchFamily="34" charset="0"/>
              </a:rPr>
              <a:t>"</a:t>
            </a:r>
            <a:r>
              <a:rPr lang="zh-CN" altLang="en-US" sz="200" dirty="0">
                <a:latin typeface="Arial" panose="020B0604020202020204" pitchFamily="34" charset="0"/>
              </a:rPr>
              <a:t>，器具质而洁，瓦缶胜金玉。</a:t>
            </a:r>
          </a:p>
        </p:txBody>
      </p:sp>
      <p:sp>
        <p:nvSpPr>
          <p:cNvPr id="18437" name="文本框 2"/>
          <p:cNvSpPr txBox="1"/>
          <p:nvPr/>
        </p:nvSpPr>
        <p:spPr>
          <a:xfrm>
            <a:off x="1270000" y="1270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谏臣魏征常常直言进谏，有时让李世民也下不了台，但却修正不少谬误。</a:t>
            </a:r>
          </a:p>
        </p:txBody>
      </p:sp>
      <p:sp>
        <p:nvSpPr>
          <p:cNvPr id="18438" name="文本框 1"/>
          <p:cNvSpPr txBox="1"/>
          <p:nvPr/>
        </p:nvSpPr>
        <p:spPr>
          <a:xfrm>
            <a:off x="1270000" y="63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沉淀</a:t>
            </a:r>
            <a:r>
              <a:rPr lang="en-US" altLang="zh-CN" sz="200" dirty="0">
                <a:latin typeface="Arial" panose="020B0604020202020204" pitchFamily="34" charset="0"/>
              </a:rPr>
              <a:t>"</a:t>
            </a:r>
            <a:r>
              <a:rPr lang="zh-CN" altLang="en-US" sz="200" dirty="0">
                <a:latin typeface="Arial" panose="020B0604020202020204" pitchFamily="34" charset="0"/>
              </a:rPr>
              <a:t>清澈的爱，只为中国</a:t>
            </a:r>
            <a:r>
              <a:rPr lang="en-US" altLang="zh-CN" sz="200" dirty="0">
                <a:latin typeface="Arial" panose="020B0604020202020204" pitchFamily="34" charset="0"/>
              </a:rPr>
              <a:t>"</a:t>
            </a:r>
            <a:r>
              <a:rPr lang="zh-CN" altLang="en-US" sz="200" dirty="0">
                <a:latin typeface="Arial" panose="020B0604020202020204" pitchFamily="34" charset="0"/>
              </a:rPr>
              <a:t>的深情告白，笃定了对祖国的青春奉献。</a:t>
            </a:r>
          </a:p>
        </p:txBody>
      </p:sp>
      <p:pic>
        <p:nvPicPr>
          <p:cNvPr id="18439" name="图片 2"/>
          <p:cNvPicPr/>
          <p:nvPr/>
        </p:nvPicPr>
        <p:blipFill>
          <a:blip r:embed="rId3"/>
          <a:stretch>
            <a:fillRect/>
          </a:stretch>
        </p:blipFill>
        <p:spPr>
          <a:xfrm>
            <a:off x="0" y="0"/>
            <a:ext cx="9144000" cy="5143500"/>
          </a:xfrm>
          <a:prstGeom prst="rect">
            <a:avLst/>
          </a:prstGeom>
          <a:noFill/>
          <a:ln w="9525">
            <a:noFill/>
          </a:ln>
        </p:spPr>
      </p:pic>
      <p:sp>
        <p:nvSpPr>
          <p:cNvPr id="7" name="矩形 30"/>
          <p:cNvSpPr>
            <a:spLocks noChangeArrowheads="1"/>
          </p:cNvSpPr>
          <p:nvPr/>
        </p:nvSpPr>
        <p:spPr bwMode="auto">
          <a:xfrm>
            <a:off x="0" y="1347788"/>
            <a:ext cx="9144000" cy="3138170"/>
          </a:xfrm>
          <a:prstGeom prst="rect">
            <a:avLst/>
          </a:prstGeom>
          <a:noFill/>
          <a:ln w="9525">
            <a:noFill/>
            <a:miter lim="800000"/>
          </a:ln>
        </p:spPr>
        <p:txBody>
          <a:bodyPr>
            <a:spAutoFit/>
          </a:bodyPr>
          <a:lstStyle/>
          <a:p>
            <a:pPr marL="0" marR="0" lvl="0" indent="0" algn="ctr"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en-US" sz="36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深入学习宣传贯彻习近平总书记</a:t>
            </a:r>
          </a:p>
          <a:p>
            <a:pPr marL="0" marR="0" lvl="0" indent="0" algn="ctr"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en-US" altLang="zh-CN" sz="36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a:t>
            </a:r>
            <a:r>
              <a:rPr kumimoji="0" lang="zh-CN" altLang="en-US" sz="36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论党的青年工作</a:t>
            </a:r>
            <a:r>
              <a:rPr kumimoji="0" lang="en-US" altLang="zh-CN" sz="36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a:t>
            </a:r>
          </a:p>
          <a:p>
            <a:pPr marL="0" marR="0" lvl="0" indent="0" algn="ctr" defTabSz="914400" rtl="0" eaLnBrk="1" fontAlgn="base" latinLnBrk="0" hangingPunct="1">
              <a:lnSpc>
                <a:spcPct val="150000"/>
              </a:lnSpc>
              <a:spcBef>
                <a:spcPct val="0"/>
              </a:spcBef>
              <a:spcAft>
                <a:spcPct val="0"/>
              </a:spcAft>
              <a:buClrTx/>
              <a:buSzTx/>
              <a:buFont typeface="Arial" panose="020B0604020202020204" pitchFamily="34" charset="0"/>
              <a:buNone/>
              <a:defRPr/>
            </a:pPr>
            <a:endParaRPr kumimoji="0" lang="en-US" altLang="zh-CN"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en-US" altLang="zh-CN"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a:t>
            </a:r>
            <a:r>
              <a:rPr lang="en-US" altLang="zh-CN" sz="2000" b="1"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sym typeface="+mn-ea"/>
              </a:rPr>
              <a:t>共青团桂林理工大学委员会</a:t>
            </a:r>
            <a:r>
              <a:rPr kumimoji="0" lang="en-US" altLang="zh-CN"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a:t>
            </a:r>
          </a:p>
          <a:p>
            <a:pPr marL="0" marR="0" lvl="0" indent="0" algn="ctr"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en-US" altLang="zh-CN"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2022</a:t>
            </a:r>
            <a:r>
              <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年</a:t>
            </a:r>
            <a:r>
              <a:rPr kumimoji="0" lang="en-US" altLang="zh-CN"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9</a:t>
            </a:r>
            <a:r>
              <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月</a:t>
            </a:r>
          </a:p>
        </p:txBody>
      </p:sp>
      <p:pic>
        <p:nvPicPr>
          <p:cNvPr id="18444" name="图片 2"/>
          <p:cNvPicPr>
            <a:picLocks noChangeAspect="1"/>
          </p:cNvPicPr>
          <p:nvPr/>
        </p:nvPicPr>
        <p:blipFill>
          <a:blip r:embed="rId4"/>
          <a:stretch>
            <a:fillRect/>
          </a:stretch>
        </p:blipFill>
        <p:spPr>
          <a:xfrm>
            <a:off x="7235825" y="2338388"/>
            <a:ext cx="1563688" cy="2105025"/>
          </a:xfrm>
          <a:prstGeom prst="rect">
            <a:avLst/>
          </a:prstGeom>
          <a:noFill/>
          <a:ln w="9525">
            <a:noFill/>
          </a:ln>
        </p:spPr>
      </p:pic>
    </p:spTree>
  </p:cSld>
  <p:clrMapOvr>
    <a:masterClrMapping/>
  </p:clrMapOvr>
  <p:transition spd="slow" advTm="3000"/>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文本框 5"/>
          <p:cNvSpPr txBox="1"/>
          <p:nvPr/>
        </p:nvSpPr>
        <p:spPr>
          <a:xfrm>
            <a:off x="1270000" y="317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，伊泰北牧田园资源开发有限责任公司、伊泰化工有限责任公司与伊和乌素苏木阿日善嘎查结对成立</a:t>
            </a:r>
            <a:r>
              <a:rPr lang="en-US" altLang="zh-CN" sz="200" dirty="0">
                <a:latin typeface="Arial" panose="020B0604020202020204" pitchFamily="34" charset="0"/>
              </a:rPr>
              <a:t>"</a:t>
            </a:r>
            <a:r>
              <a:rPr lang="zh-CN" altLang="en-US" sz="200" dirty="0">
                <a:latin typeface="Arial" panose="020B0604020202020204" pitchFamily="34" charset="0"/>
              </a:rPr>
              <a:t>伊泰杭锦项目区企地共建联合党支部</a:t>
            </a:r>
            <a:r>
              <a:rPr lang="en-US" altLang="zh-CN" sz="200" dirty="0">
                <a:latin typeface="Arial" panose="020B0604020202020204" pitchFamily="34" charset="0"/>
              </a:rPr>
              <a:t>"</a:t>
            </a:r>
            <a:endParaRPr lang="zh-CN" altLang="en-US" sz="200" dirty="0">
              <a:latin typeface="Arial" panose="020B0604020202020204" pitchFamily="34" charset="0"/>
            </a:endParaRPr>
          </a:p>
        </p:txBody>
      </p:sp>
      <p:sp>
        <p:nvSpPr>
          <p:cNvPr id="31747" name="文本框 4"/>
          <p:cNvSpPr txBox="1"/>
          <p:nvPr/>
        </p:nvSpPr>
        <p:spPr>
          <a:xfrm>
            <a:off x="1270000" y="2540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，用优秀传统文化</a:t>
            </a:r>
          </a:p>
        </p:txBody>
      </p:sp>
      <p:sp>
        <p:nvSpPr>
          <p:cNvPr id="31748" name="文本框 3"/>
          <p:cNvSpPr txBox="1"/>
          <p:nvPr/>
        </p:nvSpPr>
        <p:spPr>
          <a:xfrm>
            <a:off x="1270000" y="190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三要</a:t>
            </a:r>
            <a:r>
              <a:rPr lang="en-US" altLang="zh-CN" sz="200" dirty="0">
                <a:latin typeface="Arial" panose="020B0604020202020204" pitchFamily="34" charset="0"/>
              </a:rPr>
              <a:t>"</a:t>
            </a:r>
            <a:r>
              <a:rPr lang="zh-CN" altLang="en-US" sz="200" dirty="0">
                <a:latin typeface="Arial" panose="020B0604020202020204" pitchFamily="34" charset="0"/>
              </a:rPr>
              <a:t>讲得好</a:t>
            </a:r>
            <a:r>
              <a:rPr lang="en-US" altLang="zh-CN" sz="200" dirty="0">
                <a:latin typeface="Arial" panose="020B0604020202020204" pitchFamily="34" charset="0"/>
              </a:rPr>
              <a:t>"</a:t>
            </a:r>
            <a:r>
              <a:rPr lang="zh-CN" altLang="en-US" sz="200" dirty="0">
                <a:latin typeface="Arial" panose="020B0604020202020204" pitchFamily="34" charset="0"/>
              </a:rPr>
              <a:t>，大张旗鼓地讲思路、讲未来、讲发展、讲变化，让广大人民群众切身感受到身边发生的巨大变化，凝聚起勇毅前行的坚定信心。</a:t>
            </a:r>
          </a:p>
        </p:txBody>
      </p:sp>
      <p:sp>
        <p:nvSpPr>
          <p:cNvPr id="31749" name="文本框 2"/>
          <p:cNvSpPr txBox="1"/>
          <p:nvPr/>
        </p:nvSpPr>
        <p:spPr>
          <a:xfrm>
            <a:off x="1270000" y="1270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下一步，我们将充分发挥党建引领作用，加快推进红色美丽村庄建设，大力发展红色旅游和农村特色产业，把红色资源利用好、红色传统发扬好、红色基因传承好，全面推进乡村振兴发展。</a:t>
            </a:r>
          </a:p>
        </p:txBody>
      </p:sp>
      <p:sp>
        <p:nvSpPr>
          <p:cNvPr id="31750" name="文本框 1"/>
          <p:cNvSpPr txBox="1"/>
          <p:nvPr/>
        </p:nvSpPr>
        <p:spPr>
          <a:xfrm>
            <a:off x="1270000" y="63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要围绕</a:t>
            </a:r>
            <a:r>
              <a:rPr lang="en-US" altLang="zh-CN" sz="200" dirty="0">
                <a:latin typeface="Arial" panose="020B0604020202020204" pitchFamily="34" charset="0"/>
              </a:rPr>
              <a:t>"</a:t>
            </a:r>
            <a:r>
              <a:rPr lang="zh-CN" altLang="en-US" sz="200" dirty="0">
                <a:latin typeface="Arial" panose="020B0604020202020204" pitchFamily="34" charset="0"/>
              </a:rPr>
              <a:t>存在什么问题、要办哪些事、事情谁来做、钱从哪里来、村集体经济和农民增收怎么抓</a:t>
            </a:r>
            <a:r>
              <a:rPr lang="en-US" altLang="zh-CN" sz="200" dirty="0">
                <a:latin typeface="Arial" panose="020B0604020202020204" pitchFamily="34" charset="0"/>
              </a:rPr>
              <a:t>"</a:t>
            </a:r>
            <a:r>
              <a:rPr lang="zh-CN" altLang="en-US" sz="200" dirty="0">
                <a:latin typeface="Arial" panose="020B0604020202020204" pitchFamily="34" charset="0"/>
              </a:rPr>
              <a:t>等重点问题，建立整顿销号制度，完成一个、验收一个、销号一个。</a:t>
            </a:r>
          </a:p>
        </p:txBody>
      </p:sp>
      <p:pic>
        <p:nvPicPr>
          <p:cNvPr id="31751" name="图片 2"/>
          <p:cNvPicPr/>
          <p:nvPr/>
        </p:nvPicPr>
        <p:blipFill>
          <a:blip r:embed="rId3"/>
          <a:stretch>
            <a:fillRect/>
          </a:stretch>
        </p:blipFill>
        <p:spPr>
          <a:xfrm>
            <a:off x="0" y="0"/>
            <a:ext cx="9144000" cy="5143500"/>
          </a:xfrm>
          <a:prstGeom prst="rect">
            <a:avLst/>
          </a:prstGeom>
          <a:noFill/>
          <a:ln w="9525">
            <a:noFill/>
          </a:ln>
        </p:spPr>
      </p:pic>
      <p:cxnSp>
        <p:nvCxnSpPr>
          <p:cNvPr id="17" name="直接连接符 16"/>
          <p:cNvCxnSpPr/>
          <p:nvPr/>
        </p:nvCxnSpPr>
        <p:spPr>
          <a:xfrm>
            <a:off x="1616075" y="358775"/>
            <a:ext cx="485775" cy="0"/>
          </a:xfrm>
          <a:prstGeom prst="line">
            <a:avLst/>
          </a:prstGeom>
          <a:ln>
            <a:solidFill>
              <a:srgbClr val="CC0000"/>
            </a:solidFill>
            <a:prstDash val="solid"/>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7372350" y="407988"/>
            <a:ext cx="485775" cy="0"/>
          </a:xfrm>
          <a:prstGeom prst="line">
            <a:avLst/>
          </a:prstGeom>
          <a:ln>
            <a:solidFill>
              <a:srgbClr val="CC0000"/>
            </a:solidFill>
            <a:prstDash val="solid"/>
          </a:ln>
        </p:spPr>
        <p:style>
          <a:lnRef idx="1">
            <a:schemeClr val="accent1"/>
          </a:lnRef>
          <a:fillRef idx="0">
            <a:schemeClr val="accent1"/>
          </a:fillRef>
          <a:effectRef idx="0">
            <a:schemeClr val="accent1"/>
          </a:effectRef>
          <a:fontRef idx="minor">
            <a:schemeClr val="tx1"/>
          </a:fontRef>
        </p:style>
      </p:cxnSp>
      <p:grpSp>
        <p:nvGrpSpPr>
          <p:cNvPr id="31754" name="组合 26"/>
          <p:cNvGrpSpPr/>
          <p:nvPr/>
        </p:nvGrpSpPr>
        <p:grpSpPr>
          <a:xfrm>
            <a:off x="3851275" y="1563688"/>
            <a:ext cx="2217738" cy="508000"/>
            <a:chOff x="-718574" y="2162052"/>
            <a:chExt cx="327978" cy="2199619"/>
          </a:xfrm>
        </p:grpSpPr>
        <p:sp>
          <p:nvSpPr>
            <p:cNvPr id="28" name="Rectangle 11"/>
            <p:cNvSpPr>
              <a:spLocks noChangeArrowheads="1"/>
            </p:cNvSpPr>
            <p:nvPr/>
          </p:nvSpPr>
          <p:spPr bwMode="auto">
            <a:xfrm>
              <a:off x="-718574" y="2174270"/>
              <a:ext cx="327978" cy="2087426"/>
            </a:xfrm>
            <a:prstGeom prst="roundRect">
              <a:avLst>
                <a:gd name="adj" fmla="val 8515"/>
              </a:avLst>
            </a:prstGeom>
            <a:solidFill>
              <a:srgbClr val="C00000"/>
            </a:solidFill>
            <a:ln w="28575">
              <a:gradFill>
                <a:gsLst>
                  <a:gs pos="100000">
                    <a:schemeClr val="bg1"/>
                  </a:gs>
                  <a:gs pos="0">
                    <a:schemeClr val="bg1">
                      <a:lumMod val="85000"/>
                    </a:schemeClr>
                  </a:gs>
                </a:gsLst>
                <a:lin ang="5400000" scaled="0"/>
              </a:gradFill>
            </a:ln>
            <a:effectLst/>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Calibri" panose="020F0502020204030204" pitchFamily="34" charset="0"/>
                <a:sym typeface="思源黑体 CN Normal" panose="020B0400000000000000" pitchFamily="34" charset="-122"/>
              </a:endParaRPr>
            </a:p>
          </p:txBody>
        </p:sp>
        <p:sp>
          <p:nvSpPr>
            <p:cNvPr id="31760" name="矩形 38"/>
            <p:cNvSpPr/>
            <p:nvPr/>
          </p:nvSpPr>
          <p:spPr>
            <a:xfrm>
              <a:off x="-686380" y="2162052"/>
              <a:ext cx="263112" cy="2199619"/>
            </a:xfrm>
            <a:prstGeom prst="rect">
              <a:avLst/>
            </a:prstGeom>
            <a:noFill/>
            <a:ln w="9525">
              <a:noFill/>
            </a:ln>
          </p:spPr>
          <p:txBody>
            <a:bodyPr lIns="91431" tIns="45716" rIns="91431" bIns="45716">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dist" eaLnBrk="1" hangingPunct="1">
                <a:spcBef>
                  <a:spcPct val="0"/>
                </a:spcBef>
                <a:buNone/>
              </a:pPr>
              <a:r>
                <a:rPr lang="en-US" altLang="zh-CN" sz="2700" dirty="0">
                  <a:solidFill>
                    <a:schemeClr val="bg1"/>
                  </a:solidFill>
                  <a:latin typeface="思源宋体 Heavy"/>
                  <a:ea typeface="思源宋体 Heavy"/>
                  <a:sym typeface="思源黑体 CN Normal"/>
                </a:rPr>
                <a:t>PART02</a:t>
              </a:r>
            </a:p>
          </p:txBody>
        </p:sp>
      </p:grpSp>
      <p:pic>
        <p:nvPicPr>
          <p:cNvPr id="31755" name="图片 4"/>
          <p:cNvPicPr>
            <a:picLocks noChangeAspect="1"/>
          </p:cNvPicPr>
          <p:nvPr/>
        </p:nvPicPr>
        <p:blipFill>
          <a:blip r:embed="rId4"/>
          <a:stretch>
            <a:fillRect/>
          </a:stretch>
        </p:blipFill>
        <p:spPr>
          <a:xfrm>
            <a:off x="2693988" y="1168400"/>
            <a:ext cx="1047750" cy="1079500"/>
          </a:xfrm>
          <a:prstGeom prst="rect">
            <a:avLst/>
          </a:prstGeom>
          <a:noFill/>
          <a:ln w="9525">
            <a:noFill/>
          </a:ln>
        </p:spPr>
      </p:pic>
      <p:sp>
        <p:nvSpPr>
          <p:cNvPr id="31756" name="矩形 22"/>
          <p:cNvSpPr/>
          <p:nvPr/>
        </p:nvSpPr>
        <p:spPr>
          <a:xfrm flipH="1">
            <a:off x="0" y="2209800"/>
            <a:ext cx="9144000" cy="561975"/>
          </a:xfrm>
          <a:prstGeom prst="rect">
            <a:avLst/>
          </a:prstGeom>
          <a:noFill/>
          <a:ln w="9525">
            <a:noFill/>
          </a:ln>
        </p:spPr>
        <p:txBody>
          <a:bodyPr lIns="68580" tIns="34290" rIns="68580" bIns="34290">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ctr" eaLnBrk="1" hangingPunct="1">
              <a:spcBef>
                <a:spcPct val="0"/>
              </a:spcBef>
              <a:buNone/>
            </a:pPr>
            <a:r>
              <a:rPr lang="en-US" altLang="zh-CN" b="1" dirty="0">
                <a:solidFill>
                  <a:srgbClr val="C00000"/>
                </a:solidFill>
                <a:latin typeface="微软雅黑" panose="020B0503020204020204" pitchFamily="34" charset="-122"/>
                <a:ea typeface="微软雅黑" panose="020B0503020204020204" pitchFamily="34" charset="-122"/>
              </a:rPr>
              <a:t>《</a:t>
            </a:r>
            <a:r>
              <a:rPr lang="zh-CN" altLang="en-US" b="1" dirty="0">
                <a:solidFill>
                  <a:srgbClr val="C00000"/>
                </a:solidFill>
                <a:latin typeface="微软雅黑" panose="020B0503020204020204" pitchFamily="34" charset="-122"/>
                <a:ea typeface="微软雅黑" panose="020B0503020204020204" pitchFamily="34" charset="-122"/>
              </a:rPr>
              <a:t>论党的青年工作</a:t>
            </a:r>
            <a:r>
              <a:rPr lang="en-US" altLang="zh-CN" b="1" dirty="0">
                <a:solidFill>
                  <a:srgbClr val="C00000"/>
                </a:solidFill>
                <a:latin typeface="微软雅黑" panose="020B0503020204020204" pitchFamily="34" charset="-122"/>
                <a:ea typeface="微软雅黑" panose="020B0503020204020204" pitchFamily="34" charset="-122"/>
              </a:rPr>
              <a:t>》</a:t>
            </a:r>
            <a:r>
              <a:rPr lang="zh-CN" altLang="en-US" b="1" dirty="0">
                <a:solidFill>
                  <a:srgbClr val="C00000"/>
                </a:solidFill>
                <a:latin typeface="微软雅黑" panose="020B0503020204020204" pitchFamily="34" charset="-122"/>
                <a:ea typeface="微软雅黑" panose="020B0503020204020204" pitchFamily="34" charset="-122"/>
              </a:rPr>
              <a:t>主要篇目学习</a:t>
            </a:r>
          </a:p>
        </p:txBody>
      </p:sp>
    </p:spTree>
  </p:cSld>
  <p:clrMapOvr>
    <a:masterClrMapping/>
  </p:clrMapOvr>
  <p:transition spd="slow" advTm="300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文本框 5"/>
          <p:cNvSpPr txBox="1"/>
          <p:nvPr/>
        </p:nvSpPr>
        <p:spPr>
          <a:xfrm>
            <a:off x="1270000" y="317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en-US" altLang="zh-CN" sz="200" dirty="0">
                <a:latin typeface="Arial" panose="020B0604020202020204" pitchFamily="34" charset="0"/>
              </a:rPr>
              <a:t>"</a:t>
            </a:r>
            <a:r>
              <a:rPr lang="zh-CN" altLang="en-US" sz="200" dirty="0">
                <a:latin typeface="Arial" panose="020B0604020202020204" pitchFamily="34" charset="0"/>
              </a:rPr>
              <a:t>赓续</a:t>
            </a:r>
            <a:r>
              <a:rPr lang="en-US" altLang="zh-CN" sz="200" dirty="0">
                <a:latin typeface="Arial" panose="020B0604020202020204" pitchFamily="34" charset="0"/>
              </a:rPr>
              <a:t>"</a:t>
            </a:r>
            <a:r>
              <a:rPr lang="zh-CN" altLang="en-US" sz="200" dirty="0">
                <a:latin typeface="Arial" panose="020B0604020202020204" pitchFamily="34" charset="0"/>
              </a:rPr>
              <a:t>忘己无私</a:t>
            </a:r>
            <a:r>
              <a:rPr lang="en-US" altLang="zh-CN" sz="200" dirty="0">
                <a:latin typeface="Arial" panose="020B0604020202020204" pitchFamily="34" charset="0"/>
              </a:rPr>
              <a:t>"</a:t>
            </a:r>
            <a:r>
              <a:rPr lang="zh-CN" altLang="en-US" sz="200" dirty="0">
                <a:latin typeface="Arial" panose="020B0604020202020204" pitchFamily="34" charset="0"/>
              </a:rPr>
              <a:t>的</a:t>
            </a:r>
            <a:r>
              <a:rPr lang="en-US" altLang="zh-CN" sz="200" dirty="0">
                <a:latin typeface="Arial" panose="020B0604020202020204" pitchFamily="34" charset="0"/>
              </a:rPr>
              <a:t>"</a:t>
            </a:r>
            <a:r>
              <a:rPr lang="zh-CN" altLang="en-US" sz="200" dirty="0">
                <a:latin typeface="Arial" panose="020B0604020202020204" pitchFamily="34" charset="0"/>
              </a:rPr>
              <a:t>愚公</a:t>
            </a:r>
            <a:r>
              <a:rPr lang="en-US" altLang="zh-CN" sz="200" dirty="0">
                <a:latin typeface="Arial" panose="020B0604020202020204" pitchFamily="34" charset="0"/>
              </a:rPr>
              <a:t>"</a:t>
            </a:r>
            <a:r>
              <a:rPr lang="zh-CN" altLang="en-US" sz="200" dirty="0">
                <a:latin typeface="Arial" panose="020B0604020202020204" pitchFamily="34" charset="0"/>
              </a:rPr>
              <a:t>精神，坚定信念书写豪情篇章。</a:t>
            </a:r>
          </a:p>
        </p:txBody>
      </p:sp>
      <p:sp>
        <p:nvSpPr>
          <p:cNvPr id="33795" name="文本框 4"/>
          <p:cNvSpPr txBox="1"/>
          <p:nvPr/>
        </p:nvSpPr>
        <p:spPr>
          <a:xfrm>
            <a:off x="1270000" y="2540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en-US" altLang="zh-CN" sz="200" dirty="0">
                <a:latin typeface="Arial" panose="020B0604020202020204" pitchFamily="34" charset="0"/>
              </a:rPr>
              <a:t>《</a:t>
            </a:r>
            <a:r>
              <a:rPr lang="zh-CN" altLang="en-US" sz="200" dirty="0">
                <a:latin typeface="Arial" panose="020B0604020202020204" pitchFamily="34" charset="0"/>
              </a:rPr>
              <a:t>道德经</a:t>
            </a:r>
            <a:r>
              <a:rPr lang="en-US" altLang="zh-CN" sz="200" dirty="0">
                <a:latin typeface="Arial" panose="020B0604020202020204" pitchFamily="34" charset="0"/>
              </a:rPr>
              <a:t>》</a:t>
            </a:r>
            <a:r>
              <a:rPr lang="zh-CN" altLang="en-US" sz="200" dirty="0">
                <a:latin typeface="Arial" panose="020B0604020202020204" pitchFamily="34" charset="0"/>
              </a:rPr>
              <a:t>有云：</a:t>
            </a:r>
            <a:r>
              <a:rPr lang="en-US" altLang="zh-CN" sz="200" dirty="0">
                <a:latin typeface="Arial" panose="020B0604020202020204" pitchFamily="34" charset="0"/>
              </a:rPr>
              <a:t>"</a:t>
            </a:r>
            <a:r>
              <a:rPr lang="zh-CN" altLang="en-US" sz="200" dirty="0">
                <a:latin typeface="Arial" panose="020B0604020202020204" pitchFamily="34" charset="0"/>
              </a:rPr>
              <a:t>治大国，若烹小鲜，以道莅天下，其鬼不神。</a:t>
            </a:r>
          </a:p>
        </p:txBody>
      </p:sp>
      <p:sp>
        <p:nvSpPr>
          <p:cNvPr id="33796" name="文本框 3"/>
          <p:cNvSpPr txBox="1"/>
          <p:nvPr/>
        </p:nvSpPr>
        <p:spPr>
          <a:xfrm>
            <a:off x="1270000" y="190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今年以来，企业分批扶持</a:t>
            </a:r>
            <a:r>
              <a:rPr lang="en-US" altLang="zh-CN" sz="200" dirty="0">
                <a:latin typeface="Arial" panose="020B0604020202020204" pitchFamily="34" charset="0"/>
              </a:rPr>
              <a:t>200</a:t>
            </a:r>
            <a:r>
              <a:rPr lang="zh-CN" altLang="en-US" sz="200" dirty="0">
                <a:latin typeface="Arial" panose="020B0604020202020204" pitchFamily="34" charset="0"/>
              </a:rPr>
              <a:t>户</a:t>
            </a:r>
            <a:r>
              <a:rPr lang="en-US" altLang="zh-CN" sz="200" dirty="0">
                <a:latin typeface="Arial" panose="020B0604020202020204" pitchFamily="34" charset="0"/>
              </a:rPr>
              <a:t>500</a:t>
            </a:r>
            <a:r>
              <a:rPr lang="zh-CN" altLang="en-US" sz="200" dirty="0">
                <a:latin typeface="Arial" panose="020B0604020202020204" pitchFamily="34" charset="0"/>
              </a:rPr>
              <a:t>头良种牛，助力群众增收致富，带动镇域经济不断发展。</a:t>
            </a:r>
          </a:p>
        </p:txBody>
      </p:sp>
      <p:sp>
        <p:nvSpPr>
          <p:cNvPr id="33797" name="文本框 2"/>
          <p:cNvSpPr txBox="1"/>
          <p:nvPr/>
        </p:nvSpPr>
        <p:spPr>
          <a:xfrm>
            <a:off x="1270000" y="1270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二是主动探索基层业务学习深度，积极向前辈们求教，沉下心来学业务，厚实量的积累，为新的质的</a:t>
            </a:r>
            <a:r>
              <a:rPr lang="en-US" altLang="zh-CN" sz="200" dirty="0">
                <a:latin typeface="Arial" panose="020B0604020202020204" pitchFamily="34" charset="0"/>
              </a:rPr>
              <a:t>"</a:t>
            </a:r>
            <a:r>
              <a:rPr lang="zh-CN" altLang="en-US" sz="200" dirty="0">
                <a:latin typeface="Arial" panose="020B0604020202020204" pitchFamily="34" charset="0"/>
              </a:rPr>
              <a:t>蜕变</a:t>
            </a:r>
            <a:r>
              <a:rPr lang="en-US" altLang="zh-CN" sz="200" dirty="0">
                <a:latin typeface="Arial" panose="020B0604020202020204" pitchFamily="34" charset="0"/>
              </a:rPr>
              <a:t>"</a:t>
            </a:r>
            <a:r>
              <a:rPr lang="zh-CN" altLang="en-US" sz="200" dirty="0">
                <a:latin typeface="Arial" panose="020B0604020202020204" pitchFamily="34" charset="0"/>
              </a:rPr>
              <a:t>做好积淀，在不断学习中找到属于自己的发展节拍。</a:t>
            </a:r>
          </a:p>
        </p:txBody>
      </p:sp>
      <p:sp>
        <p:nvSpPr>
          <p:cNvPr id="33798" name="文本框 1"/>
          <p:cNvSpPr txBox="1"/>
          <p:nvPr/>
        </p:nvSpPr>
        <p:spPr>
          <a:xfrm>
            <a:off x="1270000" y="63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盘活居民小区碎片化空间资源，建设老年活动室、儿童活动室、群众组织活动室等公共活动场所，提供健身器材、垃圾分类投放柜等便民服务设施，为居民提供暖心便捷服务。</a:t>
            </a:r>
          </a:p>
        </p:txBody>
      </p:sp>
      <p:pic>
        <p:nvPicPr>
          <p:cNvPr id="33799" name="图片 2"/>
          <p:cNvPicPr/>
          <p:nvPr/>
        </p:nvPicPr>
        <p:blipFill>
          <a:blip r:embed="rId2"/>
          <a:stretch>
            <a:fillRect/>
          </a:stretch>
        </p:blipFill>
        <p:spPr>
          <a:xfrm>
            <a:off x="0" y="0"/>
            <a:ext cx="9144000" cy="5143500"/>
          </a:xfrm>
          <a:prstGeom prst="rect">
            <a:avLst/>
          </a:prstGeom>
          <a:noFill/>
          <a:ln w="9525">
            <a:noFill/>
          </a:ln>
        </p:spPr>
      </p:pic>
      <p:pic>
        <p:nvPicPr>
          <p:cNvPr id="24" name="图片 23"/>
          <p:cNvPicPr>
            <a:picLocks noChangeAspect="1"/>
          </p:cNvPicPr>
          <p:nvPr/>
        </p:nvPicPr>
        <p:blipFill>
          <a:blip r:embed="rId3"/>
          <a:stretch>
            <a:fillRect/>
          </a:stretch>
        </p:blipFill>
        <p:spPr>
          <a:xfrm>
            <a:off x="628650" y="2092325"/>
            <a:ext cx="2673350" cy="2673350"/>
          </a:xfrm>
          <a:prstGeom prst="rect">
            <a:avLst/>
          </a:prstGeom>
          <a:noFill/>
          <a:ln w="9525">
            <a:noFill/>
          </a:ln>
        </p:spPr>
      </p:pic>
      <p:pic>
        <p:nvPicPr>
          <p:cNvPr id="33801" name="图片 3"/>
          <p:cNvPicPr>
            <a:picLocks noChangeAspect="1"/>
          </p:cNvPicPr>
          <p:nvPr/>
        </p:nvPicPr>
        <p:blipFill>
          <a:blip r:embed="rId4"/>
          <a:stretch>
            <a:fillRect/>
          </a:stretch>
        </p:blipFill>
        <p:spPr>
          <a:xfrm>
            <a:off x="7551738" y="0"/>
            <a:ext cx="1592262" cy="965200"/>
          </a:xfrm>
          <a:prstGeom prst="rect">
            <a:avLst/>
          </a:prstGeom>
          <a:noFill/>
          <a:ln w="9525">
            <a:noFill/>
          </a:ln>
        </p:spPr>
      </p:pic>
      <p:grpSp>
        <p:nvGrpSpPr>
          <p:cNvPr id="33802" name="组合 8"/>
          <p:cNvGrpSpPr/>
          <p:nvPr/>
        </p:nvGrpSpPr>
        <p:grpSpPr>
          <a:xfrm>
            <a:off x="-11112" y="166688"/>
            <a:ext cx="7391400" cy="379412"/>
            <a:chOff x="0" y="221401"/>
            <a:chExt cx="9559508" cy="506634"/>
          </a:xfrm>
        </p:grpSpPr>
        <p:sp>
          <p:nvSpPr>
            <p:cNvPr id="36" name="矩形 35"/>
            <p:cNvSpPr/>
            <p:nvPr/>
          </p:nvSpPr>
          <p:spPr>
            <a:xfrm>
              <a:off x="1190833" y="221401"/>
              <a:ext cx="8368675" cy="50663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a:t>
              </a: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论党的青年工作</a:t>
              </a:r>
              <a:r>
                <a:rPr kumimoji="0" lang="en-US" altLang="zh-CN"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a:t>
              </a: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主要篇目学习</a:t>
              </a:r>
            </a:p>
          </p:txBody>
        </p:sp>
        <p:sp>
          <p:nvSpPr>
            <p:cNvPr id="37" name="矩形 36"/>
            <p:cNvSpPr/>
            <p:nvPr/>
          </p:nvSpPr>
          <p:spPr>
            <a:xfrm>
              <a:off x="0" y="221401"/>
              <a:ext cx="638533" cy="50663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grpSp>
      <p:grpSp>
        <p:nvGrpSpPr>
          <p:cNvPr id="16" name="组合 15"/>
          <p:cNvGrpSpPr/>
          <p:nvPr/>
        </p:nvGrpSpPr>
        <p:grpSpPr>
          <a:xfrm>
            <a:off x="608013" y="1046163"/>
            <a:ext cx="7907337" cy="3719512"/>
            <a:chOff x="810228" y="1395273"/>
            <a:chExt cx="10544537" cy="4959228"/>
          </a:xfrm>
        </p:grpSpPr>
        <p:sp>
          <p:nvSpPr>
            <p:cNvPr id="17" name="矩形 16"/>
            <p:cNvSpPr/>
            <p:nvPr/>
          </p:nvSpPr>
          <p:spPr>
            <a:xfrm>
              <a:off x="810228" y="1805896"/>
              <a:ext cx="10544537" cy="4548605"/>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nvGrpSpPr>
            <p:cNvPr id="33806" name="组合 3"/>
            <p:cNvGrpSpPr/>
            <p:nvPr/>
          </p:nvGrpSpPr>
          <p:grpSpPr>
            <a:xfrm>
              <a:off x="1595006" y="1395273"/>
              <a:ext cx="9001987" cy="1009736"/>
              <a:chOff x="1386245" y="2546361"/>
              <a:chExt cx="9566638" cy="1009736"/>
            </a:xfrm>
          </p:grpSpPr>
          <p:sp>
            <p:nvSpPr>
              <p:cNvPr id="20" name="等腰三角形 19"/>
              <p:cNvSpPr/>
              <p:nvPr/>
            </p:nvSpPr>
            <p:spPr>
              <a:xfrm>
                <a:off x="10633318" y="2546361"/>
                <a:ext cx="319463" cy="410623"/>
              </a:xfrm>
              <a:prstGeom prst="triangle">
                <a:avLst/>
              </a:prstGeom>
              <a:solidFill>
                <a:srgbClr val="75151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3429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mn-lt"/>
                  <a:ea typeface="+mn-ea"/>
                  <a:cs typeface="+mn-ea"/>
                  <a:sym typeface="+mn-lt"/>
                </a:endParaRPr>
              </a:p>
            </p:txBody>
          </p:sp>
          <p:sp>
            <p:nvSpPr>
              <p:cNvPr id="21" name="等腰三角形 20"/>
              <p:cNvSpPr/>
              <p:nvPr/>
            </p:nvSpPr>
            <p:spPr>
              <a:xfrm>
                <a:off x="1386894" y="2546361"/>
                <a:ext cx="319463" cy="410623"/>
              </a:xfrm>
              <a:prstGeom prst="triangle">
                <a:avLst/>
              </a:prstGeom>
              <a:solidFill>
                <a:srgbClr val="75151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3429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mn-lt"/>
                  <a:ea typeface="+mn-ea"/>
                  <a:cs typeface="+mn-ea"/>
                  <a:sym typeface="+mn-lt"/>
                </a:endParaRPr>
              </a:p>
            </p:txBody>
          </p:sp>
          <p:sp>
            <p:nvSpPr>
              <p:cNvPr id="22" name="梯形 21"/>
              <p:cNvSpPr/>
              <p:nvPr/>
            </p:nvSpPr>
            <p:spPr>
              <a:xfrm flipV="1">
                <a:off x="1546626" y="2546361"/>
                <a:ext cx="9246424" cy="1009624"/>
              </a:xfrm>
              <a:prstGeom prst="trapezoid">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3429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mn-lt"/>
                  <a:ea typeface="+mn-ea"/>
                  <a:cs typeface="+mn-ea"/>
                  <a:sym typeface="+mn-lt"/>
                </a:endParaRPr>
              </a:p>
            </p:txBody>
          </p:sp>
        </p:grpSp>
        <p:sp>
          <p:nvSpPr>
            <p:cNvPr id="19" name="文本框 18"/>
            <p:cNvSpPr txBox="1"/>
            <p:nvPr/>
          </p:nvSpPr>
          <p:spPr>
            <a:xfrm>
              <a:off x="2188363" y="1577302"/>
              <a:ext cx="8107926" cy="861462"/>
            </a:xfrm>
            <a:prstGeom prst="rect">
              <a:avLst/>
            </a:prstGeom>
            <a:noFill/>
          </p:spPr>
          <p:txBody>
            <a:bodyPr>
              <a:spAutoFit/>
            </a:bodyPr>
            <a:lstStyle/>
            <a:p>
              <a:pPr marR="0" algn="ctr" defTabSz="914400" fontAlgn="auto">
                <a:spcBef>
                  <a:spcPts val="0"/>
                </a:spcBef>
                <a:spcAft>
                  <a:spcPts val="0"/>
                </a:spcAft>
                <a:buClrTx/>
                <a:buSzTx/>
                <a:buFontTx/>
                <a:buNone/>
                <a:defRPr/>
              </a:pPr>
              <a:r>
                <a:rPr kumimoji="0" lang="zh-CN" altLang="en-US" b="1" kern="1200" cap="none" spc="225" normalizeH="0" baseline="0" noProof="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rPr>
                <a:t>　</a:t>
              </a:r>
              <a:r>
                <a:rPr kumimoji="0" lang="en-US" altLang="zh-CN" b="1" kern="1200" cap="none" spc="225" normalizeH="0" baseline="0" noProof="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rPr>
                <a:t>《</a:t>
              </a:r>
              <a:r>
                <a:rPr kumimoji="0" lang="zh-CN" altLang="en-US" b="1" kern="1200" cap="none" spc="225" normalizeH="0" baseline="0" noProof="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rPr>
                <a:t>在庆祝中国共产主义青年团成立一百周年大会上的讲话</a:t>
              </a:r>
              <a:r>
                <a:rPr kumimoji="0" lang="en-US" altLang="zh-CN" b="1" kern="1200" cap="none" spc="225" normalizeH="0" baseline="0" noProof="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rPr>
                <a:t>》</a:t>
              </a:r>
              <a:endParaRPr kumimoji="0" lang="zh-CN" altLang="en-US" b="1" kern="1200" cap="none" spc="225" normalizeH="0" baseline="0" noProof="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endParaRPr>
            </a:p>
          </p:txBody>
        </p:sp>
      </p:grpSp>
      <p:sp>
        <p:nvSpPr>
          <p:cNvPr id="23" name="文本框 22"/>
          <p:cNvSpPr txBox="1"/>
          <p:nvPr/>
        </p:nvSpPr>
        <p:spPr>
          <a:xfrm>
            <a:off x="2622550" y="2035175"/>
            <a:ext cx="5837238" cy="1998663"/>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358775" eaLnBrk="1" hangingPunct="1">
              <a:lnSpc>
                <a:spcPct val="150000"/>
              </a:lnSpc>
              <a:spcBef>
                <a:spcPct val="0"/>
              </a:spcBef>
              <a:buFontTx/>
              <a:buNone/>
            </a:pPr>
            <a:r>
              <a:rPr lang="zh-CN" altLang="en-US" sz="1200" dirty="0" smtClean="0">
                <a:latin typeface="微软雅黑" panose="020B0503020204020204" pitchFamily="34" charset="-122"/>
                <a:ea typeface="微软雅黑" panose="020B0503020204020204" pitchFamily="34" charset="-122"/>
              </a:rPr>
              <a:t>是</a:t>
            </a:r>
            <a:r>
              <a:rPr lang="en-US" altLang="zh-CN" sz="1200" dirty="0" smtClean="0">
                <a:latin typeface="微软雅黑" panose="020B0503020204020204" pitchFamily="34" charset="-122"/>
                <a:ea typeface="微软雅黑" panose="020B0503020204020204" pitchFamily="34" charset="-122"/>
              </a:rPr>
              <a:t>2022</a:t>
            </a:r>
            <a:r>
              <a:rPr lang="zh-CN" altLang="en-US" sz="1200" dirty="0" smtClean="0">
                <a:latin typeface="微软雅黑" panose="020B0503020204020204" pitchFamily="34" charset="-122"/>
                <a:ea typeface="微软雅黑" panose="020B0503020204020204" pitchFamily="34" charset="-122"/>
              </a:rPr>
              <a:t>年</a:t>
            </a:r>
            <a:r>
              <a:rPr lang="en-US" altLang="zh-CN" sz="1200" dirty="0" smtClean="0">
                <a:latin typeface="微软雅黑" panose="020B0503020204020204" pitchFamily="34" charset="-122"/>
                <a:ea typeface="微软雅黑" panose="020B0503020204020204" pitchFamily="34" charset="-122"/>
              </a:rPr>
              <a:t>5</a:t>
            </a:r>
            <a:r>
              <a:rPr lang="zh-CN" altLang="en-US" sz="1200" dirty="0" smtClean="0">
                <a:latin typeface="微软雅黑" panose="020B0503020204020204" pitchFamily="34" charset="-122"/>
                <a:ea typeface="微软雅黑" panose="020B0503020204020204" pitchFamily="34" charset="-122"/>
              </a:rPr>
              <a:t>月</a:t>
            </a:r>
            <a:r>
              <a:rPr lang="en-US" altLang="zh-CN" sz="1200" dirty="0" smtClean="0">
                <a:latin typeface="微软雅黑" panose="020B0503020204020204" pitchFamily="34" charset="-122"/>
                <a:ea typeface="微软雅黑" panose="020B0503020204020204" pitchFamily="34" charset="-122"/>
              </a:rPr>
              <a:t>10</a:t>
            </a:r>
            <a:r>
              <a:rPr lang="zh-CN" altLang="en-US" sz="1200" dirty="0" smtClean="0">
                <a:latin typeface="微软雅黑" panose="020B0503020204020204" pitchFamily="34" charset="-122"/>
                <a:ea typeface="微软雅黑" panose="020B0503020204020204" pitchFamily="34" charset="-122"/>
              </a:rPr>
              <a:t>日习近平同志的讲话。讲话</a:t>
            </a:r>
            <a:r>
              <a:rPr lang="zh-CN" altLang="en-US" sz="1200" dirty="0">
                <a:latin typeface="微软雅黑" panose="020B0503020204020204" pitchFamily="34" charset="-122"/>
                <a:ea typeface="微软雅黑" panose="020B0503020204020204" pitchFamily="34" charset="-122"/>
              </a:rPr>
              <a:t>全面回顾一百年来共青团坚定不移听党话、跟党走的青春历程，充分肯定共青团在党的领导下、团结带领一代代团员青年为实现中华民族伟大复兴中国梦所作出的重要贡献，深刻阐明共青团和青年工作的历史经验，对做好新时代共青团工作提出明确要求，具有很强的政治性、思想性、战略性、指导性。指出，青春孕育无限希望，青年创造美好明天。一百年来，中国共青团始终与党同心、跟党奋斗，团结带领广大团员青年把忠诚书写在党和人民事业中，把青春播撒在民族复兴的征程上，把光荣镌刻在历史行进的史册里。</a:t>
            </a:r>
          </a:p>
        </p:txBody>
      </p:sp>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down)">
                                      <p:cBhvr>
                                        <p:cTn id="11" dur="500"/>
                                        <p:tgtEl>
                                          <p:spTgt spid="24"/>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wipe(down)">
                                      <p:cBhvr>
                                        <p:cTn id="1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文本框 5"/>
          <p:cNvSpPr txBox="1"/>
          <p:nvPr/>
        </p:nvSpPr>
        <p:spPr>
          <a:xfrm>
            <a:off x="1270000" y="317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要的意义。</a:t>
            </a:r>
            <a:r>
              <a:rPr lang="en-US" altLang="zh-CN" sz="200" dirty="0">
                <a:latin typeface="Arial" panose="020B0604020202020204" pitchFamily="34" charset="0"/>
              </a:rPr>
              <a:t>"</a:t>
            </a:r>
            <a:r>
              <a:rPr lang="zh-CN" altLang="en-US" sz="200" dirty="0">
                <a:latin typeface="Arial" panose="020B0604020202020204" pitchFamily="34" charset="0"/>
              </a:rPr>
              <a:t>不忘初心，牢记使命。</a:t>
            </a:r>
          </a:p>
        </p:txBody>
      </p:sp>
      <p:sp>
        <p:nvSpPr>
          <p:cNvPr id="34819" name="文本框 4"/>
          <p:cNvSpPr txBox="1"/>
          <p:nvPr/>
        </p:nvSpPr>
        <p:spPr>
          <a:xfrm>
            <a:off x="1270000" y="2540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愿时代青年永远做向上的炬火，不断擦拭信仰、点燃希望，共同汇聚成这盛世里的漫天星光。</a:t>
            </a:r>
          </a:p>
        </p:txBody>
      </p:sp>
      <p:sp>
        <p:nvSpPr>
          <p:cNvPr id="34820" name="文本框 3"/>
          <p:cNvSpPr txBox="1"/>
          <p:nvPr/>
        </p:nvSpPr>
        <p:spPr>
          <a:xfrm>
            <a:off x="1270000" y="190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甘甜的无花果，成了农民致富增富的果子，也成了农民喜笑颜开的果子。</a:t>
            </a:r>
          </a:p>
        </p:txBody>
      </p:sp>
      <p:sp>
        <p:nvSpPr>
          <p:cNvPr id="34821" name="文本框 2"/>
          <p:cNvSpPr txBox="1"/>
          <p:nvPr/>
        </p:nvSpPr>
        <p:spPr>
          <a:xfrm>
            <a:off x="1270000" y="1270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en-US" altLang="zh-CN" sz="200" dirty="0">
                <a:latin typeface="Arial" panose="020B0604020202020204" pitchFamily="34" charset="0"/>
              </a:rPr>
              <a:t>"</a:t>
            </a:r>
            <a:r>
              <a:rPr lang="zh-CN" altLang="en-US" sz="200" dirty="0">
                <a:latin typeface="Arial" panose="020B0604020202020204" pitchFamily="34" charset="0"/>
              </a:rPr>
              <a:t>孩子，成长时光里，我们心怀感恩，家人的鼓励、老师的教诲、朋友的帮助，都让我们感到幸福，感到被世界温柔以待。</a:t>
            </a:r>
          </a:p>
        </p:txBody>
      </p:sp>
      <p:sp>
        <p:nvSpPr>
          <p:cNvPr id="34822" name="文本框 1"/>
          <p:cNvSpPr txBox="1"/>
          <p:nvPr/>
        </p:nvSpPr>
        <p:spPr>
          <a:xfrm>
            <a:off x="1270000" y="63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下载附件 </a:t>
            </a:r>
            <a:r>
              <a:rPr lang="en-US" altLang="zh-CN" sz="200" dirty="0">
                <a:latin typeface="Arial" panose="020B0604020202020204" pitchFamily="34" charset="0"/>
              </a:rPr>
              <a:t>(529.91 KB) </a:t>
            </a:r>
            <a:endParaRPr lang="zh-CN" altLang="en-US" sz="200" dirty="0">
              <a:latin typeface="Arial" panose="020B0604020202020204" pitchFamily="34" charset="0"/>
            </a:endParaRPr>
          </a:p>
        </p:txBody>
      </p:sp>
      <p:pic>
        <p:nvPicPr>
          <p:cNvPr id="34823" name="图片 2"/>
          <p:cNvPicPr/>
          <p:nvPr/>
        </p:nvPicPr>
        <p:blipFill>
          <a:blip r:embed="rId2"/>
          <a:stretch>
            <a:fillRect/>
          </a:stretch>
        </p:blipFill>
        <p:spPr>
          <a:xfrm>
            <a:off x="0" y="0"/>
            <a:ext cx="9144000" cy="5143500"/>
          </a:xfrm>
          <a:prstGeom prst="rect">
            <a:avLst/>
          </a:prstGeom>
          <a:noFill/>
          <a:ln w="9525">
            <a:noFill/>
          </a:ln>
        </p:spPr>
      </p:pic>
      <p:pic>
        <p:nvPicPr>
          <p:cNvPr id="24" name="图片 23"/>
          <p:cNvPicPr>
            <a:picLocks noChangeAspect="1"/>
          </p:cNvPicPr>
          <p:nvPr/>
        </p:nvPicPr>
        <p:blipFill>
          <a:blip r:embed="rId3"/>
          <a:stretch>
            <a:fillRect/>
          </a:stretch>
        </p:blipFill>
        <p:spPr>
          <a:xfrm>
            <a:off x="628650" y="2092325"/>
            <a:ext cx="2673350" cy="2673350"/>
          </a:xfrm>
          <a:prstGeom prst="rect">
            <a:avLst/>
          </a:prstGeom>
          <a:noFill/>
          <a:ln w="9525">
            <a:noFill/>
          </a:ln>
        </p:spPr>
      </p:pic>
      <p:pic>
        <p:nvPicPr>
          <p:cNvPr id="34825" name="图片 3"/>
          <p:cNvPicPr>
            <a:picLocks noChangeAspect="1"/>
          </p:cNvPicPr>
          <p:nvPr/>
        </p:nvPicPr>
        <p:blipFill>
          <a:blip r:embed="rId4"/>
          <a:stretch>
            <a:fillRect/>
          </a:stretch>
        </p:blipFill>
        <p:spPr>
          <a:xfrm>
            <a:off x="7551738" y="0"/>
            <a:ext cx="1592262" cy="965200"/>
          </a:xfrm>
          <a:prstGeom prst="rect">
            <a:avLst/>
          </a:prstGeom>
          <a:noFill/>
          <a:ln w="9525">
            <a:noFill/>
          </a:ln>
        </p:spPr>
      </p:pic>
      <p:grpSp>
        <p:nvGrpSpPr>
          <p:cNvPr id="34826" name="组合 8"/>
          <p:cNvGrpSpPr/>
          <p:nvPr/>
        </p:nvGrpSpPr>
        <p:grpSpPr>
          <a:xfrm>
            <a:off x="-11112" y="166688"/>
            <a:ext cx="7391400" cy="379412"/>
            <a:chOff x="0" y="221401"/>
            <a:chExt cx="9559508" cy="506634"/>
          </a:xfrm>
        </p:grpSpPr>
        <p:sp>
          <p:nvSpPr>
            <p:cNvPr id="36" name="矩形 35"/>
            <p:cNvSpPr/>
            <p:nvPr/>
          </p:nvSpPr>
          <p:spPr>
            <a:xfrm>
              <a:off x="1190833" y="221401"/>
              <a:ext cx="8368675" cy="50663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a:t>
              </a: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论党的青年工作</a:t>
              </a:r>
              <a:r>
                <a:rPr kumimoji="0" lang="en-US" altLang="zh-CN"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a:t>
              </a: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主要篇目学习</a:t>
              </a:r>
            </a:p>
          </p:txBody>
        </p:sp>
        <p:sp>
          <p:nvSpPr>
            <p:cNvPr id="37" name="矩形 36"/>
            <p:cNvSpPr/>
            <p:nvPr/>
          </p:nvSpPr>
          <p:spPr>
            <a:xfrm>
              <a:off x="0" y="221401"/>
              <a:ext cx="638533" cy="50663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grpSp>
      <p:grpSp>
        <p:nvGrpSpPr>
          <p:cNvPr id="16" name="组合 15"/>
          <p:cNvGrpSpPr/>
          <p:nvPr/>
        </p:nvGrpSpPr>
        <p:grpSpPr>
          <a:xfrm>
            <a:off x="608013" y="1046163"/>
            <a:ext cx="7907337" cy="3719512"/>
            <a:chOff x="810228" y="1395273"/>
            <a:chExt cx="10544537" cy="4959228"/>
          </a:xfrm>
        </p:grpSpPr>
        <p:sp>
          <p:nvSpPr>
            <p:cNvPr id="17" name="矩形 16"/>
            <p:cNvSpPr/>
            <p:nvPr/>
          </p:nvSpPr>
          <p:spPr>
            <a:xfrm>
              <a:off x="810228" y="1805896"/>
              <a:ext cx="10544537" cy="4548605"/>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nvGrpSpPr>
            <p:cNvPr id="34830" name="组合 3"/>
            <p:cNvGrpSpPr/>
            <p:nvPr/>
          </p:nvGrpSpPr>
          <p:grpSpPr>
            <a:xfrm>
              <a:off x="1595006" y="1395273"/>
              <a:ext cx="9001987" cy="1009736"/>
              <a:chOff x="1386245" y="2546361"/>
              <a:chExt cx="9566638" cy="1009736"/>
            </a:xfrm>
          </p:grpSpPr>
          <p:sp>
            <p:nvSpPr>
              <p:cNvPr id="20" name="等腰三角形 19"/>
              <p:cNvSpPr/>
              <p:nvPr/>
            </p:nvSpPr>
            <p:spPr>
              <a:xfrm>
                <a:off x="10633318" y="2546361"/>
                <a:ext cx="319463" cy="410623"/>
              </a:xfrm>
              <a:prstGeom prst="triangle">
                <a:avLst/>
              </a:prstGeom>
              <a:solidFill>
                <a:srgbClr val="75151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3429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mn-lt"/>
                  <a:ea typeface="+mn-ea"/>
                  <a:cs typeface="+mn-ea"/>
                  <a:sym typeface="+mn-lt"/>
                </a:endParaRPr>
              </a:p>
            </p:txBody>
          </p:sp>
          <p:sp>
            <p:nvSpPr>
              <p:cNvPr id="21" name="等腰三角形 20"/>
              <p:cNvSpPr/>
              <p:nvPr/>
            </p:nvSpPr>
            <p:spPr>
              <a:xfrm>
                <a:off x="1386894" y="2546361"/>
                <a:ext cx="319463" cy="410623"/>
              </a:xfrm>
              <a:prstGeom prst="triangle">
                <a:avLst/>
              </a:prstGeom>
              <a:solidFill>
                <a:srgbClr val="75151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3429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mn-lt"/>
                  <a:ea typeface="+mn-ea"/>
                  <a:cs typeface="+mn-ea"/>
                  <a:sym typeface="+mn-lt"/>
                </a:endParaRPr>
              </a:p>
            </p:txBody>
          </p:sp>
          <p:sp>
            <p:nvSpPr>
              <p:cNvPr id="22" name="梯形 21"/>
              <p:cNvSpPr/>
              <p:nvPr/>
            </p:nvSpPr>
            <p:spPr>
              <a:xfrm flipV="1">
                <a:off x="1546626" y="2546361"/>
                <a:ext cx="9246424" cy="1009624"/>
              </a:xfrm>
              <a:prstGeom prst="trapezoid">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3429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mn-lt"/>
                  <a:ea typeface="+mn-ea"/>
                  <a:cs typeface="+mn-ea"/>
                  <a:sym typeface="+mn-lt"/>
                </a:endParaRPr>
              </a:p>
            </p:txBody>
          </p:sp>
        </p:grpSp>
        <p:sp>
          <p:nvSpPr>
            <p:cNvPr id="19" name="文本框 18"/>
            <p:cNvSpPr txBox="1"/>
            <p:nvPr/>
          </p:nvSpPr>
          <p:spPr>
            <a:xfrm>
              <a:off x="2188363" y="1577302"/>
              <a:ext cx="8107926" cy="861462"/>
            </a:xfrm>
            <a:prstGeom prst="rect">
              <a:avLst/>
            </a:prstGeom>
            <a:noFill/>
          </p:spPr>
          <p:txBody>
            <a:bodyPr>
              <a:spAutoFit/>
            </a:bodyPr>
            <a:lstStyle/>
            <a:p>
              <a:pPr marR="0" algn="ctr" defTabSz="914400" fontAlgn="auto">
                <a:spcBef>
                  <a:spcPts val="0"/>
                </a:spcBef>
                <a:spcAft>
                  <a:spcPts val="0"/>
                </a:spcAft>
                <a:buClrTx/>
                <a:buSzTx/>
                <a:buFontTx/>
                <a:buNone/>
                <a:defRPr/>
              </a:pPr>
              <a:r>
                <a:rPr kumimoji="0" lang="zh-CN" altLang="en-US" b="1" kern="1200" cap="none" spc="225" normalizeH="0" baseline="0" noProof="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rPr>
                <a:t>　</a:t>
              </a:r>
              <a:r>
                <a:rPr kumimoji="0" lang="en-US" altLang="zh-CN" b="1" kern="1200" cap="none" spc="225" normalizeH="0" baseline="0" noProof="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rPr>
                <a:t>《</a:t>
              </a:r>
              <a:r>
                <a:rPr kumimoji="0" lang="zh-CN" altLang="en-US" b="1" kern="1200" cap="none" spc="225" normalizeH="0" baseline="0" noProof="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rPr>
                <a:t>在庆祝中国共产主义青年团成立一百周年大会上的讲话</a:t>
              </a:r>
              <a:r>
                <a:rPr kumimoji="0" lang="en-US" altLang="zh-CN" b="1" kern="1200" cap="none" spc="225" normalizeH="0" baseline="0" noProof="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rPr>
                <a:t>》</a:t>
              </a:r>
              <a:endParaRPr kumimoji="0" lang="zh-CN" altLang="en-US" b="1" kern="1200" cap="none" spc="225" normalizeH="0" baseline="0" noProof="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endParaRPr>
            </a:p>
          </p:txBody>
        </p:sp>
      </p:grpSp>
      <p:sp>
        <p:nvSpPr>
          <p:cNvPr id="23" name="文本框 22"/>
          <p:cNvSpPr txBox="1"/>
          <p:nvPr/>
        </p:nvSpPr>
        <p:spPr>
          <a:xfrm>
            <a:off x="2622550" y="2035175"/>
            <a:ext cx="5837238" cy="2552700"/>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358775" eaLnBrk="1" hangingPunct="1">
              <a:lnSpc>
                <a:spcPct val="150000"/>
              </a:lnSpc>
              <a:spcBef>
                <a:spcPct val="0"/>
              </a:spcBef>
              <a:buFontTx/>
              <a:buNone/>
            </a:pPr>
            <a:r>
              <a:rPr lang="zh-CN" altLang="en-US" sz="1200" dirty="0">
                <a:latin typeface="微软雅黑" panose="020B0503020204020204" pitchFamily="34" charset="-122"/>
                <a:ea typeface="微软雅黑" panose="020B0503020204020204" pitchFamily="34" charset="-122"/>
              </a:rPr>
              <a:t>在新的征程上，如何更好把青年团结起来、组织起来、动员起来，为实现第二个百年奋斗目标、实现中华民族伟大复兴的中国梦而奋斗，是新时代中国青年运动和青年工作必须回答的重大课题。共青团要牢牢把握培养社会主义建设者和接班人的根本任务，团结带领广大团员青年成长为有理想、敢担当、能吃苦、肯奋斗的新时代好青年，用青春的能动力和创造力激荡起民族复兴的澎湃春潮，用青春的智慧和汗水打拼出一个更加美好的中国。要坚持为党育人，始终成为引领中国青年思想进步的政治学校；自觉担当尽责，始终成为组织中国青年永久奋斗的先锋力量；心系广大青年，始终成为党联系青年最为牢固的桥梁纽带；勇于自我革命，始终成为紧跟党走在时代前列的先进组织。</a:t>
            </a:r>
          </a:p>
        </p:txBody>
      </p:sp>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down)">
                                      <p:cBhvr>
                                        <p:cTn id="11" dur="500"/>
                                        <p:tgtEl>
                                          <p:spTgt spid="24"/>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wipe(down)">
                                      <p:cBhvr>
                                        <p:cTn id="1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文本框 5"/>
          <p:cNvSpPr txBox="1"/>
          <p:nvPr/>
        </p:nvSpPr>
        <p:spPr>
          <a:xfrm>
            <a:off x="1270000" y="317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自今年以来，我镇评选</a:t>
            </a:r>
            <a:r>
              <a:rPr lang="en-US" altLang="zh-CN" sz="200" dirty="0">
                <a:latin typeface="Arial" panose="020B0604020202020204" pitchFamily="34" charset="0"/>
              </a:rPr>
              <a:t>"</a:t>
            </a:r>
            <a:r>
              <a:rPr lang="zh-CN" altLang="en-US" sz="200" dirty="0">
                <a:latin typeface="Arial" panose="020B0604020202020204" pitchFamily="34" charset="0"/>
              </a:rPr>
              <a:t>九星级嘎查</a:t>
            </a:r>
            <a:r>
              <a:rPr lang="en-US" altLang="zh-CN" sz="200" dirty="0">
                <a:latin typeface="Arial" panose="020B0604020202020204" pitchFamily="34" charset="0"/>
              </a:rPr>
              <a:t>"1</a:t>
            </a:r>
            <a:r>
              <a:rPr lang="zh-CN" altLang="en-US" sz="200" dirty="0">
                <a:latin typeface="Arial" panose="020B0604020202020204" pitchFamily="34" charset="0"/>
              </a:rPr>
              <a:t>个、</a:t>
            </a:r>
            <a:r>
              <a:rPr lang="en-US" altLang="zh-CN" sz="200" dirty="0">
                <a:latin typeface="Arial" panose="020B0604020202020204" pitchFamily="34" charset="0"/>
              </a:rPr>
              <a:t>"</a:t>
            </a:r>
            <a:r>
              <a:rPr lang="zh-CN" altLang="en-US" sz="200" dirty="0">
                <a:latin typeface="Arial" panose="020B0604020202020204" pitchFamily="34" charset="0"/>
              </a:rPr>
              <a:t>五好家庭</a:t>
            </a:r>
            <a:r>
              <a:rPr lang="en-US" altLang="zh-CN" sz="200" dirty="0">
                <a:latin typeface="Arial" panose="020B0604020202020204" pitchFamily="34" charset="0"/>
              </a:rPr>
              <a:t>"4</a:t>
            </a:r>
            <a:r>
              <a:rPr lang="zh-CN" altLang="en-US" sz="200" dirty="0">
                <a:latin typeface="Arial" panose="020B0604020202020204" pitchFamily="34" charset="0"/>
              </a:rPr>
              <a:t>户、戍边堡垒户</a:t>
            </a:r>
            <a:r>
              <a:rPr lang="en-US" altLang="zh-CN" sz="200" dirty="0">
                <a:latin typeface="Arial" panose="020B0604020202020204" pitchFamily="34" charset="0"/>
              </a:rPr>
              <a:t>12</a:t>
            </a:r>
            <a:r>
              <a:rPr lang="zh-CN" altLang="en-US" sz="200" dirty="0">
                <a:latin typeface="Arial" panose="020B0604020202020204" pitchFamily="34" charset="0"/>
              </a:rPr>
              <a:t>户、党员中心户</a:t>
            </a:r>
            <a:r>
              <a:rPr lang="en-US" altLang="zh-CN" sz="200" dirty="0">
                <a:latin typeface="Arial" panose="020B0604020202020204" pitchFamily="34" charset="0"/>
              </a:rPr>
              <a:t>16</a:t>
            </a:r>
            <a:r>
              <a:rPr lang="zh-CN" altLang="en-US" sz="200" dirty="0">
                <a:latin typeface="Arial" panose="020B0604020202020204" pitchFamily="34" charset="0"/>
              </a:rPr>
              <a:t>个，着力为广大牧民树立乡风文明标杆，激励群众崇德向善、见贤思齐。</a:t>
            </a:r>
          </a:p>
        </p:txBody>
      </p:sp>
      <p:sp>
        <p:nvSpPr>
          <p:cNvPr id="35843" name="文本框 4"/>
          <p:cNvSpPr txBox="1"/>
          <p:nvPr/>
        </p:nvSpPr>
        <p:spPr>
          <a:xfrm>
            <a:off x="1270000" y="2540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青年干部要激发</a:t>
            </a:r>
            <a:r>
              <a:rPr lang="en-US" altLang="zh-CN" sz="200" dirty="0">
                <a:latin typeface="Arial" panose="020B0604020202020204" pitchFamily="34" charset="0"/>
              </a:rPr>
              <a:t>"</a:t>
            </a:r>
            <a:r>
              <a:rPr lang="zh-CN" altLang="en-US" sz="200" dirty="0">
                <a:latin typeface="Arial" panose="020B0604020202020204" pitchFamily="34" charset="0"/>
              </a:rPr>
              <a:t>不安于现状，不墨守成规</a:t>
            </a:r>
            <a:r>
              <a:rPr lang="en-US" altLang="zh-CN" sz="200" dirty="0">
                <a:latin typeface="Arial" panose="020B0604020202020204" pitchFamily="34" charset="0"/>
              </a:rPr>
              <a:t>"</a:t>
            </a:r>
            <a:r>
              <a:rPr lang="zh-CN" altLang="en-US" sz="200" dirty="0">
                <a:latin typeface="Arial" panose="020B0604020202020204" pitchFamily="34" charset="0"/>
              </a:rPr>
              <a:t>不知足的欲望，面对取得的已有成绩，要有从零开始的境界，永葆学无止境的状态，多给自己充电，让长板更长，不断开拓新领域、取得新成就。</a:t>
            </a:r>
          </a:p>
        </p:txBody>
      </p:sp>
      <p:sp>
        <p:nvSpPr>
          <p:cNvPr id="35844" name="文本框 3"/>
          <p:cNvSpPr txBox="1"/>
          <p:nvPr/>
        </p:nvSpPr>
        <p:spPr>
          <a:xfrm>
            <a:off x="1270000" y="190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缘念：常忆工作中的酸甜苦辣</a:t>
            </a:r>
            <a:r>
              <a:rPr lang="en-US" altLang="zh-CN" sz="200" dirty="0">
                <a:latin typeface="Arial" panose="020B0604020202020204" pitchFamily="34" charset="0"/>
              </a:rPr>
              <a:t>--</a:t>
            </a:r>
            <a:r>
              <a:rPr lang="zh-CN" altLang="en-US" sz="200" dirty="0">
                <a:latin typeface="Arial" panose="020B0604020202020204" pitchFamily="34" charset="0"/>
              </a:rPr>
              <a:t>悟懂执着选择的绵长</a:t>
            </a:r>
          </a:p>
        </p:txBody>
      </p:sp>
      <p:sp>
        <p:nvSpPr>
          <p:cNvPr id="35845" name="文本框 2"/>
          <p:cNvSpPr txBox="1"/>
          <p:nvPr/>
        </p:nvSpPr>
        <p:spPr>
          <a:xfrm>
            <a:off x="1270000" y="1270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在乡镇的夜里，经常可以看见她加班晚归的身影，那写有</a:t>
            </a:r>
            <a:r>
              <a:rPr lang="en-US" altLang="zh-CN" sz="200" dirty="0">
                <a:latin typeface="Arial" panose="020B0604020202020204" pitchFamily="34" charset="0"/>
              </a:rPr>
              <a:t>"</a:t>
            </a:r>
            <a:r>
              <a:rPr lang="zh-CN" altLang="en-US" sz="200" dirty="0">
                <a:latin typeface="Arial" panose="020B0604020202020204" pitchFamily="34" charset="0"/>
              </a:rPr>
              <a:t>绝对不把今天的事情拖到明天</a:t>
            </a:r>
            <a:r>
              <a:rPr lang="en-US" altLang="zh-CN" sz="200" dirty="0">
                <a:latin typeface="Arial" panose="020B0604020202020204" pitchFamily="34" charset="0"/>
              </a:rPr>
              <a:t>"</a:t>
            </a:r>
            <a:r>
              <a:rPr lang="zh-CN" altLang="en-US" sz="200" dirty="0">
                <a:latin typeface="Arial" panose="020B0604020202020204" pitchFamily="34" charset="0"/>
              </a:rPr>
              <a:t>的纸条从成为选调生的那天就贴在她的电脑角上，她自己的行动就是对这句话最好的诠释。</a:t>
            </a:r>
          </a:p>
        </p:txBody>
      </p:sp>
      <p:sp>
        <p:nvSpPr>
          <p:cNvPr id="35846" name="文本框 1"/>
          <p:cNvSpPr txBox="1"/>
          <p:nvPr/>
        </p:nvSpPr>
        <p:spPr>
          <a:xfrm>
            <a:off x="1270000" y="63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en-US" altLang="zh-CN" sz="200" dirty="0">
                <a:latin typeface="Arial" panose="020B0604020202020204" pitchFamily="34" charset="0"/>
              </a:rPr>
              <a:t>"</a:t>
            </a:r>
            <a:r>
              <a:rPr lang="zh-CN" altLang="en-US" sz="200" dirty="0">
                <a:latin typeface="Arial" panose="020B0604020202020204" pitchFamily="34" charset="0"/>
              </a:rPr>
              <a:t>但焦裕禄同志笃定</a:t>
            </a:r>
            <a:r>
              <a:rPr lang="en-US" altLang="zh-CN" sz="200" dirty="0">
                <a:latin typeface="Arial" panose="020B0604020202020204" pitchFamily="34" charset="0"/>
              </a:rPr>
              <a:t>"</a:t>
            </a:r>
            <a:r>
              <a:rPr lang="zh-CN" altLang="en-US" sz="200" dirty="0">
                <a:latin typeface="Arial" panose="020B0604020202020204" pitchFamily="34" charset="0"/>
              </a:rPr>
              <a:t>越是艰险越向前</a:t>
            </a:r>
            <a:r>
              <a:rPr lang="en-US" altLang="zh-CN" sz="200" dirty="0">
                <a:latin typeface="Arial" panose="020B0604020202020204" pitchFamily="34" charset="0"/>
              </a:rPr>
              <a:t>"</a:t>
            </a:r>
            <a:r>
              <a:rPr lang="zh-CN" altLang="en-US" sz="200" dirty="0">
                <a:latin typeface="Arial" panose="020B0604020202020204" pitchFamily="34" charset="0"/>
              </a:rPr>
              <a:t>，黄沙越</a:t>
            </a:r>
            <a:r>
              <a:rPr lang="en-US" altLang="zh-CN" sz="200" dirty="0">
                <a:latin typeface="Arial" panose="020B0604020202020204" pitchFamily="34" charset="0"/>
              </a:rPr>
              <a:t>"</a:t>
            </a:r>
            <a:r>
              <a:rPr lang="zh-CN" altLang="en-US" sz="200" dirty="0">
                <a:latin typeface="Arial" panose="020B0604020202020204" pitchFamily="34" charset="0"/>
              </a:rPr>
              <a:t>疯狂</a:t>
            </a:r>
            <a:r>
              <a:rPr lang="en-US" altLang="zh-CN" sz="200" dirty="0">
                <a:latin typeface="Arial" panose="020B0604020202020204" pitchFamily="34" charset="0"/>
              </a:rPr>
              <a:t>"</a:t>
            </a:r>
            <a:r>
              <a:rPr lang="zh-CN" altLang="en-US" sz="200" dirty="0">
                <a:latin typeface="Arial" panose="020B0604020202020204" pitchFamily="34" charset="0"/>
              </a:rPr>
              <a:t>，焦裕禄越</a:t>
            </a:r>
            <a:r>
              <a:rPr lang="en-US" altLang="zh-CN" sz="200" dirty="0">
                <a:latin typeface="Arial" panose="020B0604020202020204" pitchFamily="34" charset="0"/>
              </a:rPr>
              <a:t>"</a:t>
            </a:r>
            <a:r>
              <a:rPr lang="zh-CN" altLang="en-US" sz="200" dirty="0">
                <a:latin typeface="Arial" panose="020B0604020202020204" pitchFamily="34" charset="0"/>
              </a:rPr>
              <a:t>兴奋</a:t>
            </a:r>
            <a:r>
              <a:rPr lang="en-US" altLang="zh-CN" sz="200" dirty="0">
                <a:latin typeface="Arial" panose="020B0604020202020204" pitchFamily="34" charset="0"/>
              </a:rPr>
              <a:t>"</a:t>
            </a:r>
            <a:r>
              <a:rPr lang="zh-CN" altLang="en-US" sz="200" dirty="0">
                <a:latin typeface="Arial" panose="020B0604020202020204" pitchFamily="34" charset="0"/>
              </a:rPr>
              <a:t>，因为这是他探查风源和沙丘的最佳时机。</a:t>
            </a:r>
          </a:p>
        </p:txBody>
      </p:sp>
      <p:pic>
        <p:nvPicPr>
          <p:cNvPr id="35847" name="图片 2"/>
          <p:cNvPicPr/>
          <p:nvPr/>
        </p:nvPicPr>
        <p:blipFill>
          <a:blip r:embed="rId2"/>
          <a:stretch>
            <a:fillRect/>
          </a:stretch>
        </p:blipFill>
        <p:spPr>
          <a:xfrm>
            <a:off x="0" y="0"/>
            <a:ext cx="9144000" cy="5143500"/>
          </a:xfrm>
          <a:prstGeom prst="rect">
            <a:avLst/>
          </a:prstGeom>
          <a:noFill/>
          <a:ln w="9525">
            <a:noFill/>
          </a:ln>
        </p:spPr>
      </p:pic>
      <p:pic>
        <p:nvPicPr>
          <p:cNvPr id="24" name="图片 23"/>
          <p:cNvPicPr>
            <a:picLocks noChangeAspect="1"/>
          </p:cNvPicPr>
          <p:nvPr/>
        </p:nvPicPr>
        <p:blipFill>
          <a:blip r:embed="rId3"/>
          <a:stretch>
            <a:fillRect/>
          </a:stretch>
        </p:blipFill>
        <p:spPr>
          <a:xfrm>
            <a:off x="628650" y="2092325"/>
            <a:ext cx="2673350" cy="2673350"/>
          </a:xfrm>
          <a:prstGeom prst="rect">
            <a:avLst/>
          </a:prstGeom>
          <a:noFill/>
          <a:ln w="9525">
            <a:noFill/>
          </a:ln>
        </p:spPr>
      </p:pic>
      <p:pic>
        <p:nvPicPr>
          <p:cNvPr id="35849" name="图片 3"/>
          <p:cNvPicPr>
            <a:picLocks noChangeAspect="1"/>
          </p:cNvPicPr>
          <p:nvPr/>
        </p:nvPicPr>
        <p:blipFill>
          <a:blip r:embed="rId4"/>
          <a:stretch>
            <a:fillRect/>
          </a:stretch>
        </p:blipFill>
        <p:spPr>
          <a:xfrm>
            <a:off x="7551738" y="0"/>
            <a:ext cx="1592262" cy="965200"/>
          </a:xfrm>
          <a:prstGeom prst="rect">
            <a:avLst/>
          </a:prstGeom>
          <a:noFill/>
          <a:ln w="9525">
            <a:noFill/>
          </a:ln>
        </p:spPr>
      </p:pic>
      <p:grpSp>
        <p:nvGrpSpPr>
          <p:cNvPr id="35850" name="组合 8"/>
          <p:cNvGrpSpPr/>
          <p:nvPr/>
        </p:nvGrpSpPr>
        <p:grpSpPr>
          <a:xfrm>
            <a:off x="-11112" y="166688"/>
            <a:ext cx="7391400" cy="379412"/>
            <a:chOff x="0" y="221401"/>
            <a:chExt cx="9559508" cy="506634"/>
          </a:xfrm>
        </p:grpSpPr>
        <p:sp>
          <p:nvSpPr>
            <p:cNvPr id="36" name="矩形 35"/>
            <p:cNvSpPr/>
            <p:nvPr/>
          </p:nvSpPr>
          <p:spPr>
            <a:xfrm>
              <a:off x="1190833" y="221401"/>
              <a:ext cx="8368675" cy="50663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a:t>
              </a: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论党的青年工作</a:t>
              </a:r>
              <a:r>
                <a:rPr kumimoji="0" lang="en-US" altLang="zh-CN"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a:t>
              </a: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主要篇目学习</a:t>
              </a:r>
            </a:p>
          </p:txBody>
        </p:sp>
        <p:sp>
          <p:nvSpPr>
            <p:cNvPr id="37" name="矩形 36"/>
            <p:cNvSpPr/>
            <p:nvPr/>
          </p:nvSpPr>
          <p:spPr>
            <a:xfrm>
              <a:off x="0" y="221401"/>
              <a:ext cx="638533" cy="50663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grpSp>
      <p:grpSp>
        <p:nvGrpSpPr>
          <p:cNvPr id="16" name="组合 15"/>
          <p:cNvGrpSpPr/>
          <p:nvPr/>
        </p:nvGrpSpPr>
        <p:grpSpPr>
          <a:xfrm>
            <a:off x="608013" y="1046163"/>
            <a:ext cx="7907337" cy="3719512"/>
            <a:chOff x="810228" y="1395273"/>
            <a:chExt cx="10544537" cy="4959228"/>
          </a:xfrm>
        </p:grpSpPr>
        <p:sp>
          <p:nvSpPr>
            <p:cNvPr id="17" name="矩形 16"/>
            <p:cNvSpPr/>
            <p:nvPr/>
          </p:nvSpPr>
          <p:spPr>
            <a:xfrm>
              <a:off x="810228" y="1805896"/>
              <a:ext cx="10544537" cy="4548605"/>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nvGrpSpPr>
            <p:cNvPr id="35854" name="组合 3"/>
            <p:cNvGrpSpPr/>
            <p:nvPr/>
          </p:nvGrpSpPr>
          <p:grpSpPr>
            <a:xfrm>
              <a:off x="1595006" y="1395273"/>
              <a:ext cx="9001987" cy="1009736"/>
              <a:chOff x="1386245" y="2546361"/>
              <a:chExt cx="9566638" cy="1009736"/>
            </a:xfrm>
          </p:grpSpPr>
          <p:sp>
            <p:nvSpPr>
              <p:cNvPr id="20" name="等腰三角形 19"/>
              <p:cNvSpPr/>
              <p:nvPr/>
            </p:nvSpPr>
            <p:spPr>
              <a:xfrm>
                <a:off x="10633318" y="2546361"/>
                <a:ext cx="319463" cy="410623"/>
              </a:xfrm>
              <a:prstGeom prst="triangle">
                <a:avLst/>
              </a:prstGeom>
              <a:solidFill>
                <a:srgbClr val="75151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3429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mn-lt"/>
                  <a:ea typeface="+mn-ea"/>
                  <a:cs typeface="+mn-ea"/>
                  <a:sym typeface="+mn-lt"/>
                </a:endParaRPr>
              </a:p>
            </p:txBody>
          </p:sp>
          <p:sp>
            <p:nvSpPr>
              <p:cNvPr id="21" name="等腰三角形 20"/>
              <p:cNvSpPr/>
              <p:nvPr/>
            </p:nvSpPr>
            <p:spPr>
              <a:xfrm>
                <a:off x="1386894" y="2546361"/>
                <a:ext cx="319463" cy="410623"/>
              </a:xfrm>
              <a:prstGeom prst="triangle">
                <a:avLst/>
              </a:prstGeom>
              <a:solidFill>
                <a:srgbClr val="75151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3429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mn-lt"/>
                  <a:ea typeface="+mn-ea"/>
                  <a:cs typeface="+mn-ea"/>
                  <a:sym typeface="+mn-lt"/>
                </a:endParaRPr>
              </a:p>
            </p:txBody>
          </p:sp>
          <p:sp>
            <p:nvSpPr>
              <p:cNvPr id="22" name="梯形 21"/>
              <p:cNvSpPr/>
              <p:nvPr/>
            </p:nvSpPr>
            <p:spPr>
              <a:xfrm flipV="1">
                <a:off x="1546626" y="2546361"/>
                <a:ext cx="9246424" cy="1009624"/>
              </a:xfrm>
              <a:prstGeom prst="trapezoid">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3429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mn-lt"/>
                  <a:ea typeface="+mn-ea"/>
                  <a:cs typeface="+mn-ea"/>
                  <a:sym typeface="+mn-lt"/>
                </a:endParaRPr>
              </a:p>
            </p:txBody>
          </p:sp>
        </p:grpSp>
        <p:sp>
          <p:nvSpPr>
            <p:cNvPr id="19" name="文本框 18"/>
            <p:cNvSpPr txBox="1"/>
            <p:nvPr/>
          </p:nvSpPr>
          <p:spPr>
            <a:xfrm>
              <a:off x="2188363" y="1577302"/>
              <a:ext cx="8107926" cy="493171"/>
            </a:xfrm>
            <a:prstGeom prst="rect">
              <a:avLst/>
            </a:prstGeom>
            <a:noFill/>
          </p:spPr>
          <p:txBody>
            <a:bodyPr>
              <a:spAutoFit/>
            </a:bodyPr>
            <a:lstStyle/>
            <a:p>
              <a:pPr marR="0" algn="ctr" defTabSz="914400" fontAlgn="auto">
                <a:spcBef>
                  <a:spcPts val="0"/>
                </a:spcBef>
                <a:spcAft>
                  <a:spcPts val="0"/>
                </a:spcAft>
                <a:buClrTx/>
                <a:buSzTx/>
                <a:buFontTx/>
                <a:buNone/>
                <a:defRPr/>
              </a:pPr>
              <a:r>
                <a:rPr kumimoji="0" lang="en-US" altLang="zh-CN" b="1" kern="1200" cap="none" spc="225" normalizeH="0" baseline="0" noProof="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rPr>
                <a:t>《</a:t>
              </a:r>
              <a:r>
                <a:rPr kumimoji="0" lang="zh-CN" altLang="en-US" b="1" kern="1200" cap="none" spc="225" normalizeH="0" baseline="0" noProof="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rPr>
                <a:t>在同各界优秀青年代表座谈时的讲话</a:t>
              </a:r>
              <a:r>
                <a:rPr kumimoji="0" lang="en-US" altLang="zh-CN" b="1" kern="1200" cap="none" spc="225" normalizeH="0" baseline="0" noProof="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rPr>
                <a:t>》</a:t>
              </a:r>
              <a:endParaRPr kumimoji="0" lang="zh-CN" altLang="en-US" b="1" kern="1200" cap="none" spc="225" normalizeH="0" baseline="0" noProof="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endParaRPr>
            </a:p>
          </p:txBody>
        </p:sp>
      </p:grpSp>
      <p:sp>
        <p:nvSpPr>
          <p:cNvPr id="23" name="文本框 22"/>
          <p:cNvSpPr txBox="1"/>
          <p:nvPr/>
        </p:nvSpPr>
        <p:spPr>
          <a:xfrm>
            <a:off x="2622550" y="2035175"/>
            <a:ext cx="5837238" cy="227647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358775" eaLnBrk="1" hangingPunct="1">
              <a:lnSpc>
                <a:spcPct val="150000"/>
              </a:lnSpc>
              <a:spcBef>
                <a:spcPct val="0"/>
              </a:spcBef>
              <a:buFontTx/>
              <a:buNone/>
            </a:pPr>
            <a:r>
              <a:rPr lang="zh-CN" altLang="en-US" sz="1200" dirty="0">
                <a:latin typeface="微软雅黑" panose="020B0503020204020204" pitchFamily="34" charset="-122"/>
                <a:ea typeface="微软雅黑" panose="020B0503020204020204" pitchFamily="34" charset="-122"/>
              </a:rPr>
              <a:t>是</a:t>
            </a:r>
            <a:r>
              <a:rPr lang="en-US" altLang="zh-CN" sz="1200" dirty="0">
                <a:latin typeface="微软雅黑" panose="020B0503020204020204" pitchFamily="34" charset="-122"/>
                <a:ea typeface="微软雅黑" panose="020B0503020204020204" pitchFamily="34" charset="-122"/>
              </a:rPr>
              <a:t>2013</a:t>
            </a:r>
            <a:r>
              <a:rPr lang="zh-CN" altLang="en-US" sz="1200" dirty="0">
                <a:latin typeface="微软雅黑" panose="020B0503020204020204" pitchFamily="34" charset="-122"/>
                <a:ea typeface="微软雅黑" panose="020B0503020204020204" pitchFamily="34" charset="-122"/>
              </a:rPr>
              <a:t>年</a:t>
            </a:r>
            <a:r>
              <a:rPr lang="en-US" altLang="zh-CN" sz="1200" dirty="0">
                <a:latin typeface="微软雅黑" panose="020B0503020204020204" pitchFamily="34" charset="-122"/>
                <a:ea typeface="微软雅黑" panose="020B0503020204020204" pitchFamily="34" charset="-122"/>
              </a:rPr>
              <a:t>5</a:t>
            </a:r>
            <a:r>
              <a:rPr lang="zh-CN" altLang="en-US" sz="1200" dirty="0">
                <a:latin typeface="微软雅黑" panose="020B0503020204020204" pitchFamily="34" charset="-122"/>
                <a:ea typeface="微软雅黑" panose="020B0503020204020204" pitchFamily="34" charset="-122"/>
              </a:rPr>
              <a:t>月</a:t>
            </a:r>
            <a:r>
              <a:rPr lang="en-US" altLang="zh-CN" sz="1200" dirty="0">
                <a:latin typeface="微软雅黑" panose="020B0503020204020204" pitchFamily="34" charset="-122"/>
                <a:ea typeface="微软雅黑" panose="020B0503020204020204" pitchFamily="34" charset="-122"/>
              </a:rPr>
              <a:t>4</a:t>
            </a:r>
            <a:r>
              <a:rPr lang="zh-CN" altLang="en-US" sz="1200" dirty="0">
                <a:latin typeface="微软雅黑" panose="020B0503020204020204" pitchFamily="34" charset="-122"/>
                <a:ea typeface="微软雅黑" panose="020B0503020204020204" pitchFamily="34" charset="-122"/>
              </a:rPr>
              <a:t>日习近平同志的讲话。指出，历史和现实都告诉我们，青年一代有理想、有担当，国家就有前途，民族就有希望，实现我们的发展目标就有源源不断的强大力量。中国梦是历史的、现实的，也是未来的；是国家的、民族的，也是每一个中国人的；是我们的，更是青年一代的。中华民族伟大复兴终将在广大青年的接力奋斗中变为现实。展望未来，我国青年一代必将大有可为，也必将大有作为。人的一生只有一次青春。现在，青春是用来奋斗的；将来，青春是用来回忆的。广大青年一定要坚定理想信念，练就过硬本领，勇于创新创造，矢志艰苦奋斗，锤炼高尚品格，努力在实现中华民族伟大复兴的中国梦的生动实践中放飞青春梦想。</a:t>
            </a:r>
          </a:p>
        </p:txBody>
      </p:sp>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down)">
                                      <p:cBhvr>
                                        <p:cTn id="11" dur="500"/>
                                        <p:tgtEl>
                                          <p:spTgt spid="24"/>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wipe(down)">
                                      <p:cBhvr>
                                        <p:cTn id="1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文本框 5"/>
          <p:cNvSpPr txBox="1"/>
          <p:nvPr/>
        </p:nvSpPr>
        <p:spPr>
          <a:xfrm>
            <a:off x="1270000" y="317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不啻微茫，造炬成阳。广大青年人要珍惜时光，注重点滴积累，以青春勇气接过</a:t>
            </a:r>
            <a:r>
              <a:rPr lang="en-US" altLang="zh-CN" sz="200" dirty="0">
                <a:latin typeface="Arial" panose="020B0604020202020204" pitchFamily="34" charset="0"/>
              </a:rPr>
              <a:t>"</a:t>
            </a:r>
            <a:r>
              <a:rPr lang="zh-CN" altLang="en-US" sz="200" dirty="0">
                <a:latin typeface="Arial" panose="020B0604020202020204" pitchFamily="34" charset="0"/>
              </a:rPr>
              <a:t>复兴接力棒</a:t>
            </a:r>
            <a:r>
              <a:rPr lang="en-US" altLang="zh-CN" sz="200" dirty="0">
                <a:latin typeface="Arial" panose="020B0604020202020204" pitchFamily="34" charset="0"/>
              </a:rPr>
              <a:t>"</a:t>
            </a:r>
            <a:r>
              <a:rPr lang="zh-CN" altLang="en-US" sz="200" dirty="0">
                <a:latin typeface="Arial" panose="020B0604020202020204" pitchFamily="34" charset="0"/>
              </a:rPr>
              <a:t>，以青春志气跑出</a:t>
            </a:r>
            <a:r>
              <a:rPr lang="en-US" altLang="zh-CN" sz="200" dirty="0">
                <a:latin typeface="Arial" panose="020B0604020202020204" pitchFamily="34" charset="0"/>
              </a:rPr>
              <a:t>"</a:t>
            </a:r>
            <a:r>
              <a:rPr lang="zh-CN" altLang="en-US" sz="200" dirty="0">
                <a:latin typeface="Arial" panose="020B0604020202020204" pitchFamily="34" charset="0"/>
              </a:rPr>
              <a:t>复兴加速度</a:t>
            </a:r>
            <a:r>
              <a:rPr lang="en-US" altLang="zh-CN" sz="200" dirty="0">
                <a:latin typeface="Arial" panose="020B0604020202020204" pitchFamily="34" charset="0"/>
              </a:rPr>
              <a:t>"</a:t>
            </a:r>
            <a:r>
              <a:rPr lang="zh-CN" altLang="en-US" sz="200" dirty="0">
                <a:latin typeface="Arial" panose="020B0604020202020204" pitchFamily="34" charset="0"/>
              </a:rPr>
              <a:t>，以青春锐气抵达</a:t>
            </a:r>
            <a:r>
              <a:rPr lang="en-US" altLang="zh-CN" sz="200" dirty="0">
                <a:latin typeface="Arial" panose="020B0604020202020204" pitchFamily="34" charset="0"/>
              </a:rPr>
              <a:t>"</a:t>
            </a:r>
            <a:r>
              <a:rPr lang="zh-CN" altLang="en-US" sz="200" dirty="0">
                <a:latin typeface="Arial" panose="020B0604020202020204" pitchFamily="34" charset="0"/>
              </a:rPr>
              <a:t>复兴创新站</a:t>
            </a:r>
            <a:r>
              <a:rPr lang="en-US" altLang="zh-CN" sz="200" dirty="0">
                <a:latin typeface="Arial" panose="020B0604020202020204" pitchFamily="34" charset="0"/>
              </a:rPr>
              <a:t>"</a:t>
            </a:r>
            <a:r>
              <a:rPr lang="zh-CN" altLang="en-US" sz="200" dirty="0">
                <a:latin typeface="Arial" panose="020B0604020202020204" pitchFamily="34" charset="0"/>
              </a:rPr>
              <a:t>，成为党和人民的先锋分子。</a:t>
            </a:r>
          </a:p>
        </p:txBody>
      </p:sp>
      <p:sp>
        <p:nvSpPr>
          <p:cNvPr id="36867" name="文本框 4"/>
          <p:cNvSpPr txBox="1"/>
          <p:nvPr/>
        </p:nvSpPr>
        <p:spPr>
          <a:xfrm>
            <a:off x="1270000" y="2540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下载附件 </a:t>
            </a:r>
            <a:r>
              <a:rPr lang="en-US" altLang="zh-CN" sz="200" dirty="0">
                <a:latin typeface="Arial" panose="020B0604020202020204" pitchFamily="34" charset="0"/>
              </a:rPr>
              <a:t>(5.7 MB) </a:t>
            </a:r>
            <a:endParaRPr lang="zh-CN" altLang="en-US" sz="200" dirty="0">
              <a:latin typeface="Arial" panose="020B0604020202020204" pitchFamily="34" charset="0"/>
            </a:endParaRPr>
          </a:p>
        </p:txBody>
      </p:sp>
      <p:sp>
        <p:nvSpPr>
          <p:cNvPr id="36868" name="文本框 3"/>
          <p:cNvSpPr txBox="1"/>
          <p:nvPr/>
        </p:nvSpPr>
        <p:spPr>
          <a:xfrm>
            <a:off x="1270000" y="190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在急难险重前少一分</a:t>
            </a:r>
            <a:r>
              <a:rPr lang="en-US" altLang="zh-CN" sz="200" dirty="0">
                <a:latin typeface="Arial" panose="020B0604020202020204" pitchFamily="34" charset="0"/>
              </a:rPr>
              <a:t>"</a:t>
            </a:r>
            <a:r>
              <a:rPr lang="zh-CN" altLang="en-US" sz="200" dirty="0">
                <a:latin typeface="Arial" panose="020B0604020202020204" pitchFamily="34" charset="0"/>
              </a:rPr>
              <a:t>等靠要</a:t>
            </a:r>
            <a:r>
              <a:rPr lang="en-US" altLang="zh-CN" sz="200" dirty="0">
                <a:latin typeface="Arial" panose="020B0604020202020204" pitchFamily="34" charset="0"/>
              </a:rPr>
              <a:t>"</a:t>
            </a:r>
            <a:r>
              <a:rPr lang="zh-CN" altLang="en-US" sz="200" dirty="0">
                <a:latin typeface="Arial" panose="020B0604020202020204" pitchFamily="34" charset="0"/>
              </a:rPr>
              <a:t>思想，多一分</a:t>
            </a:r>
            <a:r>
              <a:rPr lang="en-US" altLang="zh-CN" sz="200" dirty="0">
                <a:latin typeface="Arial" panose="020B0604020202020204" pitchFamily="34" charset="0"/>
              </a:rPr>
              <a:t>"</a:t>
            </a:r>
            <a:r>
              <a:rPr lang="zh-CN" altLang="en-US" sz="200" dirty="0">
                <a:latin typeface="Arial" panose="020B0604020202020204" pitchFamily="34" charset="0"/>
              </a:rPr>
              <a:t>闯冒试</a:t>
            </a:r>
            <a:r>
              <a:rPr lang="en-US" altLang="zh-CN" sz="200" dirty="0">
                <a:latin typeface="Arial" panose="020B0604020202020204" pitchFamily="34" charset="0"/>
              </a:rPr>
              <a:t>"</a:t>
            </a:r>
            <a:r>
              <a:rPr lang="zh-CN" altLang="en-US" sz="200" dirty="0">
                <a:latin typeface="Arial" panose="020B0604020202020204" pitchFamily="34" charset="0"/>
              </a:rPr>
              <a:t>劲头，常悟</a:t>
            </a:r>
            <a:r>
              <a:rPr lang="en-US" altLang="zh-CN" sz="200" dirty="0">
                <a:latin typeface="Arial" panose="020B0604020202020204" pitchFamily="34" charset="0"/>
              </a:rPr>
              <a:t>"</a:t>
            </a:r>
            <a:r>
              <a:rPr lang="zh-CN" altLang="en-US" sz="200" dirty="0">
                <a:latin typeface="Arial" panose="020B0604020202020204" pitchFamily="34" charset="0"/>
              </a:rPr>
              <a:t>初心相伴</a:t>
            </a:r>
            <a:r>
              <a:rPr lang="en-US" altLang="zh-CN" sz="200" dirty="0">
                <a:latin typeface="Arial" panose="020B0604020202020204" pitchFamily="34" charset="0"/>
              </a:rPr>
              <a:t>"</a:t>
            </a:r>
            <a:r>
              <a:rPr lang="zh-CN" altLang="en-US" sz="200" dirty="0">
                <a:latin typeface="Arial" panose="020B0604020202020204" pitchFamily="34" charset="0"/>
              </a:rPr>
              <a:t>，常感</a:t>
            </a:r>
            <a:r>
              <a:rPr lang="en-US" altLang="zh-CN" sz="200" dirty="0">
                <a:latin typeface="Arial" panose="020B0604020202020204" pitchFamily="34" charset="0"/>
              </a:rPr>
              <a:t>"</a:t>
            </a:r>
            <a:r>
              <a:rPr lang="zh-CN" altLang="en-US" sz="200" dirty="0">
                <a:latin typeface="Arial" panose="020B0604020202020204" pitchFamily="34" charset="0"/>
              </a:rPr>
              <a:t>重任在肩</a:t>
            </a:r>
            <a:r>
              <a:rPr lang="en-US" altLang="zh-CN" sz="200" dirty="0">
                <a:latin typeface="Arial" panose="020B0604020202020204" pitchFamily="34" charset="0"/>
              </a:rPr>
              <a:t>"</a:t>
            </a:r>
            <a:r>
              <a:rPr lang="zh-CN" altLang="en-US" sz="200" dirty="0">
                <a:latin typeface="Arial" panose="020B0604020202020204" pitchFamily="34" charset="0"/>
              </a:rPr>
              <a:t>，涵养担当精神，超常努力、主动作为，真正做到立得起、顶得住、过得硬，让拼搏奋斗成为人生最亮的底色。</a:t>
            </a:r>
          </a:p>
        </p:txBody>
      </p:sp>
      <p:sp>
        <p:nvSpPr>
          <p:cNvPr id="36869" name="文本框 2"/>
          <p:cNvSpPr txBox="1"/>
          <p:nvPr/>
        </p:nvSpPr>
        <p:spPr>
          <a:xfrm>
            <a:off x="1270000" y="1270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下好农村党员教育</a:t>
            </a:r>
            <a:r>
              <a:rPr lang="en-US" altLang="zh-CN" sz="200" dirty="0">
                <a:latin typeface="Arial" panose="020B0604020202020204" pitchFamily="34" charset="0"/>
              </a:rPr>
              <a:t>"</a:t>
            </a:r>
            <a:r>
              <a:rPr lang="zh-CN" altLang="en-US" sz="200" dirty="0">
                <a:latin typeface="Arial" panose="020B0604020202020204" pitchFamily="34" charset="0"/>
              </a:rPr>
              <a:t>妙手棋</a:t>
            </a:r>
            <a:r>
              <a:rPr lang="en-US" altLang="zh-CN" sz="200" dirty="0">
                <a:latin typeface="Arial" panose="020B0604020202020204" pitchFamily="34" charset="0"/>
              </a:rPr>
              <a:t>"</a:t>
            </a:r>
            <a:endParaRPr lang="zh-CN" altLang="en-US" sz="200" dirty="0">
              <a:latin typeface="Arial" panose="020B0604020202020204" pitchFamily="34" charset="0"/>
            </a:endParaRPr>
          </a:p>
        </p:txBody>
      </p:sp>
      <p:sp>
        <p:nvSpPr>
          <p:cNvPr id="36870" name="文本框 1"/>
          <p:cNvSpPr txBox="1"/>
          <p:nvPr/>
        </p:nvSpPr>
        <p:spPr>
          <a:xfrm>
            <a:off x="1270000" y="63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en-US" altLang="zh-CN" sz="200" dirty="0">
                <a:latin typeface="Arial" panose="020B0604020202020204" pitchFamily="34" charset="0"/>
              </a:rPr>
              <a:t>"</a:t>
            </a:r>
            <a:r>
              <a:rPr lang="zh-CN" altLang="en-US" sz="200" dirty="0">
                <a:latin typeface="Arial" panose="020B0604020202020204" pitchFamily="34" charset="0"/>
              </a:rPr>
              <a:t>包联干部给我们出点子，为我们谋路子，帮我们规划院落，发放果树菜苗，手把手地教我们种植</a:t>
            </a:r>
            <a:r>
              <a:rPr lang="en-US" altLang="zh-CN" sz="200" dirty="0">
                <a:latin typeface="Arial" panose="020B0604020202020204" pitchFamily="34" charset="0"/>
              </a:rPr>
              <a:t>......""</a:t>
            </a:r>
            <a:r>
              <a:rPr lang="zh-CN" altLang="en-US" sz="200" dirty="0">
                <a:latin typeface="Arial" panose="020B0604020202020204" pitchFamily="34" charset="0"/>
              </a:rPr>
              <a:t>以前脏、乱、差现象严重，现在道路两侧绿树成荫，庭院变化非常明显，小拱棚、小菜园、小果园，随处可见</a:t>
            </a:r>
          </a:p>
        </p:txBody>
      </p:sp>
      <p:pic>
        <p:nvPicPr>
          <p:cNvPr id="36871" name="图片 2"/>
          <p:cNvPicPr/>
          <p:nvPr/>
        </p:nvPicPr>
        <p:blipFill>
          <a:blip r:embed="rId2"/>
          <a:stretch>
            <a:fillRect/>
          </a:stretch>
        </p:blipFill>
        <p:spPr>
          <a:xfrm>
            <a:off x="0" y="0"/>
            <a:ext cx="9144000" cy="5143500"/>
          </a:xfrm>
          <a:prstGeom prst="rect">
            <a:avLst/>
          </a:prstGeom>
          <a:noFill/>
          <a:ln w="9525">
            <a:noFill/>
          </a:ln>
        </p:spPr>
      </p:pic>
      <p:pic>
        <p:nvPicPr>
          <p:cNvPr id="24" name="图片 23"/>
          <p:cNvPicPr>
            <a:picLocks noChangeAspect="1"/>
          </p:cNvPicPr>
          <p:nvPr/>
        </p:nvPicPr>
        <p:blipFill>
          <a:blip r:embed="rId3"/>
          <a:stretch>
            <a:fillRect/>
          </a:stretch>
        </p:blipFill>
        <p:spPr>
          <a:xfrm>
            <a:off x="628650" y="2092325"/>
            <a:ext cx="2673350" cy="2673350"/>
          </a:xfrm>
          <a:prstGeom prst="rect">
            <a:avLst/>
          </a:prstGeom>
          <a:noFill/>
          <a:ln w="9525">
            <a:noFill/>
          </a:ln>
        </p:spPr>
      </p:pic>
      <p:pic>
        <p:nvPicPr>
          <p:cNvPr id="36873" name="图片 3"/>
          <p:cNvPicPr>
            <a:picLocks noChangeAspect="1"/>
          </p:cNvPicPr>
          <p:nvPr/>
        </p:nvPicPr>
        <p:blipFill>
          <a:blip r:embed="rId4"/>
          <a:stretch>
            <a:fillRect/>
          </a:stretch>
        </p:blipFill>
        <p:spPr>
          <a:xfrm>
            <a:off x="7551738" y="0"/>
            <a:ext cx="1592262" cy="965200"/>
          </a:xfrm>
          <a:prstGeom prst="rect">
            <a:avLst/>
          </a:prstGeom>
          <a:noFill/>
          <a:ln w="9525">
            <a:noFill/>
          </a:ln>
        </p:spPr>
      </p:pic>
      <p:grpSp>
        <p:nvGrpSpPr>
          <p:cNvPr id="36874" name="组合 8"/>
          <p:cNvGrpSpPr/>
          <p:nvPr/>
        </p:nvGrpSpPr>
        <p:grpSpPr>
          <a:xfrm>
            <a:off x="-11112" y="166688"/>
            <a:ext cx="7391400" cy="379412"/>
            <a:chOff x="0" y="221401"/>
            <a:chExt cx="9559508" cy="506634"/>
          </a:xfrm>
        </p:grpSpPr>
        <p:sp>
          <p:nvSpPr>
            <p:cNvPr id="36" name="矩形 35"/>
            <p:cNvSpPr/>
            <p:nvPr/>
          </p:nvSpPr>
          <p:spPr>
            <a:xfrm>
              <a:off x="1190833" y="221401"/>
              <a:ext cx="8368675" cy="50663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a:t>
              </a: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论党的青年工作</a:t>
              </a:r>
              <a:r>
                <a:rPr kumimoji="0" lang="en-US" altLang="zh-CN"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a:t>
              </a: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主要篇目学习</a:t>
              </a:r>
            </a:p>
          </p:txBody>
        </p:sp>
        <p:sp>
          <p:nvSpPr>
            <p:cNvPr id="37" name="矩形 36"/>
            <p:cNvSpPr/>
            <p:nvPr/>
          </p:nvSpPr>
          <p:spPr>
            <a:xfrm>
              <a:off x="0" y="221401"/>
              <a:ext cx="638533" cy="50663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grpSp>
      <p:grpSp>
        <p:nvGrpSpPr>
          <p:cNvPr id="16" name="组合 15"/>
          <p:cNvGrpSpPr/>
          <p:nvPr/>
        </p:nvGrpSpPr>
        <p:grpSpPr>
          <a:xfrm>
            <a:off x="608013" y="1046163"/>
            <a:ext cx="7907337" cy="3719512"/>
            <a:chOff x="810228" y="1395273"/>
            <a:chExt cx="10544537" cy="4959228"/>
          </a:xfrm>
        </p:grpSpPr>
        <p:sp>
          <p:nvSpPr>
            <p:cNvPr id="17" name="矩形 16"/>
            <p:cNvSpPr/>
            <p:nvPr/>
          </p:nvSpPr>
          <p:spPr>
            <a:xfrm>
              <a:off x="810228" y="1805896"/>
              <a:ext cx="10544537" cy="4548605"/>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nvGrpSpPr>
            <p:cNvPr id="36878" name="组合 3"/>
            <p:cNvGrpSpPr/>
            <p:nvPr/>
          </p:nvGrpSpPr>
          <p:grpSpPr>
            <a:xfrm>
              <a:off x="1595006" y="1395273"/>
              <a:ext cx="9001987" cy="1009736"/>
              <a:chOff x="1386245" y="2546361"/>
              <a:chExt cx="9566638" cy="1009736"/>
            </a:xfrm>
          </p:grpSpPr>
          <p:sp>
            <p:nvSpPr>
              <p:cNvPr id="20" name="等腰三角形 19"/>
              <p:cNvSpPr/>
              <p:nvPr/>
            </p:nvSpPr>
            <p:spPr>
              <a:xfrm>
                <a:off x="10633318" y="2546361"/>
                <a:ext cx="319463" cy="410623"/>
              </a:xfrm>
              <a:prstGeom prst="triangle">
                <a:avLst/>
              </a:prstGeom>
              <a:solidFill>
                <a:srgbClr val="75151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3429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mn-lt"/>
                  <a:ea typeface="+mn-ea"/>
                  <a:cs typeface="+mn-ea"/>
                  <a:sym typeface="+mn-lt"/>
                </a:endParaRPr>
              </a:p>
            </p:txBody>
          </p:sp>
          <p:sp>
            <p:nvSpPr>
              <p:cNvPr id="21" name="等腰三角形 20"/>
              <p:cNvSpPr/>
              <p:nvPr/>
            </p:nvSpPr>
            <p:spPr>
              <a:xfrm>
                <a:off x="1386894" y="2546361"/>
                <a:ext cx="319463" cy="410623"/>
              </a:xfrm>
              <a:prstGeom prst="triangle">
                <a:avLst/>
              </a:prstGeom>
              <a:solidFill>
                <a:srgbClr val="75151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3429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mn-lt"/>
                  <a:ea typeface="+mn-ea"/>
                  <a:cs typeface="+mn-ea"/>
                  <a:sym typeface="+mn-lt"/>
                </a:endParaRPr>
              </a:p>
            </p:txBody>
          </p:sp>
          <p:sp>
            <p:nvSpPr>
              <p:cNvPr id="22" name="梯形 21"/>
              <p:cNvSpPr/>
              <p:nvPr/>
            </p:nvSpPr>
            <p:spPr>
              <a:xfrm flipV="1">
                <a:off x="1546626" y="2546361"/>
                <a:ext cx="9246424" cy="1009624"/>
              </a:xfrm>
              <a:prstGeom prst="trapezoid">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3429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mn-lt"/>
                  <a:ea typeface="+mn-ea"/>
                  <a:cs typeface="+mn-ea"/>
                  <a:sym typeface="+mn-lt"/>
                </a:endParaRPr>
              </a:p>
            </p:txBody>
          </p:sp>
        </p:grpSp>
        <p:sp>
          <p:nvSpPr>
            <p:cNvPr id="19" name="文本框 18"/>
            <p:cNvSpPr txBox="1"/>
            <p:nvPr/>
          </p:nvSpPr>
          <p:spPr>
            <a:xfrm>
              <a:off x="2188363" y="1577302"/>
              <a:ext cx="8107926" cy="493171"/>
            </a:xfrm>
            <a:prstGeom prst="rect">
              <a:avLst/>
            </a:prstGeom>
            <a:noFill/>
          </p:spPr>
          <p:txBody>
            <a:bodyPr>
              <a:spAutoFit/>
            </a:bodyPr>
            <a:lstStyle/>
            <a:p>
              <a:pPr marR="0" algn="ctr" defTabSz="914400" fontAlgn="auto">
                <a:spcBef>
                  <a:spcPts val="0"/>
                </a:spcBef>
                <a:spcAft>
                  <a:spcPts val="0"/>
                </a:spcAft>
                <a:buClrTx/>
                <a:buSzTx/>
                <a:buFontTx/>
                <a:buNone/>
                <a:defRPr/>
              </a:pPr>
              <a:r>
                <a:rPr kumimoji="0" lang="zh-CN" altLang="en-US" b="1" kern="1200" cap="none" spc="225" normalizeH="0" baseline="0" noProof="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rPr>
                <a:t>　</a:t>
              </a:r>
              <a:r>
                <a:rPr kumimoji="0" lang="en-US" altLang="zh-CN" b="1" kern="1200" cap="none" spc="225" normalizeH="0" baseline="0" noProof="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rPr>
                <a:t>《</a:t>
              </a:r>
              <a:r>
                <a:rPr kumimoji="0" lang="zh-CN" altLang="en-US" b="1" kern="1200" cap="none" spc="225" normalizeH="0" baseline="0" noProof="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rPr>
                <a:t>少年儿童从小就要立志向、有梦想</a:t>
              </a:r>
              <a:r>
                <a:rPr kumimoji="0" lang="en-US" altLang="zh-CN" b="1" kern="1200" cap="none" spc="225" normalizeH="0" baseline="0" noProof="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rPr>
                <a:t>》</a:t>
              </a:r>
              <a:endParaRPr kumimoji="0" lang="zh-CN" altLang="en-US" b="1" kern="1200" cap="none" spc="225" normalizeH="0" baseline="0" noProof="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endParaRPr>
            </a:p>
          </p:txBody>
        </p:sp>
      </p:grpSp>
      <p:sp>
        <p:nvSpPr>
          <p:cNvPr id="23" name="文本框 22"/>
          <p:cNvSpPr txBox="1"/>
          <p:nvPr/>
        </p:nvSpPr>
        <p:spPr>
          <a:xfrm>
            <a:off x="2622550" y="2035175"/>
            <a:ext cx="5837238" cy="1998663"/>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358775" eaLnBrk="1" hangingPunct="1">
              <a:lnSpc>
                <a:spcPct val="150000"/>
              </a:lnSpc>
              <a:spcBef>
                <a:spcPct val="0"/>
              </a:spcBef>
              <a:buFontTx/>
              <a:buNone/>
            </a:pPr>
            <a:r>
              <a:rPr lang="zh-CN" altLang="en-US" sz="1200" dirty="0">
                <a:latin typeface="微软雅黑" panose="020B0503020204020204" pitchFamily="34" charset="-122"/>
                <a:ea typeface="微软雅黑" panose="020B0503020204020204" pitchFamily="34" charset="-122"/>
              </a:rPr>
              <a:t>是</a:t>
            </a:r>
            <a:r>
              <a:rPr lang="en-US" altLang="zh-CN" sz="1200" dirty="0">
                <a:latin typeface="微软雅黑" panose="020B0503020204020204" pitchFamily="34" charset="-122"/>
                <a:ea typeface="微软雅黑" panose="020B0503020204020204" pitchFamily="34" charset="-122"/>
              </a:rPr>
              <a:t>2013</a:t>
            </a:r>
            <a:r>
              <a:rPr lang="zh-CN" altLang="en-US" sz="1200" dirty="0">
                <a:latin typeface="微软雅黑" panose="020B0503020204020204" pitchFamily="34" charset="-122"/>
                <a:ea typeface="微软雅黑" panose="020B0503020204020204" pitchFamily="34" charset="-122"/>
              </a:rPr>
              <a:t>年</a:t>
            </a:r>
            <a:r>
              <a:rPr lang="en-US" altLang="zh-CN" sz="1200" dirty="0">
                <a:latin typeface="微软雅黑" panose="020B0503020204020204" pitchFamily="34" charset="-122"/>
                <a:ea typeface="微软雅黑" panose="020B0503020204020204" pitchFamily="34" charset="-122"/>
              </a:rPr>
              <a:t>5</a:t>
            </a:r>
            <a:r>
              <a:rPr lang="zh-CN" altLang="en-US" sz="1200" dirty="0">
                <a:latin typeface="微软雅黑" panose="020B0503020204020204" pitchFamily="34" charset="-122"/>
                <a:ea typeface="微软雅黑" panose="020B0503020204020204" pitchFamily="34" charset="-122"/>
              </a:rPr>
              <a:t>月</a:t>
            </a:r>
            <a:r>
              <a:rPr lang="en-US" altLang="zh-CN" sz="1200" dirty="0">
                <a:latin typeface="微软雅黑" panose="020B0503020204020204" pitchFamily="34" charset="-122"/>
                <a:ea typeface="微软雅黑" panose="020B0503020204020204" pitchFamily="34" charset="-122"/>
              </a:rPr>
              <a:t>29</a:t>
            </a:r>
            <a:r>
              <a:rPr lang="zh-CN" altLang="en-US" sz="1200" dirty="0">
                <a:latin typeface="微软雅黑" panose="020B0503020204020204" pitchFamily="34" charset="-122"/>
                <a:ea typeface="微软雅黑" panose="020B0503020204020204" pitchFamily="34" charset="-122"/>
              </a:rPr>
              <a:t>日习近平同志在同全国各族少年儿童代表共庆“六一”国际儿童节时讲话的要点。指出，实现我们的梦想，靠我们这一代，更靠下一代。少年儿童从小就要立志向、有梦想，爱学习、爱劳动、爱祖国，德智体美全面发展，长大后做对祖国建设有用的人才。孩子们成长得更好，是我们最大的心愿。党和政府要始终关心各族少年儿童，努力为他们学习成长创造更好的条件。老师、家长要承担起教育引导少年儿童成长成才的责任。少先队组织要更好地为少年儿童服务。全社会都要关心少年儿童成长，支持少年儿童工作。</a:t>
            </a:r>
          </a:p>
        </p:txBody>
      </p:sp>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down)">
                                      <p:cBhvr>
                                        <p:cTn id="11" dur="500"/>
                                        <p:tgtEl>
                                          <p:spTgt spid="24"/>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wipe(down)">
                                      <p:cBhvr>
                                        <p:cTn id="1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文本框 5"/>
          <p:cNvSpPr txBox="1"/>
          <p:nvPr/>
        </p:nvSpPr>
        <p:spPr>
          <a:xfrm>
            <a:off x="1270000" y="317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，争做为民服</a:t>
            </a:r>
          </a:p>
        </p:txBody>
      </p:sp>
      <p:sp>
        <p:nvSpPr>
          <p:cNvPr id="37891" name="文本框 4"/>
          <p:cNvSpPr txBox="1"/>
          <p:nvPr/>
        </p:nvSpPr>
        <p:spPr>
          <a:xfrm>
            <a:off x="1270000" y="2540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战的精气神竭尽所能做到最好、追求卓越，用机遇的阶梯助力自己勇攀高峰。</a:t>
            </a:r>
          </a:p>
        </p:txBody>
      </p:sp>
      <p:sp>
        <p:nvSpPr>
          <p:cNvPr id="37892" name="文本框 3"/>
          <p:cNvSpPr txBox="1"/>
          <p:nvPr/>
        </p:nvSpPr>
        <p:spPr>
          <a:xfrm>
            <a:off x="1270000" y="190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一是</a:t>
            </a:r>
            <a:r>
              <a:rPr lang="en-US" altLang="zh-CN" sz="200" dirty="0">
                <a:latin typeface="Arial" panose="020B0604020202020204" pitchFamily="34" charset="0"/>
              </a:rPr>
              <a:t>"</a:t>
            </a:r>
            <a:r>
              <a:rPr lang="zh-CN" altLang="en-US" sz="200" dirty="0">
                <a:latin typeface="Arial" panose="020B0604020202020204" pitchFamily="34" charset="0"/>
              </a:rPr>
              <a:t>党员</a:t>
            </a:r>
            <a:r>
              <a:rPr lang="en-US" altLang="zh-CN" sz="200" dirty="0">
                <a:latin typeface="Arial" panose="020B0604020202020204" pitchFamily="34" charset="0"/>
              </a:rPr>
              <a:t>+</a:t>
            </a:r>
            <a:r>
              <a:rPr lang="zh-CN" altLang="en-US" sz="200" dirty="0">
                <a:latin typeface="Arial" panose="020B0604020202020204" pitchFamily="34" charset="0"/>
              </a:rPr>
              <a:t>制度</a:t>
            </a:r>
            <a:r>
              <a:rPr lang="en-US" altLang="zh-CN" sz="200" dirty="0">
                <a:latin typeface="Arial" panose="020B0604020202020204" pitchFamily="34" charset="0"/>
              </a:rPr>
              <a:t>"</a:t>
            </a:r>
            <a:r>
              <a:rPr lang="zh-CN" altLang="en-US" sz="200" dirty="0">
                <a:latin typeface="Arial" panose="020B0604020202020204" pitchFamily="34" charset="0"/>
              </a:rPr>
              <a:t>，织密组织体系一张网。</a:t>
            </a:r>
          </a:p>
        </p:txBody>
      </p:sp>
      <p:sp>
        <p:nvSpPr>
          <p:cNvPr id="37893" name="文本框 2"/>
          <p:cNvSpPr txBox="1"/>
          <p:nvPr/>
        </p:nvSpPr>
        <p:spPr>
          <a:xfrm>
            <a:off x="1270000" y="1270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不论是被农户说难缠，还是被村民不理解，你一直都是那个真诚待人的女孩。</a:t>
            </a:r>
          </a:p>
        </p:txBody>
      </p:sp>
      <p:sp>
        <p:nvSpPr>
          <p:cNvPr id="37894" name="文本框 1"/>
          <p:cNvSpPr txBox="1"/>
          <p:nvPr/>
        </p:nvSpPr>
        <p:spPr>
          <a:xfrm>
            <a:off x="1270000" y="63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人如果没有直面困难的勇气，没有迎难而上的担当，没有解决困难的智慧，就不可能在前行路上走得更远、走得更好。</a:t>
            </a:r>
          </a:p>
        </p:txBody>
      </p:sp>
      <p:pic>
        <p:nvPicPr>
          <p:cNvPr id="37895" name="图片 2"/>
          <p:cNvPicPr/>
          <p:nvPr/>
        </p:nvPicPr>
        <p:blipFill>
          <a:blip r:embed="rId2"/>
          <a:stretch>
            <a:fillRect/>
          </a:stretch>
        </p:blipFill>
        <p:spPr>
          <a:xfrm>
            <a:off x="0" y="0"/>
            <a:ext cx="9144000" cy="5143500"/>
          </a:xfrm>
          <a:prstGeom prst="rect">
            <a:avLst/>
          </a:prstGeom>
          <a:noFill/>
          <a:ln w="9525">
            <a:noFill/>
          </a:ln>
        </p:spPr>
      </p:pic>
      <p:pic>
        <p:nvPicPr>
          <p:cNvPr id="24" name="图片 23"/>
          <p:cNvPicPr>
            <a:picLocks noChangeAspect="1"/>
          </p:cNvPicPr>
          <p:nvPr/>
        </p:nvPicPr>
        <p:blipFill>
          <a:blip r:embed="rId3"/>
          <a:stretch>
            <a:fillRect/>
          </a:stretch>
        </p:blipFill>
        <p:spPr>
          <a:xfrm>
            <a:off x="628650" y="2092325"/>
            <a:ext cx="2673350" cy="2673350"/>
          </a:xfrm>
          <a:prstGeom prst="rect">
            <a:avLst/>
          </a:prstGeom>
          <a:noFill/>
          <a:ln w="9525">
            <a:noFill/>
          </a:ln>
        </p:spPr>
      </p:pic>
      <p:pic>
        <p:nvPicPr>
          <p:cNvPr id="37897" name="图片 3"/>
          <p:cNvPicPr>
            <a:picLocks noChangeAspect="1"/>
          </p:cNvPicPr>
          <p:nvPr/>
        </p:nvPicPr>
        <p:blipFill>
          <a:blip r:embed="rId4"/>
          <a:stretch>
            <a:fillRect/>
          </a:stretch>
        </p:blipFill>
        <p:spPr>
          <a:xfrm>
            <a:off x="7551738" y="0"/>
            <a:ext cx="1592262" cy="965200"/>
          </a:xfrm>
          <a:prstGeom prst="rect">
            <a:avLst/>
          </a:prstGeom>
          <a:noFill/>
          <a:ln w="9525">
            <a:noFill/>
          </a:ln>
        </p:spPr>
      </p:pic>
      <p:grpSp>
        <p:nvGrpSpPr>
          <p:cNvPr id="37898" name="组合 8"/>
          <p:cNvGrpSpPr/>
          <p:nvPr/>
        </p:nvGrpSpPr>
        <p:grpSpPr>
          <a:xfrm>
            <a:off x="-11112" y="166688"/>
            <a:ext cx="7391400" cy="379412"/>
            <a:chOff x="0" y="221401"/>
            <a:chExt cx="9559508" cy="506634"/>
          </a:xfrm>
        </p:grpSpPr>
        <p:sp>
          <p:nvSpPr>
            <p:cNvPr id="36" name="矩形 35"/>
            <p:cNvSpPr/>
            <p:nvPr/>
          </p:nvSpPr>
          <p:spPr>
            <a:xfrm>
              <a:off x="1190833" y="221401"/>
              <a:ext cx="8368675" cy="50663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a:t>
              </a: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论党的青年工作</a:t>
              </a:r>
              <a:r>
                <a:rPr kumimoji="0" lang="en-US" altLang="zh-CN"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a:t>
              </a: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主要篇目学习</a:t>
              </a:r>
            </a:p>
          </p:txBody>
        </p:sp>
        <p:sp>
          <p:nvSpPr>
            <p:cNvPr id="37" name="矩形 36"/>
            <p:cNvSpPr/>
            <p:nvPr/>
          </p:nvSpPr>
          <p:spPr>
            <a:xfrm>
              <a:off x="0" y="221401"/>
              <a:ext cx="638533" cy="50663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grpSp>
      <p:grpSp>
        <p:nvGrpSpPr>
          <p:cNvPr id="16" name="组合 15"/>
          <p:cNvGrpSpPr/>
          <p:nvPr/>
        </p:nvGrpSpPr>
        <p:grpSpPr>
          <a:xfrm>
            <a:off x="608013" y="1046163"/>
            <a:ext cx="7907337" cy="3719512"/>
            <a:chOff x="810228" y="1395273"/>
            <a:chExt cx="10544537" cy="4959228"/>
          </a:xfrm>
        </p:grpSpPr>
        <p:sp>
          <p:nvSpPr>
            <p:cNvPr id="17" name="矩形 16"/>
            <p:cNvSpPr/>
            <p:nvPr/>
          </p:nvSpPr>
          <p:spPr>
            <a:xfrm>
              <a:off x="810228" y="1805896"/>
              <a:ext cx="10544537" cy="4548605"/>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nvGrpSpPr>
            <p:cNvPr id="37902" name="组合 3"/>
            <p:cNvGrpSpPr/>
            <p:nvPr/>
          </p:nvGrpSpPr>
          <p:grpSpPr>
            <a:xfrm>
              <a:off x="1595006" y="1395273"/>
              <a:ext cx="9001987" cy="1009736"/>
              <a:chOff x="1386245" y="2546361"/>
              <a:chExt cx="9566638" cy="1009736"/>
            </a:xfrm>
          </p:grpSpPr>
          <p:sp>
            <p:nvSpPr>
              <p:cNvPr id="20" name="等腰三角形 19"/>
              <p:cNvSpPr/>
              <p:nvPr/>
            </p:nvSpPr>
            <p:spPr>
              <a:xfrm>
                <a:off x="10633318" y="2546361"/>
                <a:ext cx="319463" cy="410623"/>
              </a:xfrm>
              <a:prstGeom prst="triangle">
                <a:avLst/>
              </a:prstGeom>
              <a:solidFill>
                <a:srgbClr val="75151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3429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mn-lt"/>
                  <a:ea typeface="+mn-ea"/>
                  <a:cs typeface="+mn-ea"/>
                  <a:sym typeface="+mn-lt"/>
                </a:endParaRPr>
              </a:p>
            </p:txBody>
          </p:sp>
          <p:sp>
            <p:nvSpPr>
              <p:cNvPr id="21" name="等腰三角形 20"/>
              <p:cNvSpPr/>
              <p:nvPr/>
            </p:nvSpPr>
            <p:spPr>
              <a:xfrm>
                <a:off x="1386894" y="2546361"/>
                <a:ext cx="319463" cy="410623"/>
              </a:xfrm>
              <a:prstGeom prst="triangle">
                <a:avLst/>
              </a:prstGeom>
              <a:solidFill>
                <a:srgbClr val="75151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3429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mn-lt"/>
                  <a:ea typeface="+mn-ea"/>
                  <a:cs typeface="+mn-ea"/>
                  <a:sym typeface="+mn-lt"/>
                </a:endParaRPr>
              </a:p>
            </p:txBody>
          </p:sp>
          <p:sp>
            <p:nvSpPr>
              <p:cNvPr id="22" name="梯形 21"/>
              <p:cNvSpPr/>
              <p:nvPr/>
            </p:nvSpPr>
            <p:spPr>
              <a:xfrm flipV="1">
                <a:off x="1546626" y="2546361"/>
                <a:ext cx="9246424" cy="1009624"/>
              </a:xfrm>
              <a:prstGeom prst="trapezoid">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3429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mn-lt"/>
                  <a:ea typeface="+mn-ea"/>
                  <a:cs typeface="+mn-ea"/>
                  <a:sym typeface="+mn-lt"/>
                </a:endParaRPr>
              </a:p>
            </p:txBody>
          </p:sp>
        </p:grpSp>
        <p:sp>
          <p:nvSpPr>
            <p:cNvPr id="19" name="文本框 18"/>
            <p:cNvSpPr txBox="1"/>
            <p:nvPr/>
          </p:nvSpPr>
          <p:spPr>
            <a:xfrm>
              <a:off x="2188363" y="1577302"/>
              <a:ext cx="8107926" cy="861462"/>
            </a:xfrm>
            <a:prstGeom prst="rect">
              <a:avLst/>
            </a:prstGeom>
            <a:noFill/>
          </p:spPr>
          <p:txBody>
            <a:bodyPr>
              <a:spAutoFit/>
            </a:bodyPr>
            <a:lstStyle/>
            <a:p>
              <a:pPr marR="0" algn="ctr" defTabSz="914400" fontAlgn="auto">
                <a:spcBef>
                  <a:spcPts val="0"/>
                </a:spcBef>
                <a:spcAft>
                  <a:spcPts val="0"/>
                </a:spcAft>
                <a:buClrTx/>
                <a:buSzTx/>
                <a:buFontTx/>
                <a:buNone/>
                <a:defRPr/>
              </a:pPr>
              <a:r>
                <a:rPr kumimoji="0" lang="en-US" altLang="zh-CN" b="1" kern="1200" cap="none" spc="225" normalizeH="0" baseline="0" noProof="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rPr>
                <a:t>《</a:t>
              </a:r>
              <a:r>
                <a:rPr kumimoji="0" lang="zh-CN" altLang="en-US" b="1" kern="1200" cap="none" spc="225" normalizeH="0" baseline="0" noProof="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rPr>
                <a:t>团结带领广大青年在实现中华民族伟大复兴的征途中续写新的光荣</a:t>
              </a:r>
              <a:r>
                <a:rPr kumimoji="0" lang="en-US" altLang="zh-CN" b="1" kern="1200" cap="none" spc="225" normalizeH="0" baseline="0" noProof="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rPr>
                <a:t>》</a:t>
              </a:r>
              <a:endParaRPr kumimoji="0" lang="zh-CN" altLang="en-US" b="1" kern="1200" cap="none" spc="225" normalizeH="0" baseline="0" noProof="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endParaRPr>
            </a:p>
          </p:txBody>
        </p:sp>
      </p:grpSp>
      <p:sp>
        <p:nvSpPr>
          <p:cNvPr id="23" name="文本框 22"/>
          <p:cNvSpPr txBox="1"/>
          <p:nvPr/>
        </p:nvSpPr>
        <p:spPr>
          <a:xfrm>
            <a:off x="2627313" y="1884363"/>
            <a:ext cx="5837237" cy="2855912"/>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358775" eaLnBrk="1" hangingPunct="1">
              <a:lnSpc>
                <a:spcPct val="150000"/>
              </a:lnSpc>
              <a:spcBef>
                <a:spcPct val="0"/>
              </a:spcBef>
              <a:buFontTx/>
              <a:buNone/>
            </a:pPr>
            <a:r>
              <a:rPr lang="zh-CN" altLang="en-US" sz="1100" dirty="0">
                <a:latin typeface="微软雅黑" panose="020B0503020204020204" pitchFamily="34" charset="-122"/>
                <a:ea typeface="微软雅黑" panose="020B0503020204020204" pitchFamily="34" charset="-122"/>
              </a:rPr>
              <a:t>是</a:t>
            </a:r>
            <a:r>
              <a:rPr lang="en-US" altLang="zh-CN" sz="1100" dirty="0">
                <a:latin typeface="微软雅黑" panose="020B0503020204020204" pitchFamily="34" charset="-122"/>
                <a:ea typeface="微软雅黑" panose="020B0503020204020204" pitchFamily="34" charset="-122"/>
              </a:rPr>
              <a:t>2013</a:t>
            </a:r>
            <a:r>
              <a:rPr lang="zh-CN" altLang="en-US" sz="1100" dirty="0">
                <a:latin typeface="微软雅黑" panose="020B0503020204020204" pitchFamily="34" charset="-122"/>
                <a:ea typeface="微软雅黑" panose="020B0503020204020204" pitchFamily="34" charset="-122"/>
              </a:rPr>
              <a:t>年</a:t>
            </a:r>
            <a:r>
              <a:rPr lang="en-US" altLang="zh-CN" sz="1100" dirty="0">
                <a:latin typeface="微软雅黑" panose="020B0503020204020204" pitchFamily="34" charset="-122"/>
                <a:ea typeface="微软雅黑" panose="020B0503020204020204" pitchFamily="34" charset="-122"/>
              </a:rPr>
              <a:t>6</a:t>
            </a:r>
            <a:r>
              <a:rPr lang="zh-CN" altLang="en-US" sz="1100" dirty="0">
                <a:latin typeface="微软雅黑" panose="020B0503020204020204" pitchFamily="34" charset="-122"/>
                <a:ea typeface="微软雅黑" panose="020B0503020204020204" pitchFamily="34" charset="-122"/>
              </a:rPr>
              <a:t>月</a:t>
            </a:r>
            <a:r>
              <a:rPr lang="en-US" altLang="zh-CN" sz="1100" dirty="0">
                <a:latin typeface="微软雅黑" panose="020B0503020204020204" pitchFamily="34" charset="-122"/>
                <a:ea typeface="微软雅黑" panose="020B0503020204020204" pitchFamily="34" charset="-122"/>
              </a:rPr>
              <a:t>20</a:t>
            </a:r>
            <a:r>
              <a:rPr lang="zh-CN" altLang="en-US" sz="1100" dirty="0">
                <a:latin typeface="微软雅黑" panose="020B0503020204020204" pitchFamily="34" charset="-122"/>
                <a:ea typeface="微软雅黑" panose="020B0503020204020204" pitchFamily="34" charset="-122"/>
              </a:rPr>
              <a:t>日习近平同志在同团中央新一届领导班子集体谈话时的讲话。指出，代表广大青年，赢得广大青年，依靠广大青年，是我们党不断从胜利走向胜利的重要保证。当前，全党全国各族人民正在为实现党的十八大提出的奋斗目标而奋发努力，正在朝着实现中华民族伟大复兴的中国梦而奋勇迈进。这是党和国家工作大局，也是中国青年运动的时代主题。团的工作要紧紧围绕这个大局和这个主题来进行。要把握住根本性问题，必须把培养中国特色社会主义事业建设者和接班人作为根本任务，把巩固和扩大党执政的青年群众基础作为政治责任，把围绕中心、服务大局作为工作主线。团的工作要把握住广大青年的脉搏，提高团的吸引力和凝聚力，关键是要高举理想信念的旗帜；扩大团的工作有效覆盖面，关键是要把工作延伸到广大青年最需要的地方去。强调，推动共青团事业不断开创新局面，关键在团干部。团的干部必须坚定理想信念，必须心系广大青年，必须提高工作能力，必须锤炼优良作风。</a:t>
            </a:r>
          </a:p>
        </p:txBody>
      </p:sp>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down)">
                                      <p:cBhvr>
                                        <p:cTn id="11" dur="500"/>
                                        <p:tgtEl>
                                          <p:spTgt spid="24"/>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wipe(down)">
                                      <p:cBhvr>
                                        <p:cTn id="1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文本框 5"/>
          <p:cNvSpPr txBox="1"/>
          <p:nvPr/>
        </p:nvSpPr>
        <p:spPr>
          <a:xfrm>
            <a:off x="1270000" y="317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我们党出硬招、出实招、出真招，坚决</a:t>
            </a:r>
            <a:r>
              <a:rPr lang="en-US" altLang="zh-CN" sz="200" dirty="0">
                <a:latin typeface="Arial" panose="020B0604020202020204" pitchFamily="34" charset="0"/>
              </a:rPr>
              <a:t>"</a:t>
            </a:r>
            <a:r>
              <a:rPr lang="zh-CN" altLang="en-US" sz="200" dirty="0">
                <a:latin typeface="Arial" panose="020B0604020202020204" pitchFamily="34" charset="0"/>
              </a:rPr>
              <a:t>打虎</a:t>
            </a:r>
            <a:r>
              <a:rPr lang="en-US" altLang="zh-CN" sz="200" dirty="0">
                <a:latin typeface="Arial" panose="020B0604020202020204" pitchFamily="34" charset="0"/>
              </a:rPr>
              <a:t>""</a:t>
            </a:r>
            <a:r>
              <a:rPr lang="zh-CN" altLang="en-US" sz="200" dirty="0">
                <a:latin typeface="Arial" panose="020B0604020202020204" pitchFamily="34" charset="0"/>
              </a:rPr>
              <a:t>拍蝇</a:t>
            </a:r>
            <a:r>
              <a:rPr lang="en-US" altLang="zh-CN" sz="200" dirty="0">
                <a:latin typeface="Arial" panose="020B0604020202020204" pitchFamily="34" charset="0"/>
              </a:rPr>
              <a:t>""</a:t>
            </a:r>
            <a:r>
              <a:rPr lang="zh-CN" altLang="en-US" sz="200" dirty="0">
                <a:latin typeface="Arial" panose="020B0604020202020204" pitchFamily="34" charset="0"/>
              </a:rPr>
              <a:t>猎狐</a:t>
            </a:r>
            <a:r>
              <a:rPr lang="en-US" altLang="zh-CN" sz="200" dirty="0">
                <a:latin typeface="Arial" panose="020B0604020202020204" pitchFamily="34" charset="0"/>
              </a:rPr>
              <a:t>"</a:t>
            </a:r>
            <a:r>
              <a:rPr lang="zh-CN" altLang="en-US" sz="200" dirty="0">
                <a:latin typeface="Arial" panose="020B0604020202020204" pitchFamily="34" charset="0"/>
              </a:rPr>
              <a:t>，以刀刃向内、利剑高悬之势坚决割除毒瘤，赢得了反腐败斗争主动权，赢得了人民衷心拥护的历史主动</a:t>
            </a:r>
          </a:p>
        </p:txBody>
      </p:sp>
      <p:sp>
        <p:nvSpPr>
          <p:cNvPr id="38915" name="文本框 4"/>
          <p:cNvSpPr txBox="1"/>
          <p:nvPr/>
        </p:nvSpPr>
        <p:spPr>
          <a:xfrm>
            <a:off x="1270000" y="2540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主动对接市第四人民医院和市中医院党政班子赴白马街道新大垾村调研医养结合项目，加快打造城市后花园。</a:t>
            </a:r>
          </a:p>
        </p:txBody>
      </p:sp>
      <p:sp>
        <p:nvSpPr>
          <p:cNvPr id="38916" name="文本框 3"/>
          <p:cNvSpPr txBox="1"/>
          <p:nvPr/>
        </p:nvSpPr>
        <p:spPr>
          <a:xfrm>
            <a:off x="1270000" y="190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群众利益无小事。党员干部要发挥先锋模范作用，用好党史学习教育</a:t>
            </a:r>
            <a:r>
              <a:rPr lang="en-US" altLang="zh-CN" sz="200" dirty="0">
                <a:latin typeface="Arial" panose="020B0604020202020204" pitchFamily="34" charset="0"/>
              </a:rPr>
              <a:t>"</a:t>
            </a:r>
            <a:r>
              <a:rPr lang="zh-CN" altLang="en-US" sz="200" dirty="0">
                <a:latin typeface="Arial" panose="020B0604020202020204" pitchFamily="34" charset="0"/>
              </a:rPr>
              <a:t>我为群众办实事</a:t>
            </a:r>
            <a:r>
              <a:rPr lang="en-US" altLang="zh-CN" sz="200" dirty="0">
                <a:latin typeface="Arial" panose="020B0604020202020204" pitchFamily="34" charset="0"/>
              </a:rPr>
              <a:t>"</a:t>
            </a:r>
            <a:r>
              <a:rPr lang="zh-CN" altLang="en-US" sz="200" dirty="0">
                <a:latin typeface="Arial" panose="020B0604020202020204" pitchFamily="34" charset="0"/>
              </a:rPr>
              <a:t>实践活动形成的良好机制，深入基层挖问题、汇聚合力找对策、脚踏实地抓落实，啃下更多</a:t>
            </a:r>
            <a:r>
              <a:rPr lang="en-US" altLang="zh-CN" sz="200" dirty="0">
                <a:latin typeface="Arial" panose="020B0604020202020204" pitchFamily="34" charset="0"/>
              </a:rPr>
              <a:t>"</a:t>
            </a:r>
            <a:r>
              <a:rPr lang="zh-CN" altLang="en-US" sz="200" dirty="0">
                <a:latin typeface="Arial" panose="020B0604020202020204" pitchFamily="34" charset="0"/>
              </a:rPr>
              <a:t>硬骨头</a:t>
            </a:r>
            <a:r>
              <a:rPr lang="en-US" altLang="zh-CN" sz="200" dirty="0">
                <a:latin typeface="Arial" panose="020B0604020202020204" pitchFamily="34" charset="0"/>
              </a:rPr>
              <a:t>"</a:t>
            </a:r>
            <a:r>
              <a:rPr lang="zh-CN" altLang="en-US" sz="200" dirty="0">
                <a:latin typeface="Arial" panose="020B0604020202020204" pitchFamily="34" charset="0"/>
              </a:rPr>
              <a:t>、书写更优</a:t>
            </a:r>
            <a:r>
              <a:rPr lang="en-US" altLang="zh-CN" sz="200" dirty="0">
                <a:latin typeface="Arial" panose="020B0604020202020204" pitchFamily="34" charset="0"/>
              </a:rPr>
              <a:t>"</a:t>
            </a:r>
            <a:r>
              <a:rPr lang="zh-CN" altLang="en-US" sz="200" dirty="0">
                <a:latin typeface="Arial" panose="020B0604020202020204" pitchFamily="34" charset="0"/>
              </a:rPr>
              <a:t>大文章</a:t>
            </a:r>
            <a:r>
              <a:rPr lang="en-US" altLang="zh-CN" sz="200" dirty="0">
                <a:latin typeface="Arial" panose="020B0604020202020204" pitchFamily="34" charset="0"/>
              </a:rPr>
              <a:t>"</a:t>
            </a:r>
            <a:r>
              <a:rPr lang="zh-CN" altLang="en-US" sz="200" dirty="0">
                <a:latin typeface="Arial" panose="020B0604020202020204" pitchFamily="34" charset="0"/>
              </a:rPr>
              <a:t>。</a:t>
            </a:r>
          </a:p>
        </p:txBody>
      </p:sp>
      <p:sp>
        <p:nvSpPr>
          <p:cNvPr id="38917" name="文本框 2"/>
          <p:cNvSpPr txBox="1"/>
          <p:nvPr/>
        </p:nvSpPr>
        <p:spPr>
          <a:xfrm>
            <a:off x="1270000" y="1270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全省在高质量发展中科学布局了绵阳科技城（川北）、宜宾</a:t>
            </a:r>
            <a:r>
              <a:rPr lang="en-US" altLang="zh-CN" sz="200" dirty="0">
                <a:latin typeface="Arial" panose="020B0604020202020204" pitchFamily="34" charset="0"/>
              </a:rPr>
              <a:t>-</a:t>
            </a:r>
            <a:r>
              <a:rPr lang="zh-CN" altLang="en-US" sz="200" dirty="0">
                <a:latin typeface="Arial" panose="020B0604020202020204" pitchFamily="34" charset="0"/>
              </a:rPr>
              <a:t>泸州组团（川南）、南充</a:t>
            </a:r>
            <a:r>
              <a:rPr lang="en-US" altLang="zh-CN" sz="200" dirty="0">
                <a:latin typeface="Arial" panose="020B0604020202020204" pitchFamily="34" charset="0"/>
              </a:rPr>
              <a:t>-</a:t>
            </a:r>
            <a:r>
              <a:rPr lang="zh-CN" altLang="en-US" sz="200" dirty="0">
                <a:latin typeface="Arial" panose="020B0604020202020204" pitchFamily="34" charset="0"/>
              </a:rPr>
              <a:t>达州组团（川东北）三个省域经济副中心，以及乐山区域中心。</a:t>
            </a:r>
          </a:p>
        </p:txBody>
      </p:sp>
      <p:sp>
        <p:nvSpPr>
          <p:cNvPr id="38918" name="文本框 1"/>
          <p:cNvSpPr txBox="1"/>
          <p:nvPr/>
        </p:nvSpPr>
        <p:spPr>
          <a:xfrm>
            <a:off x="1270000" y="63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广大党员干部特别是领导干部要把尊重和保障人权作为重要任务，坚持人民主体观、利益观、导向观，奋力书写好人权保障的</a:t>
            </a:r>
            <a:r>
              <a:rPr lang="en-US" altLang="zh-CN" sz="200" dirty="0">
                <a:latin typeface="Arial" panose="020B0604020202020204" pitchFamily="34" charset="0"/>
              </a:rPr>
              <a:t>"</a:t>
            </a:r>
            <a:r>
              <a:rPr lang="zh-CN" altLang="en-US" sz="200" dirty="0">
                <a:latin typeface="Arial" panose="020B0604020202020204" pitchFamily="34" charset="0"/>
              </a:rPr>
              <a:t>中国答卷</a:t>
            </a:r>
            <a:r>
              <a:rPr lang="en-US" altLang="zh-CN" sz="200" dirty="0">
                <a:latin typeface="Arial" panose="020B0604020202020204" pitchFamily="34" charset="0"/>
              </a:rPr>
              <a:t>"</a:t>
            </a:r>
            <a:r>
              <a:rPr lang="zh-CN" altLang="en-US" sz="200" dirty="0">
                <a:latin typeface="Arial" panose="020B0604020202020204" pitchFamily="34" charset="0"/>
              </a:rPr>
              <a:t>。</a:t>
            </a:r>
          </a:p>
        </p:txBody>
      </p:sp>
      <p:pic>
        <p:nvPicPr>
          <p:cNvPr id="38919" name="图片 2"/>
          <p:cNvPicPr/>
          <p:nvPr/>
        </p:nvPicPr>
        <p:blipFill>
          <a:blip r:embed="rId2"/>
          <a:stretch>
            <a:fillRect/>
          </a:stretch>
        </p:blipFill>
        <p:spPr>
          <a:xfrm>
            <a:off x="0" y="0"/>
            <a:ext cx="9144000" cy="5143500"/>
          </a:xfrm>
          <a:prstGeom prst="rect">
            <a:avLst/>
          </a:prstGeom>
          <a:noFill/>
          <a:ln w="9525">
            <a:noFill/>
          </a:ln>
        </p:spPr>
      </p:pic>
      <p:pic>
        <p:nvPicPr>
          <p:cNvPr id="24" name="图片 23"/>
          <p:cNvPicPr>
            <a:picLocks noChangeAspect="1"/>
          </p:cNvPicPr>
          <p:nvPr/>
        </p:nvPicPr>
        <p:blipFill>
          <a:blip r:embed="rId3"/>
          <a:stretch>
            <a:fillRect/>
          </a:stretch>
        </p:blipFill>
        <p:spPr>
          <a:xfrm>
            <a:off x="628650" y="2092325"/>
            <a:ext cx="2673350" cy="2673350"/>
          </a:xfrm>
          <a:prstGeom prst="rect">
            <a:avLst/>
          </a:prstGeom>
          <a:noFill/>
          <a:ln w="9525">
            <a:noFill/>
          </a:ln>
        </p:spPr>
      </p:pic>
      <p:pic>
        <p:nvPicPr>
          <p:cNvPr id="38921" name="图片 3"/>
          <p:cNvPicPr>
            <a:picLocks noChangeAspect="1"/>
          </p:cNvPicPr>
          <p:nvPr/>
        </p:nvPicPr>
        <p:blipFill>
          <a:blip r:embed="rId4"/>
          <a:stretch>
            <a:fillRect/>
          </a:stretch>
        </p:blipFill>
        <p:spPr>
          <a:xfrm>
            <a:off x="7551738" y="0"/>
            <a:ext cx="1592262" cy="965200"/>
          </a:xfrm>
          <a:prstGeom prst="rect">
            <a:avLst/>
          </a:prstGeom>
          <a:noFill/>
          <a:ln w="9525">
            <a:noFill/>
          </a:ln>
        </p:spPr>
      </p:pic>
      <p:grpSp>
        <p:nvGrpSpPr>
          <p:cNvPr id="38922" name="组合 8"/>
          <p:cNvGrpSpPr/>
          <p:nvPr/>
        </p:nvGrpSpPr>
        <p:grpSpPr>
          <a:xfrm>
            <a:off x="-11112" y="166688"/>
            <a:ext cx="7391400" cy="379412"/>
            <a:chOff x="0" y="221401"/>
            <a:chExt cx="9559508" cy="506634"/>
          </a:xfrm>
        </p:grpSpPr>
        <p:sp>
          <p:nvSpPr>
            <p:cNvPr id="36" name="矩形 35"/>
            <p:cNvSpPr/>
            <p:nvPr/>
          </p:nvSpPr>
          <p:spPr>
            <a:xfrm>
              <a:off x="1190833" y="221401"/>
              <a:ext cx="8368675" cy="50663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a:t>
              </a: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论党的青年工作</a:t>
              </a:r>
              <a:r>
                <a:rPr kumimoji="0" lang="en-US" altLang="zh-CN"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a:t>
              </a: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主要篇目学习</a:t>
              </a:r>
            </a:p>
          </p:txBody>
        </p:sp>
        <p:sp>
          <p:nvSpPr>
            <p:cNvPr id="37" name="矩形 36"/>
            <p:cNvSpPr/>
            <p:nvPr/>
          </p:nvSpPr>
          <p:spPr>
            <a:xfrm>
              <a:off x="0" y="221401"/>
              <a:ext cx="638533" cy="50663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grpSp>
      <p:grpSp>
        <p:nvGrpSpPr>
          <p:cNvPr id="16" name="组合 15"/>
          <p:cNvGrpSpPr/>
          <p:nvPr/>
        </p:nvGrpSpPr>
        <p:grpSpPr>
          <a:xfrm>
            <a:off x="608013" y="1046163"/>
            <a:ext cx="7907337" cy="3719512"/>
            <a:chOff x="810228" y="1395273"/>
            <a:chExt cx="10544537" cy="4959228"/>
          </a:xfrm>
        </p:grpSpPr>
        <p:sp>
          <p:nvSpPr>
            <p:cNvPr id="17" name="矩形 16"/>
            <p:cNvSpPr/>
            <p:nvPr/>
          </p:nvSpPr>
          <p:spPr>
            <a:xfrm>
              <a:off x="810228" y="1805896"/>
              <a:ext cx="10544537" cy="4548605"/>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nvGrpSpPr>
            <p:cNvPr id="38926" name="组合 3"/>
            <p:cNvGrpSpPr/>
            <p:nvPr/>
          </p:nvGrpSpPr>
          <p:grpSpPr>
            <a:xfrm>
              <a:off x="1595006" y="1395273"/>
              <a:ext cx="9001987" cy="1009736"/>
              <a:chOff x="1386245" y="2546361"/>
              <a:chExt cx="9566638" cy="1009736"/>
            </a:xfrm>
          </p:grpSpPr>
          <p:sp>
            <p:nvSpPr>
              <p:cNvPr id="20" name="等腰三角形 19"/>
              <p:cNvSpPr/>
              <p:nvPr/>
            </p:nvSpPr>
            <p:spPr>
              <a:xfrm>
                <a:off x="10633318" y="2546361"/>
                <a:ext cx="319463" cy="410623"/>
              </a:xfrm>
              <a:prstGeom prst="triangle">
                <a:avLst/>
              </a:prstGeom>
              <a:solidFill>
                <a:srgbClr val="75151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3429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mn-lt"/>
                  <a:ea typeface="+mn-ea"/>
                  <a:cs typeface="+mn-ea"/>
                  <a:sym typeface="+mn-lt"/>
                </a:endParaRPr>
              </a:p>
            </p:txBody>
          </p:sp>
          <p:sp>
            <p:nvSpPr>
              <p:cNvPr id="21" name="等腰三角形 20"/>
              <p:cNvSpPr/>
              <p:nvPr/>
            </p:nvSpPr>
            <p:spPr>
              <a:xfrm>
                <a:off x="1386894" y="2546361"/>
                <a:ext cx="319463" cy="410623"/>
              </a:xfrm>
              <a:prstGeom prst="triangle">
                <a:avLst/>
              </a:prstGeom>
              <a:solidFill>
                <a:srgbClr val="75151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3429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mn-lt"/>
                  <a:ea typeface="+mn-ea"/>
                  <a:cs typeface="+mn-ea"/>
                  <a:sym typeface="+mn-lt"/>
                </a:endParaRPr>
              </a:p>
            </p:txBody>
          </p:sp>
          <p:sp>
            <p:nvSpPr>
              <p:cNvPr id="22" name="梯形 21"/>
              <p:cNvSpPr/>
              <p:nvPr/>
            </p:nvSpPr>
            <p:spPr>
              <a:xfrm flipV="1">
                <a:off x="1546626" y="2546361"/>
                <a:ext cx="9246424" cy="1009624"/>
              </a:xfrm>
              <a:prstGeom prst="trapezoid">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3429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mn-lt"/>
                  <a:ea typeface="+mn-ea"/>
                  <a:cs typeface="+mn-ea"/>
                  <a:sym typeface="+mn-lt"/>
                </a:endParaRPr>
              </a:p>
            </p:txBody>
          </p:sp>
        </p:grpSp>
        <p:sp>
          <p:nvSpPr>
            <p:cNvPr id="19" name="文本框 18"/>
            <p:cNvSpPr txBox="1"/>
            <p:nvPr/>
          </p:nvSpPr>
          <p:spPr>
            <a:xfrm>
              <a:off x="2188363" y="1577302"/>
              <a:ext cx="8107926" cy="493171"/>
            </a:xfrm>
            <a:prstGeom prst="rect">
              <a:avLst/>
            </a:prstGeom>
            <a:noFill/>
          </p:spPr>
          <p:txBody>
            <a:bodyPr>
              <a:spAutoFit/>
            </a:bodyPr>
            <a:lstStyle/>
            <a:p>
              <a:pPr marR="0" algn="ctr" defTabSz="914400" fontAlgn="auto">
                <a:spcBef>
                  <a:spcPts val="0"/>
                </a:spcBef>
                <a:spcAft>
                  <a:spcPts val="0"/>
                </a:spcAft>
                <a:buClrTx/>
                <a:buSzTx/>
                <a:buFontTx/>
                <a:buNone/>
                <a:defRPr/>
              </a:pPr>
              <a:r>
                <a:rPr kumimoji="0" lang="en-US" altLang="zh-CN" b="1" kern="1200" cap="none" spc="225" normalizeH="0" baseline="0" noProof="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rPr>
                <a:t>《</a:t>
              </a:r>
              <a:r>
                <a:rPr kumimoji="0" lang="zh-CN" altLang="en-US" b="1" kern="1200" cap="none" spc="225" normalizeH="0" baseline="0" noProof="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rPr>
                <a:t>创新正当其时，圆梦适得其势</a:t>
              </a:r>
              <a:r>
                <a:rPr kumimoji="0" lang="en-US" altLang="zh-CN" b="1" kern="1200" cap="none" spc="225" normalizeH="0" baseline="0" noProof="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rPr>
                <a:t>》</a:t>
              </a:r>
              <a:endParaRPr kumimoji="0" lang="zh-CN" altLang="en-US" b="1" kern="1200" cap="none" spc="225" normalizeH="0" baseline="0" noProof="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endParaRPr>
            </a:p>
          </p:txBody>
        </p:sp>
      </p:grpSp>
      <p:sp>
        <p:nvSpPr>
          <p:cNvPr id="23" name="文本框 22"/>
          <p:cNvSpPr txBox="1"/>
          <p:nvPr/>
        </p:nvSpPr>
        <p:spPr>
          <a:xfrm>
            <a:off x="2622550" y="2035175"/>
            <a:ext cx="5837238" cy="227647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358775" eaLnBrk="1" hangingPunct="1">
              <a:lnSpc>
                <a:spcPct val="150000"/>
              </a:lnSpc>
              <a:spcBef>
                <a:spcPct val="0"/>
              </a:spcBef>
              <a:buFontTx/>
              <a:buNone/>
            </a:pPr>
            <a:r>
              <a:rPr lang="zh-CN" altLang="en-US" sz="1200" dirty="0">
                <a:latin typeface="微软雅黑" panose="020B0503020204020204" pitchFamily="34" charset="-122"/>
                <a:ea typeface="微软雅黑" panose="020B0503020204020204" pitchFamily="34" charset="-122"/>
              </a:rPr>
              <a:t>是</a:t>
            </a:r>
            <a:r>
              <a:rPr lang="en-US" altLang="zh-CN" sz="1200" dirty="0">
                <a:latin typeface="微软雅黑" panose="020B0503020204020204" pitchFamily="34" charset="-122"/>
                <a:ea typeface="微软雅黑" panose="020B0503020204020204" pitchFamily="34" charset="-122"/>
              </a:rPr>
              <a:t>2013</a:t>
            </a:r>
            <a:r>
              <a:rPr lang="zh-CN" altLang="en-US" sz="1200" dirty="0">
                <a:latin typeface="微软雅黑" panose="020B0503020204020204" pitchFamily="34" charset="-122"/>
                <a:ea typeface="微软雅黑" panose="020B0503020204020204" pitchFamily="34" charset="-122"/>
              </a:rPr>
              <a:t>年</a:t>
            </a:r>
            <a:r>
              <a:rPr lang="en-US" altLang="zh-CN" sz="1200" dirty="0">
                <a:latin typeface="微软雅黑" panose="020B0503020204020204" pitchFamily="34" charset="-122"/>
                <a:ea typeface="微软雅黑" panose="020B0503020204020204" pitchFamily="34" charset="-122"/>
              </a:rPr>
              <a:t>10</a:t>
            </a:r>
            <a:r>
              <a:rPr lang="zh-CN" altLang="en-US" sz="1200" dirty="0">
                <a:latin typeface="微软雅黑" panose="020B0503020204020204" pitchFamily="34" charset="-122"/>
                <a:ea typeface="微软雅黑" panose="020B0503020204020204" pitchFamily="34" charset="-122"/>
              </a:rPr>
              <a:t>月</a:t>
            </a:r>
            <a:r>
              <a:rPr lang="en-US" altLang="zh-CN" sz="1200" dirty="0">
                <a:latin typeface="微软雅黑" panose="020B0503020204020204" pitchFamily="34" charset="-122"/>
                <a:ea typeface="微软雅黑" panose="020B0503020204020204" pitchFamily="34" charset="-122"/>
              </a:rPr>
              <a:t>21</a:t>
            </a:r>
            <a:r>
              <a:rPr lang="zh-CN" altLang="en-US" sz="1200" dirty="0">
                <a:latin typeface="微软雅黑" panose="020B0503020204020204" pitchFamily="34" charset="-122"/>
                <a:ea typeface="微软雅黑" panose="020B0503020204020204" pitchFamily="34" charset="-122"/>
              </a:rPr>
              <a:t>日习近平同志在欧美同学会成立一百周年庆祝大会上讲话的一部分。指出，广大留学人员要把爱国之情、强国之志、报国之行统一起来，把自己的梦想融入人民实现中国梦的壮阔奋斗之中，把自己的名字写在中华民族伟大复兴的光辉史册之上。希望广大留学人员坚守爱国主义精神，矢志刻苦学习，奋力创新创造，积极促进对外交流。欧美同学会</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中国留学人员联谊会要努力成为留学报国的人才库、建言献策的智囊团、开展民间外交的生力军，成为党联系广大留学人员的桥梁纽带、党和政府做好留学人员工作的助手、广大留学人员之家，把广大留学人员紧密团结在党的周围。</a:t>
            </a:r>
          </a:p>
        </p:txBody>
      </p:sp>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down)">
                                      <p:cBhvr>
                                        <p:cTn id="11" dur="500"/>
                                        <p:tgtEl>
                                          <p:spTgt spid="24"/>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wipe(down)">
                                      <p:cBhvr>
                                        <p:cTn id="1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文本框 5"/>
          <p:cNvSpPr txBox="1"/>
          <p:nvPr/>
        </p:nvSpPr>
        <p:spPr>
          <a:xfrm>
            <a:off x="1270000" y="317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en-US" altLang="zh-CN" sz="200" dirty="0">
                <a:latin typeface="Arial" panose="020B0604020202020204" pitchFamily="34" charset="0"/>
              </a:rPr>
              <a:t>"</a:t>
            </a:r>
            <a:r>
              <a:rPr lang="zh-CN" altLang="en-US" sz="200" dirty="0">
                <a:latin typeface="Arial" panose="020B0604020202020204" pitchFamily="34" charset="0"/>
              </a:rPr>
              <a:t>水韵牛乡</a:t>
            </a:r>
            <a:r>
              <a:rPr lang="en-US" altLang="zh-CN" sz="200" dirty="0">
                <a:latin typeface="Arial" panose="020B0604020202020204" pitchFamily="34" charset="0"/>
              </a:rPr>
              <a:t>·</a:t>
            </a:r>
            <a:r>
              <a:rPr lang="zh-CN" altLang="en-US" sz="200" dirty="0">
                <a:latin typeface="Arial" panose="020B0604020202020204" pitchFamily="34" charset="0"/>
              </a:rPr>
              <a:t>耕读人家</a:t>
            </a:r>
            <a:r>
              <a:rPr lang="en-US" altLang="zh-CN" sz="200" dirty="0">
                <a:latin typeface="Arial" panose="020B0604020202020204" pitchFamily="34" charset="0"/>
              </a:rPr>
              <a:t>"</a:t>
            </a:r>
            <a:r>
              <a:rPr lang="zh-CN" altLang="en-US" sz="200" dirty="0">
                <a:latin typeface="Arial" panose="020B0604020202020204" pitchFamily="34" charset="0"/>
              </a:rPr>
              <a:t>，牛角淹新型农村社区，这只是</a:t>
            </a:r>
            <a:r>
              <a:rPr lang="en-US" altLang="zh-CN" sz="200" dirty="0">
                <a:latin typeface="Arial" panose="020B0604020202020204" pitchFamily="34" charset="0"/>
              </a:rPr>
              <a:t>"</a:t>
            </a:r>
            <a:r>
              <a:rPr lang="zh-CN" altLang="en-US" sz="200" dirty="0">
                <a:latin typeface="Arial" panose="020B0604020202020204" pitchFamily="34" charset="0"/>
              </a:rPr>
              <a:t>我</a:t>
            </a:r>
            <a:r>
              <a:rPr lang="en-US" altLang="zh-CN" sz="200" dirty="0">
                <a:latin typeface="Arial" panose="020B0604020202020204" pitchFamily="34" charset="0"/>
              </a:rPr>
              <a:t>"</a:t>
            </a:r>
            <a:r>
              <a:rPr lang="zh-CN" altLang="en-US" sz="200" dirty="0">
                <a:latin typeface="Arial" panose="020B0604020202020204" pitchFamily="34" charset="0"/>
              </a:rPr>
              <a:t>的</a:t>
            </a:r>
            <a:r>
              <a:rPr lang="en-US" altLang="zh-CN" sz="200" dirty="0">
                <a:latin typeface="Arial" panose="020B0604020202020204" pitchFamily="34" charset="0"/>
              </a:rPr>
              <a:t>"</a:t>
            </a:r>
            <a:r>
              <a:rPr lang="zh-CN" altLang="en-US" sz="200" dirty="0">
                <a:latin typeface="Arial" panose="020B0604020202020204" pitchFamily="34" charset="0"/>
              </a:rPr>
              <a:t>伊始作</a:t>
            </a:r>
            <a:r>
              <a:rPr lang="en-US" altLang="zh-CN" sz="200" dirty="0">
                <a:latin typeface="Arial" panose="020B0604020202020204" pitchFamily="34" charset="0"/>
              </a:rPr>
              <a:t>"</a:t>
            </a:r>
            <a:r>
              <a:rPr lang="zh-CN" altLang="en-US" sz="200" dirty="0">
                <a:latin typeface="Arial" panose="020B0604020202020204" pitchFamily="34" charset="0"/>
              </a:rPr>
              <a:t>，我将联合市文联打造为</a:t>
            </a:r>
            <a:r>
              <a:rPr lang="en-US" altLang="zh-CN" sz="200" dirty="0">
                <a:latin typeface="Arial" panose="020B0604020202020204" pitchFamily="34" charset="0"/>
              </a:rPr>
              <a:t>"</a:t>
            </a:r>
            <a:r>
              <a:rPr lang="zh-CN" altLang="en-US" sz="200" dirty="0">
                <a:latin typeface="Arial" panose="020B0604020202020204" pitchFamily="34" charset="0"/>
              </a:rPr>
              <a:t>书画村</a:t>
            </a:r>
            <a:r>
              <a:rPr lang="en-US" altLang="zh-CN" sz="200" dirty="0">
                <a:latin typeface="Arial" panose="020B0604020202020204" pitchFamily="34" charset="0"/>
              </a:rPr>
              <a:t>"</a:t>
            </a:r>
            <a:r>
              <a:rPr lang="zh-CN" altLang="en-US" sz="200" dirty="0">
                <a:latin typeface="Arial" panose="020B0604020202020204" pitchFamily="34" charset="0"/>
              </a:rPr>
              <a:t>，发展民宿产业，再建</a:t>
            </a:r>
            <a:r>
              <a:rPr lang="en-US" altLang="zh-CN" sz="200" dirty="0">
                <a:latin typeface="Arial" panose="020B0604020202020204" pitchFamily="34" charset="0"/>
              </a:rPr>
              <a:t>"</a:t>
            </a:r>
            <a:r>
              <a:rPr lang="zh-CN" altLang="en-US" sz="200" dirty="0">
                <a:latin typeface="Arial" panose="020B0604020202020204" pitchFamily="34" charset="0"/>
              </a:rPr>
              <a:t>以农为本</a:t>
            </a:r>
            <a:r>
              <a:rPr lang="en-US" altLang="zh-CN" sz="200" dirty="0">
                <a:latin typeface="Arial" panose="020B0604020202020204" pitchFamily="34" charset="0"/>
              </a:rPr>
              <a:t>""</a:t>
            </a:r>
            <a:r>
              <a:rPr lang="zh-CN" altLang="en-US" sz="200" dirty="0">
                <a:latin typeface="Arial" panose="020B0604020202020204" pitchFamily="34" charset="0"/>
              </a:rPr>
              <a:t>以文为魂</a:t>
            </a:r>
            <a:r>
              <a:rPr lang="en-US" altLang="zh-CN" sz="200" dirty="0">
                <a:latin typeface="Arial" panose="020B0604020202020204" pitchFamily="34" charset="0"/>
              </a:rPr>
              <a:t>""</a:t>
            </a:r>
            <a:r>
              <a:rPr lang="zh-CN" altLang="en-US" sz="200" dirty="0">
                <a:latin typeface="Arial" panose="020B0604020202020204" pitchFamily="34" charset="0"/>
              </a:rPr>
              <a:t>以游带动</a:t>
            </a:r>
            <a:r>
              <a:rPr lang="en-US" altLang="zh-CN" sz="200" dirty="0">
                <a:latin typeface="Arial" panose="020B0604020202020204" pitchFamily="34" charset="0"/>
              </a:rPr>
              <a:t>"</a:t>
            </a:r>
            <a:r>
              <a:rPr lang="zh-CN" altLang="en-US" sz="200" dirty="0">
                <a:latin typeface="Arial" panose="020B0604020202020204" pitchFamily="34" charset="0"/>
              </a:rPr>
              <a:t>的新型农村社区。</a:t>
            </a:r>
          </a:p>
        </p:txBody>
      </p:sp>
      <p:sp>
        <p:nvSpPr>
          <p:cNvPr id="39939" name="文本框 4"/>
          <p:cNvSpPr txBox="1"/>
          <p:nvPr/>
        </p:nvSpPr>
        <p:spPr>
          <a:xfrm>
            <a:off x="1270000" y="2540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en-US" altLang="zh-CN" sz="200" dirty="0">
                <a:latin typeface="Arial" panose="020B0604020202020204" pitchFamily="34" charset="0"/>
              </a:rPr>
              <a:t>"</a:t>
            </a:r>
            <a:r>
              <a:rPr lang="zh-CN" altLang="en-US" sz="200" dirty="0">
                <a:latin typeface="Arial" panose="020B0604020202020204" pitchFamily="34" charset="0"/>
              </a:rPr>
              <a:t>天下至德，莫大乎忠。</a:t>
            </a:r>
            <a:r>
              <a:rPr lang="en-US" altLang="zh-CN" sz="200" dirty="0">
                <a:latin typeface="Arial" panose="020B0604020202020204" pitchFamily="34" charset="0"/>
              </a:rPr>
              <a:t>"</a:t>
            </a:r>
            <a:r>
              <a:rPr lang="zh-CN" altLang="en-US" sz="200" dirty="0">
                <a:latin typeface="Arial" panose="020B0604020202020204" pitchFamily="34" charset="0"/>
              </a:rPr>
              <a:t>对于共产党人来说，明大德就是对党忠诚，体现在理想信念</a:t>
            </a:r>
            <a:r>
              <a:rPr lang="en-US" altLang="zh-CN" sz="200" dirty="0">
                <a:latin typeface="Arial" panose="020B0604020202020204" pitchFamily="34" charset="0"/>
              </a:rPr>
              <a:t>"</a:t>
            </a:r>
            <a:r>
              <a:rPr lang="zh-CN" altLang="en-US" sz="200" dirty="0">
                <a:latin typeface="Arial" panose="020B0604020202020204" pitchFamily="34" charset="0"/>
              </a:rPr>
              <a:t>信一辈子、守一辈子</a:t>
            </a:r>
            <a:r>
              <a:rPr lang="en-US" altLang="zh-CN" sz="200" dirty="0">
                <a:latin typeface="Arial" panose="020B0604020202020204" pitchFamily="34" charset="0"/>
              </a:rPr>
              <a:t>"</a:t>
            </a:r>
            <a:r>
              <a:rPr lang="zh-CN" altLang="en-US" sz="200" dirty="0">
                <a:latin typeface="Arial" panose="020B0604020202020204" pitchFamily="34" charset="0"/>
              </a:rPr>
              <a:t>，体现在为党分忧</a:t>
            </a:r>
            <a:r>
              <a:rPr lang="en-US" altLang="zh-CN" sz="200" dirty="0">
                <a:latin typeface="Arial" panose="020B0604020202020204" pitchFamily="34" charset="0"/>
              </a:rPr>
              <a:t>"</a:t>
            </a:r>
            <a:r>
              <a:rPr lang="zh-CN" altLang="en-US" sz="200" dirty="0">
                <a:latin typeface="Arial" panose="020B0604020202020204" pitchFamily="34" charset="0"/>
              </a:rPr>
              <a:t>不改其心、不移其志</a:t>
            </a:r>
            <a:r>
              <a:rPr lang="en-US" altLang="zh-CN" sz="200" dirty="0">
                <a:latin typeface="Arial" panose="020B0604020202020204" pitchFamily="34" charset="0"/>
              </a:rPr>
              <a:t>"</a:t>
            </a:r>
            <a:r>
              <a:rPr lang="zh-CN" altLang="en-US" sz="200" dirty="0">
                <a:latin typeface="Arial" panose="020B0604020202020204" pitchFamily="34" charset="0"/>
              </a:rPr>
              <a:t>。</a:t>
            </a:r>
          </a:p>
        </p:txBody>
      </p:sp>
      <p:sp>
        <p:nvSpPr>
          <p:cNvPr id="39940" name="文本框 3"/>
          <p:cNvSpPr txBox="1"/>
          <p:nvPr/>
        </p:nvSpPr>
        <p:spPr>
          <a:xfrm>
            <a:off x="1270000" y="190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锄地到田头，开始休息一会儿时，我就拿出新华字典记一个字的多种含义，一点一滴积累。</a:t>
            </a:r>
          </a:p>
        </p:txBody>
      </p:sp>
      <p:sp>
        <p:nvSpPr>
          <p:cNvPr id="39941" name="文本框 2"/>
          <p:cNvSpPr txBox="1"/>
          <p:nvPr/>
        </p:nvSpPr>
        <p:spPr>
          <a:xfrm>
            <a:off x="1270000" y="1270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en-US" altLang="zh-CN" sz="200" dirty="0">
                <a:latin typeface="Arial" panose="020B0604020202020204" pitchFamily="34" charset="0"/>
              </a:rPr>
              <a:t>"</a:t>
            </a:r>
            <a:r>
              <a:rPr lang="zh-CN" altLang="en-US" sz="200" dirty="0">
                <a:latin typeface="Arial" panose="020B0604020202020204" pitchFamily="34" charset="0"/>
              </a:rPr>
              <a:t>夏至是盛夏的起点，是民间</a:t>
            </a:r>
            <a:r>
              <a:rPr lang="en-US" altLang="zh-CN" sz="200" dirty="0">
                <a:latin typeface="Arial" panose="020B0604020202020204" pitchFamily="34" charset="0"/>
              </a:rPr>
              <a:t>"</a:t>
            </a:r>
            <a:r>
              <a:rPr lang="zh-CN" altLang="en-US" sz="200" dirty="0">
                <a:latin typeface="Arial" panose="020B0604020202020204" pitchFamily="34" charset="0"/>
              </a:rPr>
              <a:t>四时八节</a:t>
            </a:r>
            <a:r>
              <a:rPr lang="en-US" altLang="zh-CN" sz="200" dirty="0">
                <a:latin typeface="Arial" panose="020B0604020202020204" pitchFamily="34" charset="0"/>
              </a:rPr>
              <a:t>"</a:t>
            </a:r>
            <a:r>
              <a:rPr lang="zh-CN" altLang="en-US" sz="200" dirty="0">
                <a:latin typeface="Arial" panose="020B0604020202020204" pitchFamily="34" charset="0"/>
              </a:rPr>
              <a:t>之一。</a:t>
            </a:r>
          </a:p>
        </p:txBody>
      </p:sp>
      <p:sp>
        <p:nvSpPr>
          <p:cNvPr id="39942" name="文本框 1"/>
          <p:cNvSpPr txBox="1"/>
          <p:nvPr/>
        </p:nvSpPr>
        <p:spPr>
          <a:xfrm>
            <a:off x="1270000" y="63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躬尽瘁的责任担当。并肩作战的革命伉俪陈觉、赵云霄把对党许下的庄严承诺化作以身许国的实际行动，在革命道路上同仇敌忾，在敌人的威逼利诱下大义凛然，以</a:t>
            </a:r>
            <a:r>
              <a:rPr lang="en-US" altLang="zh-CN" sz="200" dirty="0">
                <a:latin typeface="Arial" panose="020B0604020202020204" pitchFamily="34" charset="0"/>
              </a:rPr>
              <a:t>"</a:t>
            </a:r>
            <a:r>
              <a:rPr lang="zh-CN" altLang="en-US" sz="200" dirty="0">
                <a:latin typeface="Arial" panose="020B0604020202020204" pitchFamily="34" charset="0"/>
              </a:rPr>
              <a:t>大丈夫不成功便成仁</a:t>
            </a:r>
            <a:r>
              <a:rPr lang="en-US" altLang="zh-CN" sz="200" dirty="0">
                <a:latin typeface="Arial" panose="020B0604020202020204" pitchFamily="34" charset="0"/>
              </a:rPr>
              <a:t>"</a:t>
            </a:r>
            <a:r>
              <a:rPr lang="zh-CN" altLang="en-US" sz="200" dirty="0">
                <a:latin typeface="Arial" panose="020B0604020202020204" pitchFamily="34" charset="0"/>
              </a:rPr>
              <a:t>的从容先后赴死。</a:t>
            </a:r>
          </a:p>
        </p:txBody>
      </p:sp>
      <p:pic>
        <p:nvPicPr>
          <p:cNvPr id="39943" name="图片 2"/>
          <p:cNvPicPr/>
          <p:nvPr/>
        </p:nvPicPr>
        <p:blipFill>
          <a:blip r:embed="rId2"/>
          <a:stretch>
            <a:fillRect/>
          </a:stretch>
        </p:blipFill>
        <p:spPr>
          <a:xfrm>
            <a:off x="0" y="0"/>
            <a:ext cx="9144000" cy="5143500"/>
          </a:xfrm>
          <a:prstGeom prst="rect">
            <a:avLst/>
          </a:prstGeom>
          <a:noFill/>
          <a:ln w="9525">
            <a:noFill/>
          </a:ln>
        </p:spPr>
      </p:pic>
      <p:pic>
        <p:nvPicPr>
          <p:cNvPr id="24" name="图片 23"/>
          <p:cNvPicPr>
            <a:picLocks noChangeAspect="1"/>
          </p:cNvPicPr>
          <p:nvPr/>
        </p:nvPicPr>
        <p:blipFill>
          <a:blip r:embed="rId3"/>
          <a:stretch>
            <a:fillRect/>
          </a:stretch>
        </p:blipFill>
        <p:spPr>
          <a:xfrm>
            <a:off x="628650" y="2092325"/>
            <a:ext cx="2673350" cy="2673350"/>
          </a:xfrm>
          <a:prstGeom prst="rect">
            <a:avLst/>
          </a:prstGeom>
          <a:noFill/>
          <a:ln w="9525">
            <a:noFill/>
          </a:ln>
        </p:spPr>
      </p:pic>
      <p:pic>
        <p:nvPicPr>
          <p:cNvPr id="39945" name="图片 3"/>
          <p:cNvPicPr>
            <a:picLocks noChangeAspect="1"/>
          </p:cNvPicPr>
          <p:nvPr/>
        </p:nvPicPr>
        <p:blipFill>
          <a:blip r:embed="rId4"/>
          <a:stretch>
            <a:fillRect/>
          </a:stretch>
        </p:blipFill>
        <p:spPr>
          <a:xfrm>
            <a:off x="7551738" y="0"/>
            <a:ext cx="1592262" cy="965200"/>
          </a:xfrm>
          <a:prstGeom prst="rect">
            <a:avLst/>
          </a:prstGeom>
          <a:noFill/>
          <a:ln w="9525">
            <a:noFill/>
          </a:ln>
        </p:spPr>
      </p:pic>
      <p:grpSp>
        <p:nvGrpSpPr>
          <p:cNvPr id="39946" name="组合 8"/>
          <p:cNvGrpSpPr/>
          <p:nvPr/>
        </p:nvGrpSpPr>
        <p:grpSpPr>
          <a:xfrm>
            <a:off x="-11112" y="166688"/>
            <a:ext cx="7391400" cy="379412"/>
            <a:chOff x="0" y="221401"/>
            <a:chExt cx="9559508" cy="506634"/>
          </a:xfrm>
        </p:grpSpPr>
        <p:sp>
          <p:nvSpPr>
            <p:cNvPr id="36" name="矩形 35"/>
            <p:cNvSpPr/>
            <p:nvPr/>
          </p:nvSpPr>
          <p:spPr>
            <a:xfrm>
              <a:off x="1190833" y="221401"/>
              <a:ext cx="8368675" cy="50663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a:t>
              </a: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论党的青年工作</a:t>
              </a:r>
              <a:r>
                <a:rPr kumimoji="0" lang="en-US" altLang="zh-CN"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a:t>
              </a: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主要篇目学习</a:t>
              </a:r>
            </a:p>
          </p:txBody>
        </p:sp>
        <p:sp>
          <p:nvSpPr>
            <p:cNvPr id="37" name="矩形 36"/>
            <p:cNvSpPr/>
            <p:nvPr/>
          </p:nvSpPr>
          <p:spPr>
            <a:xfrm>
              <a:off x="0" y="221401"/>
              <a:ext cx="638533" cy="50663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grpSp>
      <p:grpSp>
        <p:nvGrpSpPr>
          <p:cNvPr id="16" name="组合 15"/>
          <p:cNvGrpSpPr/>
          <p:nvPr/>
        </p:nvGrpSpPr>
        <p:grpSpPr>
          <a:xfrm>
            <a:off x="608013" y="1046163"/>
            <a:ext cx="7907337" cy="3719512"/>
            <a:chOff x="810228" y="1395273"/>
            <a:chExt cx="10544537" cy="4959228"/>
          </a:xfrm>
        </p:grpSpPr>
        <p:sp>
          <p:nvSpPr>
            <p:cNvPr id="17" name="矩形 16"/>
            <p:cNvSpPr/>
            <p:nvPr/>
          </p:nvSpPr>
          <p:spPr>
            <a:xfrm>
              <a:off x="810228" y="1805896"/>
              <a:ext cx="10544537" cy="4548605"/>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nvGrpSpPr>
            <p:cNvPr id="39950" name="组合 3"/>
            <p:cNvGrpSpPr/>
            <p:nvPr/>
          </p:nvGrpSpPr>
          <p:grpSpPr>
            <a:xfrm>
              <a:off x="1595006" y="1395273"/>
              <a:ext cx="9001987" cy="1009736"/>
              <a:chOff x="1386245" y="2546361"/>
              <a:chExt cx="9566638" cy="1009736"/>
            </a:xfrm>
          </p:grpSpPr>
          <p:sp>
            <p:nvSpPr>
              <p:cNvPr id="20" name="等腰三角形 19"/>
              <p:cNvSpPr/>
              <p:nvPr/>
            </p:nvSpPr>
            <p:spPr>
              <a:xfrm>
                <a:off x="10633318" y="2546361"/>
                <a:ext cx="319463" cy="410623"/>
              </a:xfrm>
              <a:prstGeom prst="triangle">
                <a:avLst/>
              </a:prstGeom>
              <a:solidFill>
                <a:srgbClr val="75151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3429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mn-lt"/>
                  <a:ea typeface="+mn-ea"/>
                  <a:cs typeface="+mn-ea"/>
                  <a:sym typeface="+mn-lt"/>
                </a:endParaRPr>
              </a:p>
            </p:txBody>
          </p:sp>
          <p:sp>
            <p:nvSpPr>
              <p:cNvPr id="21" name="等腰三角形 20"/>
              <p:cNvSpPr/>
              <p:nvPr/>
            </p:nvSpPr>
            <p:spPr>
              <a:xfrm>
                <a:off x="1386894" y="2546361"/>
                <a:ext cx="319463" cy="410623"/>
              </a:xfrm>
              <a:prstGeom prst="triangle">
                <a:avLst/>
              </a:prstGeom>
              <a:solidFill>
                <a:srgbClr val="75151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3429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mn-lt"/>
                  <a:ea typeface="+mn-ea"/>
                  <a:cs typeface="+mn-ea"/>
                  <a:sym typeface="+mn-lt"/>
                </a:endParaRPr>
              </a:p>
            </p:txBody>
          </p:sp>
          <p:sp>
            <p:nvSpPr>
              <p:cNvPr id="22" name="梯形 21"/>
              <p:cNvSpPr/>
              <p:nvPr/>
            </p:nvSpPr>
            <p:spPr>
              <a:xfrm flipV="1">
                <a:off x="1546626" y="2546361"/>
                <a:ext cx="9246424" cy="1009624"/>
              </a:xfrm>
              <a:prstGeom prst="trapezoid">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3429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mn-lt"/>
                  <a:ea typeface="+mn-ea"/>
                  <a:cs typeface="+mn-ea"/>
                  <a:sym typeface="+mn-lt"/>
                </a:endParaRPr>
              </a:p>
            </p:txBody>
          </p:sp>
        </p:grpSp>
        <p:sp>
          <p:nvSpPr>
            <p:cNvPr id="19" name="文本框 18"/>
            <p:cNvSpPr txBox="1"/>
            <p:nvPr/>
          </p:nvSpPr>
          <p:spPr>
            <a:xfrm>
              <a:off x="2188363" y="1577302"/>
              <a:ext cx="8107926" cy="493171"/>
            </a:xfrm>
            <a:prstGeom prst="rect">
              <a:avLst/>
            </a:prstGeom>
            <a:noFill/>
          </p:spPr>
          <p:txBody>
            <a:bodyPr>
              <a:spAutoFit/>
            </a:bodyPr>
            <a:lstStyle/>
            <a:p>
              <a:pPr marR="0" algn="ctr" defTabSz="914400" fontAlgn="auto">
                <a:spcBef>
                  <a:spcPts val="0"/>
                </a:spcBef>
                <a:spcAft>
                  <a:spcPts val="0"/>
                </a:spcAft>
                <a:buClrTx/>
                <a:buSzTx/>
                <a:buFontTx/>
                <a:buNone/>
                <a:defRPr/>
              </a:pPr>
              <a:r>
                <a:rPr kumimoji="0" lang="en-US" altLang="zh-CN" b="1" kern="1200" cap="none" spc="225" normalizeH="0" baseline="0" noProof="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rPr>
                <a:t>《</a:t>
              </a:r>
              <a:r>
                <a:rPr kumimoji="0" lang="zh-CN" altLang="en-US" b="1" kern="1200" cap="none" spc="225" normalizeH="0" baseline="0" noProof="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rPr>
                <a:t>实现中国梦需要依靠青年也能成就青年</a:t>
              </a:r>
              <a:r>
                <a:rPr kumimoji="0" lang="en-US" altLang="zh-CN" b="1" kern="1200" cap="none" spc="225" normalizeH="0" baseline="0" noProof="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rPr>
                <a:t>》</a:t>
              </a:r>
              <a:endParaRPr kumimoji="0" lang="zh-CN" altLang="en-US" b="1" kern="1200" cap="none" spc="225" normalizeH="0" baseline="0" noProof="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endParaRPr>
            </a:p>
          </p:txBody>
        </p:sp>
      </p:grpSp>
      <p:sp>
        <p:nvSpPr>
          <p:cNvPr id="23" name="文本框 22"/>
          <p:cNvSpPr txBox="1"/>
          <p:nvPr/>
        </p:nvSpPr>
        <p:spPr>
          <a:xfrm>
            <a:off x="2622550" y="2035175"/>
            <a:ext cx="5837238" cy="1722438"/>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358775" eaLnBrk="1" hangingPunct="1">
              <a:lnSpc>
                <a:spcPct val="150000"/>
              </a:lnSpc>
              <a:spcBef>
                <a:spcPct val="0"/>
              </a:spcBef>
              <a:buFontTx/>
              <a:buNone/>
            </a:pPr>
            <a:r>
              <a:rPr lang="zh-CN" altLang="en-US" sz="1200" dirty="0">
                <a:latin typeface="微软雅黑" panose="020B0503020204020204" pitchFamily="34" charset="-122"/>
                <a:ea typeface="微软雅黑" panose="020B0503020204020204" pitchFamily="34" charset="-122"/>
              </a:rPr>
              <a:t>是</a:t>
            </a:r>
            <a:r>
              <a:rPr lang="en-US" altLang="zh-CN" sz="1200" dirty="0">
                <a:latin typeface="微软雅黑" panose="020B0503020204020204" pitchFamily="34" charset="-122"/>
                <a:ea typeface="微软雅黑" panose="020B0503020204020204" pitchFamily="34" charset="-122"/>
              </a:rPr>
              <a:t>2013</a:t>
            </a:r>
            <a:r>
              <a:rPr lang="zh-CN" altLang="en-US" sz="1200" dirty="0">
                <a:latin typeface="微软雅黑" panose="020B0503020204020204" pitchFamily="34" charset="-122"/>
                <a:ea typeface="微软雅黑" panose="020B0503020204020204" pitchFamily="34" charset="-122"/>
              </a:rPr>
              <a:t>年</a:t>
            </a:r>
            <a:r>
              <a:rPr lang="en-US" altLang="zh-CN" sz="1200" dirty="0">
                <a:latin typeface="微软雅黑" panose="020B0503020204020204" pitchFamily="34" charset="-122"/>
                <a:ea typeface="微软雅黑" panose="020B0503020204020204" pitchFamily="34" charset="-122"/>
              </a:rPr>
              <a:t>12</a:t>
            </a:r>
            <a:r>
              <a:rPr lang="zh-CN" altLang="en-US" sz="1200" dirty="0">
                <a:latin typeface="微软雅黑" panose="020B0503020204020204" pitchFamily="34" charset="-122"/>
                <a:ea typeface="微软雅黑" panose="020B0503020204020204" pitchFamily="34" charset="-122"/>
              </a:rPr>
              <a:t>月至</a:t>
            </a:r>
            <a:r>
              <a:rPr lang="en-US" altLang="zh-CN" sz="1200" dirty="0">
                <a:latin typeface="微软雅黑" panose="020B0503020204020204" pitchFamily="34" charset="-122"/>
                <a:ea typeface="微软雅黑" panose="020B0503020204020204" pitchFamily="34" charset="-122"/>
              </a:rPr>
              <a:t>2022</a:t>
            </a:r>
            <a:r>
              <a:rPr lang="zh-CN" altLang="en-US" sz="1200" dirty="0">
                <a:latin typeface="微软雅黑" panose="020B0503020204020204" pitchFamily="34" charset="-122"/>
                <a:ea typeface="微软雅黑" panose="020B0503020204020204" pitchFamily="34" charset="-122"/>
              </a:rPr>
              <a:t>年</a:t>
            </a:r>
            <a:r>
              <a:rPr lang="en-US" altLang="zh-CN" sz="1200" dirty="0">
                <a:latin typeface="微软雅黑" panose="020B0503020204020204" pitchFamily="34" charset="-122"/>
                <a:ea typeface="微软雅黑" panose="020B0503020204020204" pitchFamily="34" charset="-122"/>
              </a:rPr>
              <a:t>2</a:t>
            </a:r>
            <a:r>
              <a:rPr lang="zh-CN" altLang="en-US" sz="1200" dirty="0">
                <a:latin typeface="微软雅黑" panose="020B0503020204020204" pitchFamily="34" charset="-122"/>
                <a:ea typeface="微软雅黑" panose="020B0503020204020204" pitchFamily="34" charset="-122"/>
              </a:rPr>
              <a:t>月期间习近平同志文稿中有关内容的节录。指出，新时代是追梦者的时代，也是广大青少年成就梦想的时代。青年一代要树立远大理想、热爱伟大祖国、担当时代责任、勇于砥砺奋斗、练就过硬本领、锤炼品德修为，努力成为对社会有用的人、道德高尚的人，积极投身全面建设社会主义现代化国家的伟大事业，在亿万人民为实现中国梦而进行的伟大奋斗中实现人生价值，用青春书写无愧于时代、无愧于历史的华彩篇章。</a:t>
            </a:r>
          </a:p>
        </p:txBody>
      </p:sp>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down)">
                                      <p:cBhvr>
                                        <p:cTn id="11" dur="500"/>
                                        <p:tgtEl>
                                          <p:spTgt spid="24"/>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wipe(down)">
                                      <p:cBhvr>
                                        <p:cTn id="1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文本框 5"/>
          <p:cNvSpPr txBox="1"/>
          <p:nvPr/>
        </p:nvSpPr>
        <p:spPr>
          <a:xfrm>
            <a:off x="1270000" y="317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守牢</a:t>
            </a:r>
            <a:r>
              <a:rPr lang="en-US" altLang="zh-CN" sz="200" dirty="0">
                <a:latin typeface="Arial" panose="020B0604020202020204" pitchFamily="34" charset="0"/>
              </a:rPr>
              <a:t>"</a:t>
            </a:r>
            <a:r>
              <a:rPr lang="zh-CN" altLang="en-US" sz="200" dirty="0">
                <a:latin typeface="Arial" panose="020B0604020202020204" pitchFamily="34" charset="0"/>
              </a:rPr>
              <a:t>我以我血荐轩辕</a:t>
            </a:r>
            <a:r>
              <a:rPr lang="en-US" altLang="zh-CN" sz="200" dirty="0">
                <a:latin typeface="Arial" panose="020B0604020202020204" pitchFamily="34" charset="0"/>
              </a:rPr>
              <a:t>"</a:t>
            </a:r>
            <a:r>
              <a:rPr lang="zh-CN" altLang="en-US" sz="200" dirty="0">
                <a:latin typeface="Arial" panose="020B0604020202020204" pitchFamily="34" charset="0"/>
              </a:rPr>
              <a:t>的对党</a:t>
            </a:r>
            <a:r>
              <a:rPr lang="en-US" altLang="zh-CN" sz="200" dirty="0">
                <a:latin typeface="Arial" panose="020B0604020202020204" pitchFamily="34" charset="0"/>
              </a:rPr>
              <a:t>"</a:t>
            </a:r>
            <a:r>
              <a:rPr lang="zh-CN" altLang="en-US" sz="200" dirty="0">
                <a:latin typeface="Arial" panose="020B0604020202020204" pitchFamily="34" charset="0"/>
              </a:rPr>
              <a:t>忠心</a:t>
            </a:r>
            <a:r>
              <a:rPr lang="en-US" altLang="zh-CN" sz="200" dirty="0">
                <a:latin typeface="Arial" panose="020B0604020202020204" pitchFamily="34" charset="0"/>
              </a:rPr>
              <a:t>"</a:t>
            </a:r>
            <a:r>
              <a:rPr lang="zh-CN" altLang="en-US" sz="200" dirty="0">
                <a:latin typeface="Arial" panose="020B0604020202020204" pitchFamily="34" charset="0"/>
              </a:rPr>
              <a:t>，坚定坚决</a:t>
            </a:r>
            <a:r>
              <a:rPr lang="en-US" altLang="zh-CN" sz="200" dirty="0">
                <a:latin typeface="Arial" panose="020B0604020202020204" pitchFamily="34" charset="0"/>
              </a:rPr>
              <a:t>"</a:t>
            </a:r>
            <a:r>
              <a:rPr lang="zh-CN" altLang="en-US" sz="200" dirty="0">
                <a:latin typeface="Arial" panose="020B0604020202020204" pitchFamily="34" charset="0"/>
              </a:rPr>
              <a:t>明大德</a:t>
            </a:r>
            <a:r>
              <a:rPr lang="en-US" altLang="zh-CN" sz="200" dirty="0">
                <a:latin typeface="Arial" panose="020B0604020202020204" pitchFamily="34" charset="0"/>
              </a:rPr>
              <a:t>"</a:t>
            </a:r>
            <a:r>
              <a:rPr lang="zh-CN" altLang="en-US" sz="200" dirty="0">
                <a:latin typeface="Arial" panose="020B0604020202020204" pitchFamily="34" charset="0"/>
              </a:rPr>
              <a:t>。</a:t>
            </a:r>
          </a:p>
        </p:txBody>
      </p:sp>
      <p:sp>
        <p:nvSpPr>
          <p:cNvPr id="40963" name="文本框 4"/>
          <p:cNvSpPr txBox="1"/>
          <p:nvPr/>
        </p:nvSpPr>
        <p:spPr>
          <a:xfrm>
            <a:off x="1270000" y="2540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en-US" altLang="zh-CN" sz="200" dirty="0">
                <a:latin typeface="Arial" panose="020B0604020202020204" pitchFamily="34" charset="0"/>
              </a:rPr>
              <a:t>"</a:t>
            </a:r>
            <a:r>
              <a:rPr lang="zh-CN" altLang="en-US" sz="200" dirty="0">
                <a:latin typeface="Arial" panose="020B0604020202020204" pitchFamily="34" charset="0"/>
              </a:rPr>
              <a:t>躺平</a:t>
            </a:r>
            <a:r>
              <a:rPr lang="en-US" altLang="zh-CN" sz="200" dirty="0">
                <a:latin typeface="Arial" panose="020B0604020202020204" pitchFamily="34" charset="0"/>
              </a:rPr>
              <a:t>"</a:t>
            </a:r>
            <a:r>
              <a:rPr lang="zh-CN" altLang="en-US" sz="200" dirty="0">
                <a:latin typeface="Arial" panose="020B0604020202020204" pitchFamily="34" charset="0"/>
              </a:rPr>
              <a:t>不应该成为选调生基层生活的写照，我们应当积极作为、主动担当，多走进群众家中，多走进田间地头，帮助群众解决</a:t>
            </a:r>
            <a:r>
              <a:rPr lang="en-US" altLang="zh-CN" sz="200" dirty="0">
                <a:latin typeface="Arial" panose="020B0604020202020204" pitchFamily="34" charset="0"/>
              </a:rPr>
              <a:t>"</a:t>
            </a:r>
            <a:r>
              <a:rPr lang="zh-CN" altLang="en-US" sz="200" dirty="0">
                <a:latin typeface="Arial" panose="020B0604020202020204" pitchFamily="34" charset="0"/>
              </a:rPr>
              <a:t>急难愁盼</a:t>
            </a:r>
            <a:r>
              <a:rPr lang="en-US" altLang="zh-CN" sz="200" dirty="0">
                <a:latin typeface="Arial" panose="020B0604020202020204" pitchFamily="34" charset="0"/>
              </a:rPr>
              <a:t>"</a:t>
            </a:r>
            <a:r>
              <a:rPr lang="zh-CN" altLang="en-US" sz="200" dirty="0">
                <a:latin typeface="Arial" panose="020B0604020202020204" pitchFamily="34" charset="0"/>
              </a:rPr>
              <a:t>，在实干中</a:t>
            </a:r>
            <a:r>
              <a:rPr lang="en-US" altLang="zh-CN" sz="200" dirty="0">
                <a:latin typeface="Arial" panose="020B0604020202020204" pitchFamily="34" charset="0"/>
              </a:rPr>
              <a:t>"</a:t>
            </a:r>
            <a:r>
              <a:rPr lang="zh-CN" altLang="en-US" sz="200" dirty="0">
                <a:latin typeface="Arial" panose="020B0604020202020204" pitchFamily="34" charset="0"/>
              </a:rPr>
              <a:t>筑牢</a:t>
            </a:r>
            <a:r>
              <a:rPr lang="en-US" altLang="zh-CN" sz="200" dirty="0">
                <a:latin typeface="Arial" panose="020B0604020202020204" pitchFamily="34" charset="0"/>
              </a:rPr>
              <a:t>"</a:t>
            </a:r>
            <a:r>
              <a:rPr lang="zh-CN" altLang="en-US" sz="200" dirty="0">
                <a:latin typeface="Arial" panose="020B0604020202020204" pitchFamily="34" charset="0"/>
              </a:rPr>
              <a:t>信仰，在奉献中</a:t>
            </a:r>
            <a:r>
              <a:rPr lang="en-US" altLang="zh-CN" sz="200" dirty="0">
                <a:latin typeface="Arial" panose="020B0604020202020204" pitchFamily="34" charset="0"/>
              </a:rPr>
              <a:t>"</a:t>
            </a:r>
            <a:r>
              <a:rPr lang="zh-CN" altLang="en-US" sz="200" dirty="0">
                <a:latin typeface="Arial" panose="020B0604020202020204" pitchFamily="34" charset="0"/>
              </a:rPr>
              <a:t>补足</a:t>
            </a:r>
            <a:r>
              <a:rPr lang="en-US" altLang="zh-CN" sz="200" dirty="0">
                <a:latin typeface="Arial" panose="020B0604020202020204" pitchFamily="34" charset="0"/>
              </a:rPr>
              <a:t>"</a:t>
            </a:r>
            <a:r>
              <a:rPr lang="zh-CN" altLang="en-US" sz="200" dirty="0">
                <a:latin typeface="Arial" panose="020B0604020202020204" pitchFamily="34" charset="0"/>
              </a:rPr>
              <a:t>精神，立足岗位、立足职责</a:t>
            </a:r>
          </a:p>
        </p:txBody>
      </p:sp>
      <p:sp>
        <p:nvSpPr>
          <p:cNvPr id="40964" name="文本框 3"/>
          <p:cNvSpPr txBox="1"/>
          <p:nvPr/>
        </p:nvSpPr>
        <p:spPr>
          <a:xfrm>
            <a:off x="1270000" y="190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只有这样，才能在最短时间内成为本职岗位上的行家里手，更好地迎接工作中的困难挑战，从而脱颖而出。</a:t>
            </a:r>
          </a:p>
        </p:txBody>
      </p:sp>
      <p:sp>
        <p:nvSpPr>
          <p:cNvPr id="40965" name="文本框 2"/>
          <p:cNvSpPr txBox="1"/>
          <p:nvPr/>
        </p:nvSpPr>
        <p:spPr>
          <a:xfrm>
            <a:off x="1270000" y="1270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群众</a:t>
            </a:r>
            <a:r>
              <a:rPr lang="en-US" altLang="zh-CN" sz="200" dirty="0">
                <a:latin typeface="Arial" panose="020B0604020202020204" pitchFamily="34" charset="0"/>
              </a:rPr>
              <a:t>"</a:t>
            </a:r>
            <a:r>
              <a:rPr lang="zh-CN" altLang="en-US" sz="200" dirty="0">
                <a:latin typeface="Arial" panose="020B0604020202020204" pitchFamily="34" charset="0"/>
              </a:rPr>
              <a:t>说</a:t>
            </a:r>
            <a:r>
              <a:rPr lang="en-US" altLang="zh-CN" sz="200" dirty="0">
                <a:latin typeface="Arial" panose="020B0604020202020204" pitchFamily="34" charset="0"/>
              </a:rPr>
              <a:t>"</a:t>
            </a:r>
            <a:r>
              <a:rPr lang="zh-CN" altLang="en-US" sz="200" dirty="0">
                <a:latin typeface="Arial" panose="020B0604020202020204" pitchFamily="34" charset="0"/>
              </a:rPr>
              <a:t>，青山镇动员各村村民小组长召开征求意见会议，通过发放征求意见表、召开庭院会，全面搜集群众意见建议，充分发挥群众主观能动性。</a:t>
            </a:r>
          </a:p>
        </p:txBody>
      </p:sp>
      <p:sp>
        <p:nvSpPr>
          <p:cNvPr id="40966" name="文本框 1"/>
          <p:cNvSpPr txBox="1"/>
          <p:nvPr/>
        </p:nvSpPr>
        <p:spPr>
          <a:xfrm>
            <a:off x="1270000" y="63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要积极参与联合国人权事务，广泛同各国特别是发展中国家开展国际人权交流合作，发挥建设性作用。</a:t>
            </a:r>
          </a:p>
        </p:txBody>
      </p:sp>
      <p:pic>
        <p:nvPicPr>
          <p:cNvPr id="40967" name="图片 2"/>
          <p:cNvPicPr/>
          <p:nvPr/>
        </p:nvPicPr>
        <p:blipFill>
          <a:blip r:embed="rId2"/>
          <a:stretch>
            <a:fillRect/>
          </a:stretch>
        </p:blipFill>
        <p:spPr>
          <a:xfrm>
            <a:off x="0" y="0"/>
            <a:ext cx="9144000" cy="5143500"/>
          </a:xfrm>
          <a:prstGeom prst="rect">
            <a:avLst/>
          </a:prstGeom>
          <a:noFill/>
          <a:ln w="9525">
            <a:noFill/>
          </a:ln>
        </p:spPr>
      </p:pic>
      <p:pic>
        <p:nvPicPr>
          <p:cNvPr id="24" name="图片 23"/>
          <p:cNvPicPr>
            <a:picLocks noChangeAspect="1"/>
          </p:cNvPicPr>
          <p:nvPr/>
        </p:nvPicPr>
        <p:blipFill>
          <a:blip r:embed="rId3"/>
          <a:stretch>
            <a:fillRect/>
          </a:stretch>
        </p:blipFill>
        <p:spPr>
          <a:xfrm>
            <a:off x="628650" y="2092325"/>
            <a:ext cx="2673350" cy="2673350"/>
          </a:xfrm>
          <a:prstGeom prst="rect">
            <a:avLst/>
          </a:prstGeom>
          <a:noFill/>
          <a:ln w="9525">
            <a:noFill/>
          </a:ln>
        </p:spPr>
      </p:pic>
      <p:pic>
        <p:nvPicPr>
          <p:cNvPr id="40969" name="图片 3"/>
          <p:cNvPicPr>
            <a:picLocks noChangeAspect="1"/>
          </p:cNvPicPr>
          <p:nvPr/>
        </p:nvPicPr>
        <p:blipFill>
          <a:blip r:embed="rId4"/>
          <a:stretch>
            <a:fillRect/>
          </a:stretch>
        </p:blipFill>
        <p:spPr>
          <a:xfrm>
            <a:off x="7551738" y="0"/>
            <a:ext cx="1592262" cy="965200"/>
          </a:xfrm>
          <a:prstGeom prst="rect">
            <a:avLst/>
          </a:prstGeom>
          <a:noFill/>
          <a:ln w="9525">
            <a:noFill/>
          </a:ln>
        </p:spPr>
      </p:pic>
      <p:grpSp>
        <p:nvGrpSpPr>
          <p:cNvPr id="40970" name="组合 8"/>
          <p:cNvGrpSpPr/>
          <p:nvPr/>
        </p:nvGrpSpPr>
        <p:grpSpPr>
          <a:xfrm>
            <a:off x="-11112" y="166688"/>
            <a:ext cx="7391400" cy="379412"/>
            <a:chOff x="0" y="221401"/>
            <a:chExt cx="9559508" cy="506634"/>
          </a:xfrm>
        </p:grpSpPr>
        <p:sp>
          <p:nvSpPr>
            <p:cNvPr id="36" name="矩形 35"/>
            <p:cNvSpPr/>
            <p:nvPr/>
          </p:nvSpPr>
          <p:spPr>
            <a:xfrm>
              <a:off x="1190833" y="221401"/>
              <a:ext cx="8368675" cy="50663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a:t>
              </a: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论党的青年工作</a:t>
              </a:r>
              <a:r>
                <a:rPr kumimoji="0" lang="en-US" altLang="zh-CN"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a:t>
              </a: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主要篇目学习</a:t>
              </a:r>
            </a:p>
          </p:txBody>
        </p:sp>
        <p:sp>
          <p:nvSpPr>
            <p:cNvPr id="37" name="矩形 36"/>
            <p:cNvSpPr/>
            <p:nvPr/>
          </p:nvSpPr>
          <p:spPr>
            <a:xfrm>
              <a:off x="0" y="221401"/>
              <a:ext cx="638533" cy="50663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grpSp>
      <p:grpSp>
        <p:nvGrpSpPr>
          <p:cNvPr id="16" name="组合 15"/>
          <p:cNvGrpSpPr/>
          <p:nvPr/>
        </p:nvGrpSpPr>
        <p:grpSpPr>
          <a:xfrm>
            <a:off x="608013" y="1046163"/>
            <a:ext cx="7907337" cy="3719512"/>
            <a:chOff x="810228" y="1395273"/>
            <a:chExt cx="10544537" cy="4959228"/>
          </a:xfrm>
        </p:grpSpPr>
        <p:sp>
          <p:nvSpPr>
            <p:cNvPr id="17" name="矩形 16"/>
            <p:cNvSpPr/>
            <p:nvPr/>
          </p:nvSpPr>
          <p:spPr>
            <a:xfrm>
              <a:off x="810228" y="1805896"/>
              <a:ext cx="10544537" cy="4548605"/>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nvGrpSpPr>
            <p:cNvPr id="40974" name="组合 3"/>
            <p:cNvGrpSpPr/>
            <p:nvPr/>
          </p:nvGrpSpPr>
          <p:grpSpPr>
            <a:xfrm>
              <a:off x="1595006" y="1395273"/>
              <a:ext cx="9001987" cy="1009736"/>
              <a:chOff x="1386245" y="2546361"/>
              <a:chExt cx="9566638" cy="1009736"/>
            </a:xfrm>
          </p:grpSpPr>
          <p:sp>
            <p:nvSpPr>
              <p:cNvPr id="20" name="等腰三角形 19"/>
              <p:cNvSpPr/>
              <p:nvPr/>
            </p:nvSpPr>
            <p:spPr>
              <a:xfrm>
                <a:off x="10633318" y="2546361"/>
                <a:ext cx="319463" cy="410623"/>
              </a:xfrm>
              <a:prstGeom prst="triangle">
                <a:avLst/>
              </a:prstGeom>
              <a:solidFill>
                <a:srgbClr val="75151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3429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mn-lt"/>
                  <a:ea typeface="+mn-ea"/>
                  <a:cs typeface="+mn-ea"/>
                  <a:sym typeface="+mn-lt"/>
                </a:endParaRPr>
              </a:p>
            </p:txBody>
          </p:sp>
          <p:sp>
            <p:nvSpPr>
              <p:cNvPr id="21" name="等腰三角形 20"/>
              <p:cNvSpPr/>
              <p:nvPr/>
            </p:nvSpPr>
            <p:spPr>
              <a:xfrm>
                <a:off x="1386894" y="2546361"/>
                <a:ext cx="319463" cy="410623"/>
              </a:xfrm>
              <a:prstGeom prst="triangle">
                <a:avLst/>
              </a:prstGeom>
              <a:solidFill>
                <a:srgbClr val="75151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3429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mn-lt"/>
                  <a:ea typeface="+mn-ea"/>
                  <a:cs typeface="+mn-ea"/>
                  <a:sym typeface="+mn-lt"/>
                </a:endParaRPr>
              </a:p>
            </p:txBody>
          </p:sp>
          <p:sp>
            <p:nvSpPr>
              <p:cNvPr id="22" name="梯形 21"/>
              <p:cNvSpPr/>
              <p:nvPr/>
            </p:nvSpPr>
            <p:spPr>
              <a:xfrm flipV="1">
                <a:off x="1546626" y="2546361"/>
                <a:ext cx="9246424" cy="1009624"/>
              </a:xfrm>
              <a:prstGeom prst="trapezoid">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3429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mn-lt"/>
                  <a:ea typeface="+mn-ea"/>
                  <a:cs typeface="+mn-ea"/>
                  <a:sym typeface="+mn-lt"/>
                </a:endParaRPr>
              </a:p>
            </p:txBody>
          </p:sp>
        </p:grpSp>
        <p:sp>
          <p:nvSpPr>
            <p:cNvPr id="19" name="文本框 18"/>
            <p:cNvSpPr txBox="1"/>
            <p:nvPr/>
          </p:nvSpPr>
          <p:spPr>
            <a:xfrm>
              <a:off x="2188363" y="1577302"/>
              <a:ext cx="8107926" cy="493171"/>
            </a:xfrm>
            <a:prstGeom prst="rect">
              <a:avLst/>
            </a:prstGeom>
            <a:noFill/>
          </p:spPr>
          <p:txBody>
            <a:bodyPr>
              <a:spAutoFit/>
            </a:bodyPr>
            <a:lstStyle/>
            <a:p>
              <a:pPr marR="0" algn="ctr" defTabSz="914400" fontAlgn="auto">
                <a:spcBef>
                  <a:spcPts val="0"/>
                </a:spcBef>
                <a:spcAft>
                  <a:spcPts val="0"/>
                </a:spcAft>
                <a:buClrTx/>
                <a:buSzTx/>
                <a:buFontTx/>
                <a:buNone/>
                <a:defRPr/>
              </a:pPr>
              <a:r>
                <a:rPr kumimoji="0" lang="en-US" altLang="zh-CN" b="1" kern="1200" cap="none" spc="225" normalizeH="0" baseline="0" noProof="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rPr>
                <a:t>《</a:t>
              </a:r>
              <a:r>
                <a:rPr kumimoji="0" lang="zh-CN" altLang="en-US" b="1" kern="1200" cap="none" spc="225" normalizeH="0" baseline="0" noProof="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rPr>
                <a:t>为构建人类命运共同体贡献青春、智慧和力量</a:t>
              </a:r>
              <a:r>
                <a:rPr kumimoji="0" lang="en-US" altLang="zh-CN" b="1" kern="1200" cap="none" spc="225" normalizeH="0" baseline="0" noProof="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rPr>
                <a:t>》</a:t>
              </a:r>
              <a:endParaRPr kumimoji="0" lang="zh-CN" altLang="en-US" b="1" kern="1200" cap="none" spc="225" normalizeH="0" baseline="0" noProof="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endParaRPr>
            </a:p>
          </p:txBody>
        </p:sp>
      </p:grpSp>
      <p:sp>
        <p:nvSpPr>
          <p:cNvPr id="23" name="文本框 22"/>
          <p:cNvSpPr txBox="1"/>
          <p:nvPr/>
        </p:nvSpPr>
        <p:spPr>
          <a:xfrm>
            <a:off x="2622550" y="2035175"/>
            <a:ext cx="5837238" cy="14446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358775" eaLnBrk="1" hangingPunct="1">
              <a:lnSpc>
                <a:spcPct val="150000"/>
              </a:lnSpc>
              <a:spcBef>
                <a:spcPct val="0"/>
              </a:spcBef>
              <a:buFontTx/>
              <a:buNone/>
            </a:pPr>
            <a:r>
              <a:rPr lang="zh-CN" altLang="en-US" sz="1200" dirty="0">
                <a:latin typeface="微软雅黑" panose="020B0503020204020204" pitchFamily="34" charset="-122"/>
                <a:ea typeface="微软雅黑" panose="020B0503020204020204" pitchFamily="34" charset="-122"/>
              </a:rPr>
              <a:t>是</a:t>
            </a:r>
            <a:r>
              <a:rPr lang="en-US" altLang="zh-CN" sz="1200" dirty="0">
                <a:latin typeface="微软雅黑" panose="020B0503020204020204" pitchFamily="34" charset="-122"/>
                <a:ea typeface="微软雅黑" panose="020B0503020204020204" pitchFamily="34" charset="-122"/>
              </a:rPr>
              <a:t>2014</a:t>
            </a:r>
            <a:r>
              <a:rPr lang="zh-CN" altLang="en-US" sz="1200" dirty="0">
                <a:latin typeface="微软雅黑" panose="020B0503020204020204" pitchFamily="34" charset="-122"/>
                <a:ea typeface="微软雅黑" panose="020B0503020204020204" pitchFamily="34" charset="-122"/>
              </a:rPr>
              <a:t>年</a:t>
            </a:r>
            <a:r>
              <a:rPr lang="en-US" altLang="zh-CN" sz="1200" dirty="0">
                <a:latin typeface="微软雅黑" panose="020B0503020204020204" pitchFamily="34" charset="-122"/>
                <a:ea typeface="微软雅黑" panose="020B0503020204020204" pitchFamily="34" charset="-122"/>
              </a:rPr>
              <a:t>4</a:t>
            </a:r>
            <a:r>
              <a:rPr lang="zh-CN" altLang="en-US" sz="1200" dirty="0">
                <a:latin typeface="微软雅黑" panose="020B0503020204020204" pitchFamily="34" charset="-122"/>
                <a:ea typeface="微软雅黑" panose="020B0503020204020204" pitchFamily="34" charset="-122"/>
              </a:rPr>
              <a:t>月至</a:t>
            </a:r>
            <a:r>
              <a:rPr lang="en-US" altLang="zh-CN" sz="1200" dirty="0">
                <a:latin typeface="微软雅黑" panose="020B0503020204020204" pitchFamily="34" charset="-122"/>
                <a:ea typeface="微软雅黑" panose="020B0503020204020204" pitchFamily="34" charset="-122"/>
              </a:rPr>
              <a:t>2020</a:t>
            </a:r>
            <a:r>
              <a:rPr lang="zh-CN" altLang="en-US" sz="1200" dirty="0">
                <a:latin typeface="微软雅黑" panose="020B0503020204020204" pitchFamily="34" charset="-122"/>
                <a:ea typeface="微软雅黑" panose="020B0503020204020204" pitchFamily="34" charset="-122"/>
              </a:rPr>
              <a:t>年</a:t>
            </a:r>
            <a:r>
              <a:rPr lang="en-US" altLang="zh-CN" sz="1200" dirty="0">
                <a:latin typeface="微软雅黑" panose="020B0503020204020204" pitchFamily="34" charset="-122"/>
                <a:ea typeface="微软雅黑" panose="020B0503020204020204" pitchFamily="34" charset="-122"/>
              </a:rPr>
              <a:t>5</a:t>
            </a:r>
            <a:r>
              <a:rPr lang="zh-CN" altLang="en-US" sz="1200" dirty="0">
                <a:latin typeface="微软雅黑" panose="020B0503020204020204" pitchFamily="34" charset="-122"/>
                <a:ea typeface="微软雅黑" panose="020B0503020204020204" pitchFamily="34" charset="-122"/>
              </a:rPr>
              <a:t>月期间习近平同志文稿中有关内容的节录。指出，国之交在于民相亲，民相亲关键在于青年之间的交往。年轻一代要用平等、尊重、爱心来看待这个世界，用欣赏、包容、互鉴的态度来看待世界上的不同文明，促进各国人民的相互了解和理解，用青春的活力和青春的奋斗，让我们生活的这个星球变得更加美好，携手为促进民心相通、推动构建人类命运共同体贡献力量。</a:t>
            </a:r>
          </a:p>
        </p:txBody>
      </p:sp>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down)">
                                      <p:cBhvr>
                                        <p:cTn id="11" dur="500"/>
                                        <p:tgtEl>
                                          <p:spTgt spid="24"/>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wipe(down)">
                                      <p:cBhvr>
                                        <p:cTn id="1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文本框 5"/>
          <p:cNvSpPr txBox="1"/>
          <p:nvPr/>
        </p:nvSpPr>
        <p:spPr>
          <a:xfrm>
            <a:off x="1270000" y="317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小学三年级的时候，我们村小学要抽五个学生去县里考试，老师要求买一件</a:t>
            </a:r>
            <a:r>
              <a:rPr lang="en-US" altLang="zh-CN" sz="200" dirty="0">
                <a:latin typeface="Arial" panose="020B0604020202020204" pitchFamily="34" charset="0"/>
              </a:rPr>
              <a:t>"</a:t>
            </a:r>
            <a:r>
              <a:rPr lang="zh-CN" altLang="en-US" sz="200" dirty="0">
                <a:latin typeface="Arial" panose="020B0604020202020204" pitchFamily="34" charset="0"/>
              </a:rPr>
              <a:t>好看</a:t>
            </a:r>
            <a:r>
              <a:rPr lang="en-US" altLang="zh-CN" sz="200" dirty="0">
                <a:latin typeface="Arial" panose="020B0604020202020204" pitchFamily="34" charset="0"/>
              </a:rPr>
              <a:t>"</a:t>
            </a:r>
            <a:r>
              <a:rPr lang="zh-CN" altLang="en-US" sz="200" dirty="0">
                <a:latin typeface="Arial" panose="020B0604020202020204" pitchFamily="34" charset="0"/>
              </a:rPr>
              <a:t>的衣服。</a:t>
            </a:r>
          </a:p>
        </p:txBody>
      </p:sp>
      <p:sp>
        <p:nvSpPr>
          <p:cNvPr id="41987" name="文本框 4"/>
          <p:cNvSpPr txBox="1"/>
          <p:nvPr/>
        </p:nvSpPr>
        <p:spPr>
          <a:xfrm>
            <a:off x="1270000" y="2540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一边是本职工作，一边是防疫任务，驻场员们像陀螺一样来回旋转。</a:t>
            </a:r>
          </a:p>
        </p:txBody>
      </p:sp>
      <p:sp>
        <p:nvSpPr>
          <p:cNvPr id="41988" name="文本框 3"/>
          <p:cNvSpPr txBox="1"/>
          <p:nvPr/>
        </p:nvSpPr>
        <p:spPr>
          <a:xfrm>
            <a:off x="1270000" y="190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下载附件 </a:t>
            </a:r>
            <a:r>
              <a:rPr lang="en-US" altLang="zh-CN" sz="200" dirty="0">
                <a:latin typeface="Arial" panose="020B0604020202020204" pitchFamily="34" charset="0"/>
              </a:rPr>
              <a:t>(604.81 KB) </a:t>
            </a:r>
            <a:endParaRPr lang="zh-CN" altLang="en-US" sz="200" dirty="0">
              <a:latin typeface="Arial" panose="020B0604020202020204" pitchFamily="34" charset="0"/>
            </a:endParaRPr>
          </a:p>
        </p:txBody>
      </p:sp>
      <p:sp>
        <p:nvSpPr>
          <p:cNvPr id="41989" name="文本框 2"/>
          <p:cNvSpPr txBox="1"/>
          <p:nvPr/>
        </p:nvSpPr>
        <p:spPr>
          <a:xfrm>
            <a:off x="1270000" y="1270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习近平总书记在宜宾考察时指出，保护好长江流域生态环境，是推动长江经济带高质量发展的前提，也是守护好中华文明摇篮的必然要求。</a:t>
            </a:r>
          </a:p>
        </p:txBody>
      </p:sp>
      <p:sp>
        <p:nvSpPr>
          <p:cNvPr id="41990" name="文本框 1"/>
          <p:cNvSpPr txBox="1"/>
          <p:nvPr/>
        </p:nvSpPr>
        <p:spPr>
          <a:xfrm>
            <a:off x="1270000" y="63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在如今的乡镇基层，可以看到越来越多的青年身影，他们为乡村事业注入了新的活力，是乡镇基层的新鲜血液，更是基层工作的生力军。</a:t>
            </a:r>
          </a:p>
        </p:txBody>
      </p:sp>
      <p:pic>
        <p:nvPicPr>
          <p:cNvPr id="41991" name="图片 2"/>
          <p:cNvPicPr/>
          <p:nvPr/>
        </p:nvPicPr>
        <p:blipFill>
          <a:blip r:embed="rId2"/>
          <a:stretch>
            <a:fillRect/>
          </a:stretch>
        </p:blipFill>
        <p:spPr>
          <a:xfrm>
            <a:off x="0" y="0"/>
            <a:ext cx="9144000" cy="5143500"/>
          </a:xfrm>
          <a:prstGeom prst="rect">
            <a:avLst/>
          </a:prstGeom>
          <a:noFill/>
          <a:ln w="9525">
            <a:noFill/>
          </a:ln>
        </p:spPr>
      </p:pic>
      <p:pic>
        <p:nvPicPr>
          <p:cNvPr id="24" name="图片 23"/>
          <p:cNvPicPr>
            <a:picLocks noChangeAspect="1"/>
          </p:cNvPicPr>
          <p:nvPr/>
        </p:nvPicPr>
        <p:blipFill>
          <a:blip r:embed="rId3"/>
          <a:stretch>
            <a:fillRect/>
          </a:stretch>
        </p:blipFill>
        <p:spPr>
          <a:xfrm>
            <a:off x="628650" y="2092325"/>
            <a:ext cx="2673350" cy="2673350"/>
          </a:xfrm>
          <a:prstGeom prst="rect">
            <a:avLst/>
          </a:prstGeom>
          <a:noFill/>
          <a:ln w="9525">
            <a:noFill/>
          </a:ln>
        </p:spPr>
      </p:pic>
      <p:pic>
        <p:nvPicPr>
          <p:cNvPr id="41993" name="图片 3"/>
          <p:cNvPicPr>
            <a:picLocks noChangeAspect="1"/>
          </p:cNvPicPr>
          <p:nvPr/>
        </p:nvPicPr>
        <p:blipFill>
          <a:blip r:embed="rId4"/>
          <a:stretch>
            <a:fillRect/>
          </a:stretch>
        </p:blipFill>
        <p:spPr>
          <a:xfrm>
            <a:off x="7551738" y="0"/>
            <a:ext cx="1592262" cy="965200"/>
          </a:xfrm>
          <a:prstGeom prst="rect">
            <a:avLst/>
          </a:prstGeom>
          <a:noFill/>
          <a:ln w="9525">
            <a:noFill/>
          </a:ln>
        </p:spPr>
      </p:pic>
      <p:grpSp>
        <p:nvGrpSpPr>
          <p:cNvPr id="41994" name="组合 8"/>
          <p:cNvGrpSpPr/>
          <p:nvPr/>
        </p:nvGrpSpPr>
        <p:grpSpPr>
          <a:xfrm>
            <a:off x="-11112" y="166688"/>
            <a:ext cx="7391400" cy="379412"/>
            <a:chOff x="0" y="221401"/>
            <a:chExt cx="9559508" cy="506634"/>
          </a:xfrm>
        </p:grpSpPr>
        <p:sp>
          <p:nvSpPr>
            <p:cNvPr id="36" name="矩形 35"/>
            <p:cNvSpPr/>
            <p:nvPr/>
          </p:nvSpPr>
          <p:spPr>
            <a:xfrm>
              <a:off x="1190833" y="221401"/>
              <a:ext cx="8368675" cy="50663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a:t>
              </a: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论党的青年工作</a:t>
              </a:r>
              <a:r>
                <a:rPr kumimoji="0" lang="en-US" altLang="zh-CN"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a:t>
              </a: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主要篇目学习</a:t>
              </a:r>
            </a:p>
          </p:txBody>
        </p:sp>
        <p:sp>
          <p:nvSpPr>
            <p:cNvPr id="37" name="矩形 36"/>
            <p:cNvSpPr/>
            <p:nvPr/>
          </p:nvSpPr>
          <p:spPr>
            <a:xfrm>
              <a:off x="0" y="221401"/>
              <a:ext cx="638533" cy="50663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grpSp>
      <p:grpSp>
        <p:nvGrpSpPr>
          <p:cNvPr id="16" name="组合 15"/>
          <p:cNvGrpSpPr/>
          <p:nvPr/>
        </p:nvGrpSpPr>
        <p:grpSpPr>
          <a:xfrm>
            <a:off x="608013" y="1046163"/>
            <a:ext cx="7907337" cy="3719512"/>
            <a:chOff x="810228" y="1395273"/>
            <a:chExt cx="10544537" cy="4959228"/>
          </a:xfrm>
        </p:grpSpPr>
        <p:sp>
          <p:nvSpPr>
            <p:cNvPr id="17" name="矩形 16"/>
            <p:cNvSpPr/>
            <p:nvPr/>
          </p:nvSpPr>
          <p:spPr>
            <a:xfrm>
              <a:off x="810228" y="1805896"/>
              <a:ext cx="10544537" cy="4548605"/>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nvGrpSpPr>
            <p:cNvPr id="41998" name="组合 3"/>
            <p:cNvGrpSpPr/>
            <p:nvPr/>
          </p:nvGrpSpPr>
          <p:grpSpPr>
            <a:xfrm>
              <a:off x="1595006" y="1395273"/>
              <a:ext cx="9001987" cy="1009736"/>
              <a:chOff x="1386245" y="2546361"/>
              <a:chExt cx="9566638" cy="1009736"/>
            </a:xfrm>
          </p:grpSpPr>
          <p:sp>
            <p:nvSpPr>
              <p:cNvPr id="20" name="等腰三角形 19"/>
              <p:cNvSpPr/>
              <p:nvPr/>
            </p:nvSpPr>
            <p:spPr>
              <a:xfrm>
                <a:off x="10633318" y="2546361"/>
                <a:ext cx="319463" cy="410623"/>
              </a:xfrm>
              <a:prstGeom prst="triangle">
                <a:avLst/>
              </a:prstGeom>
              <a:solidFill>
                <a:srgbClr val="75151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3429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mn-lt"/>
                  <a:ea typeface="+mn-ea"/>
                  <a:cs typeface="+mn-ea"/>
                  <a:sym typeface="+mn-lt"/>
                </a:endParaRPr>
              </a:p>
            </p:txBody>
          </p:sp>
          <p:sp>
            <p:nvSpPr>
              <p:cNvPr id="21" name="等腰三角形 20"/>
              <p:cNvSpPr/>
              <p:nvPr/>
            </p:nvSpPr>
            <p:spPr>
              <a:xfrm>
                <a:off x="1386894" y="2546361"/>
                <a:ext cx="319463" cy="410623"/>
              </a:xfrm>
              <a:prstGeom prst="triangle">
                <a:avLst/>
              </a:prstGeom>
              <a:solidFill>
                <a:srgbClr val="75151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3429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mn-lt"/>
                  <a:ea typeface="+mn-ea"/>
                  <a:cs typeface="+mn-ea"/>
                  <a:sym typeface="+mn-lt"/>
                </a:endParaRPr>
              </a:p>
            </p:txBody>
          </p:sp>
          <p:sp>
            <p:nvSpPr>
              <p:cNvPr id="22" name="梯形 21"/>
              <p:cNvSpPr/>
              <p:nvPr/>
            </p:nvSpPr>
            <p:spPr>
              <a:xfrm flipV="1">
                <a:off x="1546626" y="2546361"/>
                <a:ext cx="9246424" cy="1009624"/>
              </a:xfrm>
              <a:prstGeom prst="trapezoid">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3429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mn-lt"/>
                  <a:ea typeface="+mn-ea"/>
                  <a:cs typeface="+mn-ea"/>
                  <a:sym typeface="+mn-lt"/>
                </a:endParaRPr>
              </a:p>
            </p:txBody>
          </p:sp>
        </p:grpSp>
        <p:sp>
          <p:nvSpPr>
            <p:cNvPr id="19" name="文本框 18"/>
            <p:cNvSpPr txBox="1"/>
            <p:nvPr/>
          </p:nvSpPr>
          <p:spPr>
            <a:xfrm>
              <a:off x="2188363" y="1577302"/>
              <a:ext cx="8107926" cy="493171"/>
            </a:xfrm>
            <a:prstGeom prst="rect">
              <a:avLst/>
            </a:prstGeom>
            <a:noFill/>
          </p:spPr>
          <p:txBody>
            <a:bodyPr>
              <a:spAutoFit/>
            </a:bodyPr>
            <a:lstStyle/>
            <a:p>
              <a:pPr marR="0" algn="ctr" defTabSz="914400" fontAlgn="auto">
                <a:spcBef>
                  <a:spcPts val="0"/>
                </a:spcBef>
                <a:spcAft>
                  <a:spcPts val="0"/>
                </a:spcAft>
                <a:buClrTx/>
                <a:buSzTx/>
                <a:buFontTx/>
                <a:buNone/>
                <a:defRPr/>
              </a:pPr>
              <a:r>
                <a:rPr kumimoji="0" lang="en-US" altLang="zh-CN" b="1" kern="1200" cap="none" spc="225" normalizeH="0" baseline="0" noProof="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rPr>
                <a:t>《</a:t>
              </a:r>
              <a:r>
                <a:rPr kumimoji="0" lang="zh-CN" altLang="en-US" b="1" kern="1200" cap="none" spc="225" normalizeH="0" baseline="0" noProof="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rPr>
                <a:t>青年要自觉践行社会主义核心价值观</a:t>
              </a:r>
              <a:r>
                <a:rPr kumimoji="0" lang="en-US" altLang="zh-CN" b="1" kern="1200" cap="none" spc="225" normalizeH="0" baseline="0" noProof="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rPr>
                <a:t>》</a:t>
              </a:r>
              <a:endParaRPr kumimoji="0" lang="zh-CN" altLang="en-US" b="1" kern="1200" cap="none" spc="225" normalizeH="0" baseline="0" noProof="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endParaRPr>
            </a:p>
          </p:txBody>
        </p:sp>
      </p:grpSp>
      <p:sp>
        <p:nvSpPr>
          <p:cNvPr id="23" name="文本框 22"/>
          <p:cNvSpPr txBox="1"/>
          <p:nvPr/>
        </p:nvSpPr>
        <p:spPr>
          <a:xfrm>
            <a:off x="2622550" y="2035175"/>
            <a:ext cx="5837238" cy="1998663"/>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358775" eaLnBrk="1" hangingPunct="1">
              <a:lnSpc>
                <a:spcPct val="150000"/>
              </a:lnSpc>
              <a:spcBef>
                <a:spcPct val="0"/>
              </a:spcBef>
              <a:buFontTx/>
              <a:buNone/>
            </a:pPr>
            <a:r>
              <a:rPr lang="zh-CN" altLang="en-US" sz="1200" dirty="0">
                <a:latin typeface="微软雅黑" panose="020B0503020204020204" pitchFamily="34" charset="-122"/>
                <a:ea typeface="微软雅黑" panose="020B0503020204020204" pitchFamily="34" charset="-122"/>
              </a:rPr>
              <a:t>是</a:t>
            </a:r>
            <a:r>
              <a:rPr lang="en-US" altLang="zh-CN" sz="1200" dirty="0">
                <a:latin typeface="微软雅黑" panose="020B0503020204020204" pitchFamily="34" charset="-122"/>
                <a:ea typeface="微软雅黑" panose="020B0503020204020204" pitchFamily="34" charset="-122"/>
              </a:rPr>
              <a:t>2014</a:t>
            </a:r>
            <a:r>
              <a:rPr lang="zh-CN" altLang="en-US" sz="1200" dirty="0">
                <a:latin typeface="微软雅黑" panose="020B0503020204020204" pitchFamily="34" charset="-122"/>
                <a:ea typeface="微软雅黑" panose="020B0503020204020204" pitchFamily="34" charset="-122"/>
              </a:rPr>
              <a:t>年</a:t>
            </a:r>
            <a:r>
              <a:rPr lang="en-US" altLang="zh-CN" sz="1200" dirty="0">
                <a:latin typeface="微软雅黑" panose="020B0503020204020204" pitchFamily="34" charset="-122"/>
                <a:ea typeface="微软雅黑" panose="020B0503020204020204" pitchFamily="34" charset="-122"/>
              </a:rPr>
              <a:t>5</a:t>
            </a:r>
            <a:r>
              <a:rPr lang="zh-CN" altLang="en-US" sz="1200" dirty="0">
                <a:latin typeface="微软雅黑" panose="020B0503020204020204" pitchFamily="34" charset="-122"/>
                <a:ea typeface="微软雅黑" panose="020B0503020204020204" pitchFamily="34" charset="-122"/>
              </a:rPr>
              <a:t>月</a:t>
            </a:r>
            <a:r>
              <a:rPr lang="en-US" altLang="zh-CN" sz="1200" dirty="0">
                <a:latin typeface="微软雅黑" panose="020B0503020204020204" pitchFamily="34" charset="-122"/>
                <a:ea typeface="微软雅黑" panose="020B0503020204020204" pitchFamily="34" charset="-122"/>
              </a:rPr>
              <a:t>4</a:t>
            </a:r>
            <a:r>
              <a:rPr lang="zh-CN" altLang="en-US" sz="1200" dirty="0">
                <a:latin typeface="微软雅黑" panose="020B0503020204020204" pitchFamily="34" charset="-122"/>
                <a:ea typeface="微软雅黑" panose="020B0503020204020204" pitchFamily="34" charset="-122"/>
              </a:rPr>
              <a:t>日习近平同志在北京大学师生座谈会上的讲话。指出，对一个民族、一个国家来说，最持久、最深层的力量是全社会共同认可的核心价值观。确立反映全国各族人民共同认同的价值观“最大公约数”，使全体人民同心同德、团结奋进，关乎国家前途命运，关乎人民幸福安康。青年处在价值观形成和确立的时期，抓好这一时期的价值观养成十分重要。要勤学，下得苦功夫，求得真学问。要修德，加强道德修养，注重道德实践。要明辨，善于明辨是非，善于决断选择。要笃实，扎扎实实干事，踏踏实实做人。</a:t>
            </a:r>
          </a:p>
        </p:txBody>
      </p:sp>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down)">
                                      <p:cBhvr>
                                        <p:cTn id="11" dur="500"/>
                                        <p:tgtEl>
                                          <p:spTgt spid="24"/>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wipe(down)">
                                      <p:cBhvr>
                                        <p:cTn id="1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文本框 6"/>
          <p:cNvSpPr txBox="1"/>
          <p:nvPr/>
        </p:nvSpPr>
        <p:spPr>
          <a:xfrm>
            <a:off x="1270000" y="317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，为</a:t>
            </a:r>
            <a:r>
              <a:rPr lang="en-US" altLang="zh-CN" sz="200" dirty="0">
                <a:latin typeface="Arial" panose="020B0604020202020204" pitchFamily="34" charset="0"/>
              </a:rPr>
              <a:t>"</a:t>
            </a:r>
            <a:r>
              <a:rPr lang="zh-CN" altLang="en-US" sz="200" dirty="0">
                <a:latin typeface="Arial" panose="020B0604020202020204" pitchFamily="34" charset="0"/>
              </a:rPr>
              <a:t>基</a:t>
            </a:r>
          </a:p>
        </p:txBody>
      </p:sp>
      <p:sp>
        <p:nvSpPr>
          <p:cNvPr id="20483" name="文本框 4"/>
          <p:cNvSpPr txBox="1"/>
          <p:nvPr/>
        </p:nvSpPr>
        <p:spPr>
          <a:xfrm>
            <a:off x="1270000" y="2540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验的。</a:t>
            </a:r>
            <a:r>
              <a:rPr lang="en-US" altLang="zh-CN" sz="200" dirty="0">
                <a:latin typeface="Arial" panose="020B0604020202020204" pitchFamily="34" charset="0"/>
              </a:rPr>
              <a:t>"</a:t>
            </a:r>
            <a:r>
              <a:rPr lang="zh-CN" altLang="en-US" sz="200" dirty="0">
                <a:latin typeface="Arial" panose="020B0604020202020204" pitchFamily="34" charset="0"/>
              </a:rPr>
              <a:t>沧海横流显砥柱，万山磅礴看主峰。</a:t>
            </a:r>
          </a:p>
        </p:txBody>
      </p:sp>
      <p:sp>
        <p:nvSpPr>
          <p:cNvPr id="20484" name="文本框 3"/>
          <p:cNvSpPr txBox="1"/>
          <p:nvPr/>
        </p:nvSpPr>
        <p:spPr>
          <a:xfrm>
            <a:off x="1270000" y="190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a:t>
            </a:r>
          </a:p>
        </p:txBody>
      </p:sp>
      <p:sp>
        <p:nvSpPr>
          <p:cNvPr id="20485" name="文本框 2"/>
          <p:cNvSpPr txBox="1"/>
          <p:nvPr/>
        </p:nvSpPr>
        <p:spPr>
          <a:xfrm>
            <a:off x="1270000" y="1270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经过村民代表大会研讨决定，将莲藕规模种植作为我村集体经济建设的第一站。</a:t>
            </a:r>
          </a:p>
        </p:txBody>
      </p:sp>
      <p:sp>
        <p:nvSpPr>
          <p:cNvPr id="20486" name="文本框 1"/>
          <p:cNvSpPr txBox="1"/>
          <p:nvPr/>
        </p:nvSpPr>
        <p:spPr>
          <a:xfrm>
            <a:off x="1270000" y="63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en-US" altLang="zh-CN" sz="200" dirty="0">
                <a:latin typeface="Arial" panose="020B0604020202020204" pitchFamily="34" charset="0"/>
              </a:rPr>
              <a:t>"</a:t>
            </a:r>
            <a:r>
              <a:rPr lang="zh-CN" altLang="en-US" sz="200" dirty="0">
                <a:latin typeface="Arial" panose="020B0604020202020204" pitchFamily="34" charset="0"/>
              </a:rPr>
              <a:t>近日，笔者再三学习领会习近平总书记在四川考察期间的所言所行，一字一句，一言一行，无不透露着对人民群众的关心，体现出了党全心全意为人民服务的根本宗旨。</a:t>
            </a:r>
          </a:p>
        </p:txBody>
      </p:sp>
      <p:pic>
        <p:nvPicPr>
          <p:cNvPr id="20487" name="图片 2"/>
          <p:cNvPicPr/>
          <p:nvPr/>
        </p:nvPicPr>
        <p:blipFill>
          <a:blip r:embed="rId3"/>
          <a:stretch>
            <a:fillRect/>
          </a:stretch>
        </p:blipFill>
        <p:spPr>
          <a:xfrm>
            <a:off x="0" y="0"/>
            <a:ext cx="9144000" cy="5143500"/>
          </a:xfrm>
          <a:prstGeom prst="rect">
            <a:avLst/>
          </a:prstGeom>
          <a:noFill/>
          <a:ln w="9525">
            <a:noFill/>
          </a:ln>
        </p:spPr>
      </p:pic>
      <p:sp>
        <p:nvSpPr>
          <p:cNvPr id="6" name="矩形 5"/>
          <p:cNvSpPr/>
          <p:nvPr/>
        </p:nvSpPr>
        <p:spPr>
          <a:xfrm>
            <a:off x="641350" y="1365250"/>
            <a:ext cx="4651375" cy="2719388"/>
          </a:xfrm>
          <a:prstGeom prst="rect">
            <a:avLst/>
          </a:prstGeom>
          <a:solidFill>
            <a:schemeClr val="bg2">
              <a:lumMod val="90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lt1"/>
              </a:solidFill>
              <a:effectLst/>
              <a:uLnTx/>
              <a:uFillTx/>
              <a:latin typeface="+mn-lt"/>
              <a:ea typeface="+mn-ea"/>
              <a:cs typeface="+mn-cs"/>
            </a:endParaRPr>
          </a:p>
        </p:txBody>
      </p:sp>
      <p:sp>
        <p:nvSpPr>
          <p:cNvPr id="9" name="TextBox 8"/>
          <p:cNvSpPr txBox="1"/>
          <p:nvPr/>
        </p:nvSpPr>
        <p:spPr>
          <a:xfrm>
            <a:off x="630238" y="593725"/>
            <a:ext cx="1057275" cy="600075"/>
          </a:xfrm>
          <a:prstGeom prst="rect">
            <a:avLst/>
          </a:prstGeom>
          <a:noFill/>
          <a:effectLst/>
        </p:spPr>
        <p:txBody>
          <a:bodyPr>
            <a:spAutoFit/>
          </a:bodyPr>
          <a:lstStyle/>
          <a:p>
            <a:pPr marR="0" defTabSz="685800" eaLnBrk="1" fontAlgn="auto" hangingPunct="1">
              <a:spcBef>
                <a:spcPts val="0"/>
              </a:spcBef>
              <a:spcAft>
                <a:spcPts val="0"/>
              </a:spcAft>
              <a:buClrTx/>
              <a:buSzTx/>
              <a:buFontTx/>
              <a:buNone/>
              <a:defRPr/>
            </a:pPr>
            <a:r>
              <a:rPr kumimoji="0" lang="zh-CN" altLang="en-US" sz="3300" b="1" kern="0" cap="none" spc="0" normalizeH="0" baseline="0" noProof="0" dirty="0">
                <a:solidFill>
                  <a:srgbClr val="C00000"/>
                </a:solidFill>
                <a:latin typeface="微软雅黑" panose="020B0503020204020204" pitchFamily="34" charset="-122"/>
                <a:ea typeface="微软雅黑" panose="020B0503020204020204" pitchFamily="34" charset="-122"/>
                <a:cs typeface="+mn-cs"/>
              </a:rPr>
              <a:t>前言</a:t>
            </a:r>
          </a:p>
        </p:txBody>
      </p:sp>
      <p:sp>
        <p:nvSpPr>
          <p:cNvPr id="10" name="矩形 9"/>
          <p:cNvSpPr/>
          <p:nvPr/>
        </p:nvSpPr>
        <p:spPr>
          <a:xfrm>
            <a:off x="1608138" y="765175"/>
            <a:ext cx="1111250" cy="414338"/>
          </a:xfrm>
          <a:prstGeom prst="rect">
            <a:avLst/>
          </a:prstGeom>
          <a:effectLst/>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2100" b="0" i="0" u="none" strike="noStrike" kern="0" cap="none" spc="0" normalizeH="0" baseline="0" noProof="0" dirty="0">
                <a:ln>
                  <a:noFill/>
                </a:ln>
                <a:solidFill>
                  <a:srgbClr val="C00000"/>
                </a:solidFill>
                <a:effectLst/>
                <a:uLnTx/>
                <a:uFillTx/>
                <a:latin typeface="Impact" panose="020B0806030902050204" pitchFamily="34" charset="0"/>
                <a:ea typeface="宋体" panose="02010600030101010101" pitchFamily="2" charset="-122"/>
                <a:cs typeface="+mn-cs"/>
              </a:rPr>
              <a:t>PREFACE</a:t>
            </a:r>
          </a:p>
        </p:txBody>
      </p:sp>
      <p:cxnSp>
        <p:nvCxnSpPr>
          <p:cNvPr id="11" name="直接连接符 10"/>
          <p:cNvCxnSpPr/>
          <p:nvPr/>
        </p:nvCxnSpPr>
        <p:spPr>
          <a:xfrm flipV="1">
            <a:off x="630238" y="1185863"/>
            <a:ext cx="4387850" cy="7938"/>
          </a:xfrm>
          <a:prstGeom prst="line">
            <a:avLst/>
          </a:prstGeom>
          <a:noFill/>
          <a:ln w="9525" cap="flat" cmpd="sng" algn="ctr">
            <a:solidFill>
              <a:schemeClr val="accent2">
                <a:lumMod val="75000"/>
              </a:schemeClr>
            </a:solidFill>
            <a:prstDash val="solid"/>
            <a:headEnd type="oval" w="sm" len="sm"/>
            <a:tailEnd type="oval" w="sm" len="sm"/>
          </a:ln>
          <a:effectLst/>
        </p:spPr>
      </p:cxnSp>
      <p:sp>
        <p:nvSpPr>
          <p:cNvPr id="23" name="TextBox 19"/>
          <p:cNvSpPr txBox="1"/>
          <p:nvPr/>
        </p:nvSpPr>
        <p:spPr>
          <a:xfrm>
            <a:off x="755650" y="1492250"/>
            <a:ext cx="4368800" cy="2238375"/>
          </a:xfrm>
          <a:prstGeom prst="rect">
            <a:avLst/>
          </a:prstGeom>
          <a:noFill/>
        </p:spPr>
        <p:txBody>
          <a:bodyPr lIns="0" tIns="0" rIns="0" bIns="0">
            <a:spAutoFit/>
          </a:bodyPr>
          <a:lstStyle/>
          <a:p>
            <a:pPr marR="0" indent="358775" defTabSz="913130" eaLnBrk="1" hangingPunct="1">
              <a:lnSpc>
                <a:spcPct val="200000"/>
              </a:lnSpc>
              <a:buClr>
                <a:srgbClr val="C00000"/>
              </a:buClr>
              <a:buSzTx/>
              <a:buFont typeface="Arial" panose="020B0604020202020204" pitchFamily="34" charset="0"/>
              <a:buNone/>
              <a:defRPr/>
            </a:pPr>
            <a:r>
              <a:rPr kumimoji="0" lang="en-US" altLang="zh-CN" sz="1500" b="1" kern="1200" cap="none" spc="0" normalizeH="0" baseline="0" noProof="0" dirty="0">
                <a:solidFill>
                  <a:schemeClr val="tx1">
                    <a:lumMod val="75000"/>
                    <a:lumOff val="25000"/>
                  </a:schemeClr>
                </a:solidFill>
                <a:latin typeface="微软雅黑" panose="020B0503020204020204" pitchFamily="34" charset="-122"/>
                <a:ea typeface="微软雅黑" panose="020B0503020204020204" pitchFamily="34" charset="-122"/>
                <a:cs typeface="思源黑体 CN Normal"/>
              </a:rPr>
              <a:t>2022</a:t>
            </a:r>
            <a:r>
              <a:rPr kumimoji="0" lang="zh-CN" altLang="en-US" sz="1500" b="1" kern="1200" cap="none" spc="0" normalizeH="0" baseline="0" noProof="0" dirty="0">
                <a:solidFill>
                  <a:schemeClr val="tx1">
                    <a:lumMod val="75000"/>
                    <a:lumOff val="25000"/>
                  </a:schemeClr>
                </a:solidFill>
                <a:latin typeface="微软雅黑" panose="020B0503020204020204" pitchFamily="34" charset="-122"/>
                <a:ea typeface="微软雅黑" panose="020B0503020204020204" pitchFamily="34" charset="-122"/>
                <a:cs typeface="思源黑体 CN Normal"/>
              </a:rPr>
              <a:t>年</a:t>
            </a:r>
            <a:r>
              <a:rPr kumimoji="0" lang="en-US" altLang="zh-CN" sz="1500" b="1" kern="1200" cap="none" spc="0" normalizeH="0" baseline="0" noProof="0" dirty="0">
                <a:solidFill>
                  <a:schemeClr val="tx1">
                    <a:lumMod val="75000"/>
                    <a:lumOff val="25000"/>
                  </a:schemeClr>
                </a:solidFill>
                <a:latin typeface="微软雅黑" panose="020B0503020204020204" pitchFamily="34" charset="-122"/>
                <a:ea typeface="微软雅黑" panose="020B0503020204020204" pitchFamily="34" charset="-122"/>
                <a:cs typeface="思源黑体 CN Normal"/>
              </a:rPr>
              <a:t>6</a:t>
            </a:r>
            <a:r>
              <a:rPr kumimoji="0" lang="zh-CN" altLang="en-US" sz="1500" b="1" kern="1200" cap="none" spc="0" normalizeH="0" baseline="0" noProof="0" dirty="0">
                <a:solidFill>
                  <a:schemeClr val="tx1">
                    <a:lumMod val="75000"/>
                    <a:lumOff val="25000"/>
                  </a:schemeClr>
                </a:solidFill>
                <a:latin typeface="微软雅黑" panose="020B0503020204020204" pitchFamily="34" charset="-122"/>
                <a:ea typeface="微软雅黑" panose="020B0503020204020204" pitchFamily="34" charset="-122"/>
                <a:cs typeface="思源黑体 CN Normal"/>
              </a:rPr>
              <a:t>月，中共中央党史和文献研究院编辑的习近平同志</a:t>
            </a:r>
            <a:r>
              <a:rPr kumimoji="0" lang="en-US" altLang="zh-CN" sz="1500" b="1" kern="1200" cap="none" spc="0" normalizeH="0" baseline="0" noProof="0" dirty="0">
                <a:solidFill>
                  <a:schemeClr val="tx1">
                    <a:lumMod val="75000"/>
                    <a:lumOff val="25000"/>
                  </a:schemeClr>
                </a:solidFill>
                <a:latin typeface="微软雅黑" panose="020B0503020204020204" pitchFamily="34" charset="-122"/>
                <a:ea typeface="微软雅黑" panose="020B0503020204020204" pitchFamily="34" charset="-122"/>
                <a:cs typeface="思源黑体 CN Normal"/>
              </a:rPr>
              <a:t>《</a:t>
            </a:r>
            <a:r>
              <a:rPr kumimoji="0" lang="zh-CN" altLang="en-US" sz="1500" b="1" kern="1200" cap="none" spc="0" normalizeH="0" baseline="0" noProof="0" dirty="0">
                <a:solidFill>
                  <a:schemeClr val="tx1">
                    <a:lumMod val="75000"/>
                    <a:lumOff val="25000"/>
                  </a:schemeClr>
                </a:solidFill>
                <a:latin typeface="微软雅黑" panose="020B0503020204020204" pitchFamily="34" charset="-122"/>
                <a:ea typeface="微软雅黑" panose="020B0503020204020204" pitchFamily="34" charset="-122"/>
                <a:cs typeface="思源黑体 CN Normal"/>
              </a:rPr>
              <a:t>论党的青年工作</a:t>
            </a:r>
            <a:r>
              <a:rPr kumimoji="0" lang="en-US" altLang="zh-CN" sz="1500" b="1" kern="1200" cap="none" spc="0" normalizeH="0" baseline="0" noProof="0" dirty="0">
                <a:solidFill>
                  <a:schemeClr val="tx1">
                    <a:lumMod val="75000"/>
                    <a:lumOff val="25000"/>
                  </a:schemeClr>
                </a:solidFill>
                <a:latin typeface="微软雅黑" panose="020B0503020204020204" pitchFamily="34" charset="-122"/>
                <a:ea typeface="微软雅黑" panose="020B0503020204020204" pitchFamily="34" charset="-122"/>
                <a:cs typeface="思源黑体 CN Normal"/>
              </a:rPr>
              <a:t>》</a:t>
            </a:r>
            <a:r>
              <a:rPr kumimoji="0" lang="zh-CN" altLang="en-US" sz="1500" b="1" kern="1200" cap="none" spc="0" normalizeH="0" baseline="0" noProof="0" dirty="0">
                <a:solidFill>
                  <a:schemeClr val="tx1">
                    <a:lumMod val="75000"/>
                    <a:lumOff val="25000"/>
                  </a:schemeClr>
                </a:solidFill>
                <a:latin typeface="微软雅黑" panose="020B0503020204020204" pitchFamily="34" charset="-122"/>
                <a:ea typeface="微软雅黑" panose="020B0503020204020204" pitchFamily="34" charset="-122"/>
                <a:cs typeface="思源黑体 CN Normal"/>
              </a:rPr>
              <a:t>，由中央文献出版社出版，在全国发行。</a:t>
            </a:r>
          </a:p>
          <a:p>
            <a:pPr marR="0" indent="358775" defTabSz="913130" eaLnBrk="1" hangingPunct="1">
              <a:lnSpc>
                <a:spcPct val="200000"/>
              </a:lnSpc>
              <a:buClr>
                <a:srgbClr val="C00000"/>
              </a:buClr>
              <a:buSzTx/>
              <a:buFont typeface="Arial" panose="020B0604020202020204" pitchFamily="34" charset="0"/>
              <a:buNone/>
              <a:defRPr/>
            </a:pPr>
            <a:r>
              <a:rPr kumimoji="0" lang="zh-CN" altLang="en-US" sz="1500" b="1" kern="1200" cap="none" spc="0" normalizeH="0" baseline="0" noProof="0" dirty="0">
                <a:solidFill>
                  <a:schemeClr val="tx1">
                    <a:lumMod val="75000"/>
                    <a:lumOff val="25000"/>
                  </a:schemeClr>
                </a:solidFill>
                <a:latin typeface="微软雅黑" panose="020B0503020204020204" pitchFamily="34" charset="-122"/>
                <a:ea typeface="微软雅黑" panose="020B0503020204020204" pitchFamily="34" charset="-122"/>
                <a:cs typeface="思源黑体 CN Normal"/>
              </a:rPr>
              <a:t>这部专题文集，</a:t>
            </a:r>
            <a:r>
              <a:rPr kumimoji="0" lang="zh-CN" altLang="en-US" sz="1500" b="1" kern="1200" cap="none" spc="0" normalizeH="0" baseline="0" noProof="0" dirty="0">
                <a:solidFill>
                  <a:srgbClr val="C00000"/>
                </a:solidFill>
                <a:latin typeface="微软雅黑" panose="020B0503020204020204" pitchFamily="34" charset="-122"/>
                <a:ea typeface="微软雅黑" panose="020B0503020204020204" pitchFamily="34" charset="-122"/>
                <a:cs typeface="思源黑体 CN Normal"/>
              </a:rPr>
              <a:t>收入习近平同志关于党的青年工作的重要文稿</a:t>
            </a:r>
            <a:r>
              <a:rPr kumimoji="0" lang="en-US" altLang="zh-CN" sz="1500" b="1" kern="1200" cap="none" spc="0" normalizeH="0" baseline="0" noProof="0" dirty="0">
                <a:solidFill>
                  <a:srgbClr val="C00000"/>
                </a:solidFill>
                <a:latin typeface="微软雅黑" panose="020B0503020204020204" pitchFamily="34" charset="-122"/>
                <a:ea typeface="微软雅黑" panose="020B0503020204020204" pitchFamily="34" charset="-122"/>
                <a:cs typeface="思源黑体 CN Normal"/>
              </a:rPr>
              <a:t>60</a:t>
            </a:r>
            <a:r>
              <a:rPr kumimoji="0" lang="zh-CN" altLang="en-US" sz="1500" b="1" kern="1200" cap="none" spc="0" normalizeH="0" baseline="0" noProof="0" dirty="0">
                <a:solidFill>
                  <a:srgbClr val="C00000"/>
                </a:solidFill>
                <a:latin typeface="微软雅黑" panose="020B0503020204020204" pitchFamily="34" charset="-122"/>
                <a:ea typeface="微软雅黑" panose="020B0503020204020204" pitchFamily="34" charset="-122"/>
                <a:cs typeface="思源黑体 CN Normal"/>
              </a:rPr>
              <a:t>篇，其中部分文稿是首次公开发表</a:t>
            </a:r>
            <a:r>
              <a:rPr kumimoji="0" lang="zh-CN" altLang="en-US" sz="1500" b="1" kern="1200" cap="none" spc="0" normalizeH="0" baseline="0" noProof="0" dirty="0">
                <a:solidFill>
                  <a:schemeClr val="tx1">
                    <a:lumMod val="75000"/>
                    <a:lumOff val="25000"/>
                  </a:schemeClr>
                </a:solidFill>
                <a:latin typeface="微软雅黑" panose="020B0503020204020204" pitchFamily="34" charset="-122"/>
                <a:ea typeface="微软雅黑" panose="020B0503020204020204" pitchFamily="34" charset="-122"/>
                <a:cs typeface="思源黑体 CN Normal"/>
              </a:rPr>
              <a:t>。</a:t>
            </a:r>
            <a:endParaRPr kumimoji="0" lang="zh-CN" altLang="en-US" sz="1500" b="1" kern="1200" cap="none" spc="0" normalizeH="0" baseline="0" noProof="0" dirty="0">
              <a:solidFill>
                <a:srgbClr val="C00000"/>
              </a:solidFill>
              <a:latin typeface="微软雅黑" panose="020B0503020204020204" pitchFamily="34" charset="-122"/>
              <a:ea typeface="微软雅黑" panose="020B0503020204020204" pitchFamily="34" charset="-122"/>
              <a:cs typeface="思源黑体 CN Normal"/>
            </a:endParaRPr>
          </a:p>
        </p:txBody>
      </p:sp>
      <p:pic>
        <p:nvPicPr>
          <p:cNvPr id="18" name="图片 17"/>
          <p:cNvPicPr>
            <a:picLocks noChangeAspect="1"/>
          </p:cNvPicPr>
          <p:nvPr/>
        </p:nvPicPr>
        <p:blipFill>
          <a:blip r:embed="rId4"/>
          <a:srcRect l="24664" r="32704" b="21786"/>
          <a:stretch>
            <a:fillRect/>
          </a:stretch>
        </p:blipFill>
        <p:spPr>
          <a:xfrm>
            <a:off x="7164388" y="3148013"/>
            <a:ext cx="1760537" cy="1584325"/>
          </a:xfrm>
          <a:prstGeom prst="rect">
            <a:avLst/>
          </a:prstGeom>
          <a:noFill/>
          <a:ln w="9525">
            <a:noFill/>
          </a:ln>
        </p:spPr>
      </p:pic>
      <p:pic>
        <p:nvPicPr>
          <p:cNvPr id="20494" name="图片 11"/>
          <p:cNvPicPr>
            <a:picLocks noChangeAspect="1"/>
          </p:cNvPicPr>
          <p:nvPr/>
        </p:nvPicPr>
        <p:blipFill>
          <a:blip r:embed="rId5"/>
          <a:stretch>
            <a:fillRect/>
          </a:stretch>
        </p:blipFill>
        <p:spPr>
          <a:xfrm>
            <a:off x="6156325" y="1390650"/>
            <a:ext cx="1760538" cy="2370138"/>
          </a:xfrm>
          <a:prstGeom prst="rect">
            <a:avLst/>
          </a:prstGeom>
          <a:noFill/>
          <a:ln w="9525">
            <a:noFill/>
          </a:ln>
        </p:spPr>
      </p:pic>
    </p:spTree>
  </p:cSld>
  <p:clrMapOvr>
    <a:masterClrMapping/>
  </p:clrMapOvr>
  <p:transition spd="slow" advClick="0" advTm="5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p:cTn id="11" dur="500" fill="hold"/>
                                        <p:tgtEl>
                                          <p:spTgt spid="18"/>
                                        </p:tgtEl>
                                        <p:attrNameLst>
                                          <p:attrName>ppt_w</p:attrName>
                                        </p:attrNameLst>
                                      </p:cBhvr>
                                      <p:tavLst>
                                        <p:tav tm="0">
                                          <p:val>
                                            <p:fltVal val="0"/>
                                          </p:val>
                                        </p:tav>
                                        <p:tav tm="100000">
                                          <p:val>
                                            <p:strVal val="#ppt_w"/>
                                          </p:val>
                                        </p:tav>
                                      </p:tavLst>
                                    </p:anim>
                                    <p:anim calcmode="lin" valueType="num">
                                      <p:cBhvr>
                                        <p:cTn id="12" dur="500" fill="hold"/>
                                        <p:tgtEl>
                                          <p:spTgt spid="18"/>
                                        </p:tgtEl>
                                        <p:attrNameLst>
                                          <p:attrName>ppt_h</p:attrName>
                                        </p:attrNameLst>
                                      </p:cBhvr>
                                      <p:tavLst>
                                        <p:tav tm="0">
                                          <p:val>
                                            <p:fltVal val="0"/>
                                          </p:val>
                                        </p:tav>
                                        <p:tav tm="100000">
                                          <p:val>
                                            <p:strVal val="#ppt_h"/>
                                          </p:val>
                                        </p:tav>
                                      </p:tavLst>
                                    </p:anim>
                                    <p:animEffect transition="in" filter="fade">
                                      <p:cBhvr>
                                        <p:cTn id="1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文本框 5"/>
          <p:cNvSpPr txBox="1"/>
          <p:nvPr/>
        </p:nvSpPr>
        <p:spPr>
          <a:xfrm>
            <a:off x="1270000" y="317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en-US" altLang="zh-CN" sz="200" dirty="0">
                <a:latin typeface="Arial" panose="020B0604020202020204" pitchFamily="34" charset="0"/>
              </a:rPr>
              <a:t>45°</a:t>
            </a:r>
            <a:r>
              <a:rPr lang="zh-CN" altLang="en-US" sz="200" dirty="0">
                <a:latin typeface="Arial" panose="020B0604020202020204" pitchFamily="34" charset="0"/>
              </a:rPr>
              <a:t>做人，涵养</a:t>
            </a:r>
            <a:r>
              <a:rPr lang="en-US" altLang="zh-CN" sz="200" dirty="0">
                <a:latin typeface="Arial" panose="020B0604020202020204" pitchFamily="34" charset="0"/>
              </a:rPr>
              <a:t>"</a:t>
            </a:r>
            <a:r>
              <a:rPr lang="zh-CN" altLang="en-US" sz="200" dirty="0">
                <a:latin typeface="Arial" panose="020B0604020202020204" pitchFamily="34" charset="0"/>
              </a:rPr>
              <a:t>俏也不争春，只把春来报</a:t>
            </a:r>
            <a:r>
              <a:rPr lang="en-US" altLang="zh-CN" sz="200" dirty="0">
                <a:latin typeface="Arial" panose="020B0604020202020204" pitchFamily="34" charset="0"/>
              </a:rPr>
              <a:t>"</a:t>
            </a:r>
            <a:r>
              <a:rPr lang="zh-CN" altLang="en-US" sz="200" dirty="0">
                <a:latin typeface="Arial" panose="020B0604020202020204" pitchFamily="34" charset="0"/>
              </a:rPr>
              <a:t>的谦虚品质。</a:t>
            </a:r>
          </a:p>
        </p:txBody>
      </p:sp>
      <p:sp>
        <p:nvSpPr>
          <p:cNvPr id="43011" name="文本框 4"/>
          <p:cNvSpPr txBox="1"/>
          <p:nvPr/>
        </p:nvSpPr>
        <p:spPr>
          <a:xfrm>
            <a:off x="1270000" y="2540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之后才发现，当时习以为常、不懂珍惜的那些校园记忆，如今是多么留恋啊！四年里，得益于您的辛勤培育，我学到了丰富的知识，悟到了人生的哲理，尝到了友情的可贵，看到了健康的宝贵，这是我受用一生的宝藏</a:t>
            </a:r>
          </a:p>
        </p:txBody>
      </p:sp>
      <p:sp>
        <p:nvSpPr>
          <p:cNvPr id="43012" name="文本框 3"/>
          <p:cNvSpPr txBox="1"/>
          <p:nvPr/>
        </p:nvSpPr>
        <p:spPr>
          <a:xfrm>
            <a:off x="1270000" y="190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，倒逼每名干部都把全心全意为人</a:t>
            </a:r>
          </a:p>
        </p:txBody>
      </p:sp>
      <p:sp>
        <p:nvSpPr>
          <p:cNvPr id="43013" name="文本框 2"/>
          <p:cNvSpPr txBox="1"/>
          <p:nvPr/>
        </p:nvSpPr>
        <p:spPr>
          <a:xfrm>
            <a:off x="1270000" y="1270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en-US" altLang="zh-CN" sz="200" dirty="0">
                <a:latin typeface="Arial" panose="020B0604020202020204" pitchFamily="34" charset="0"/>
              </a:rPr>
              <a:t>""</a:t>
            </a:r>
            <a:r>
              <a:rPr lang="zh-CN" altLang="en-US" sz="200" dirty="0">
                <a:latin typeface="Arial" panose="020B0604020202020204" pitchFamily="34" charset="0"/>
              </a:rPr>
              <a:t>要合理确定村庄布局分类，看得准的先干起来，看不准的可以等一等。</a:t>
            </a:r>
          </a:p>
        </p:txBody>
      </p:sp>
      <p:sp>
        <p:nvSpPr>
          <p:cNvPr id="43014" name="文本框 1"/>
          <p:cNvSpPr txBox="1"/>
          <p:nvPr/>
        </p:nvSpPr>
        <p:spPr>
          <a:xfrm>
            <a:off x="1270000" y="63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如果说</a:t>
            </a:r>
            <a:r>
              <a:rPr lang="en-US" altLang="zh-CN" sz="200" dirty="0">
                <a:latin typeface="Arial" panose="020B0604020202020204" pitchFamily="34" charset="0"/>
              </a:rPr>
              <a:t>0°</a:t>
            </a:r>
            <a:r>
              <a:rPr lang="zh-CN" altLang="en-US" sz="200" dirty="0">
                <a:latin typeface="Arial" panose="020B0604020202020204" pitchFamily="34" charset="0"/>
              </a:rPr>
              <a:t>是贴近水平线的躺平，</a:t>
            </a:r>
            <a:r>
              <a:rPr lang="en-US" altLang="zh-CN" sz="200" dirty="0">
                <a:latin typeface="Arial" panose="020B0604020202020204" pitchFamily="34" charset="0"/>
              </a:rPr>
              <a:t>90°</a:t>
            </a:r>
            <a:r>
              <a:rPr lang="zh-CN" altLang="en-US" sz="200" dirty="0">
                <a:latin typeface="Arial" panose="020B0604020202020204" pitchFamily="34" charset="0"/>
              </a:rPr>
              <a:t>是接近拔地而起的内卷，那么</a:t>
            </a:r>
            <a:r>
              <a:rPr lang="en-US" altLang="zh-CN" sz="200" dirty="0">
                <a:latin typeface="Arial" panose="020B0604020202020204" pitchFamily="34" charset="0"/>
              </a:rPr>
              <a:t>45°</a:t>
            </a:r>
            <a:r>
              <a:rPr lang="zh-CN" altLang="en-US" sz="200" dirty="0">
                <a:latin typeface="Arial" panose="020B0604020202020204" pitchFamily="34" charset="0"/>
              </a:rPr>
              <a:t>或许会给我们的人生提供另一种可能。</a:t>
            </a:r>
          </a:p>
        </p:txBody>
      </p:sp>
      <p:pic>
        <p:nvPicPr>
          <p:cNvPr id="43015" name="图片 2"/>
          <p:cNvPicPr/>
          <p:nvPr/>
        </p:nvPicPr>
        <p:blipFill>
          <a:blip r:embed="rId2"/>
          <a:stretch>
            <a:fillRect/>
          </a:stretch>
        </p:blipFill>
        <p:spPr>
          <a:xfrm>
            <a:off x="0" y="0"/>
            <a:ext cx="9144000" cy="5143500"/>
          </a:xfrm>
          <a:prstGeom prst="rect">
            <a:avLst/>
          </a:prstGeom>
          <a:noFill/>
          <a:ln w="9525">
            <a:noFill/>
          </a:ln>
        </p:spPr>
      </p:pic>
      <p:pic>
        <p:nvPicPr>
          <p:cNvPr id="24" name="图片 23"/>
          <p:cNvPicPr>
            <a:picLocks noChangeAspect="1"/>
          </p:cNvPicPr>
          <p:nvPr/>
        </p:nvPicPr>
        <p:blipFill>
          <a:blip r:embed="rId3"/>
          <a:stretch>
            <a:fillRect/>
          </a:stretch>
        </p:blipFill>
        <p:spPr>
          <a:xfrm>
            <a:off x="628650" y="2092325"/>
            <a:ext cx="2673350" cy="2673350"/>
          </a:xfrm>
          <a:prstGeom prst="rect">
            <a:avLst/>
          </a:prstGeom>
          <a:noFill/>
          <a:ln w="9525">
            <a:noFill/>
          </a:ln>
        </p:spPr>
      </p:pic>
      <p:pic>
        <p:nvPicPr>
          <p:cNvPr id="43017" name="图片 3"/>
          <p:cNvPicPr>
            <a:picLocks noChangeAspect="1"/>
          </p:cNvPicPr>
          <p:nvPr/>
        </p:nvPicPr>
        <p:blipFill>
          <a:blip r:embed="rId4"/>
          <a:stretch>
            <a:fillRect/>
          </a:stretch>
        </p:blipFill>
        <p:spPr>
          <a:xfrm>
            <a:off x="7551738" y="0"/>
            <a:ext cx="1592262" cy="965200"/>
          </a:xfrm>
          <a:prstGeom prst="rect">
            <a:avLst/>
          </a:prstGeom>
          <a:noFill/>
          <a:ln w="9525">
            <a:noFill/>
          </a:ln>
        </p:spPr>
      </p:pic>
      <p:grpSp>
        <p:nvGrpSpPr>
          <p:cNvPr id="43018" name="组合 8"/>
          <p:cNvGrpSpPr/>
          <p:nvPr/>
        </p:nvGrpSpPr>
        <p:grpSpPr>
          <a:xfrm>
            <a:off x="-11112" y="166688"/>
            <a:ext cx="7391400" cy="379412"/>
            <a:chOff x="0" y="221401"/>
            <a:chExt cx="9559508" cy="506634"/>
          </a:xfrm>
        </p:grpSpPr>
        <p:sp>
          <p:nvSpPr>
            <p:cNvPr id="36" name="矩形 35"/>
            <p:cNvSpPr/>
            <p:nvPr/>
          </p:nvSpPr>
          <p:spPr>
            <a:xfrm>
              <a:off x="1190833" y="221401"/>
              <a:ext cx="8368675" cy="50663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a:t>
              </a: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论党的青年工作</a:t>
              </a:r>
              <a:r>
                <a:rPr kumimoji="0" lang="en-US" altLang="zh-CN"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a:t>
              </a: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主要篇目学习</a:t>
              </a:r>
            </a:p>
          </p:txBody>
        </p:sp>
        <p:sp>
          <p:nvSpPr>
            <p:cNvPr id="37" name="矩形 36"/>
            <p:cNvSpPr/>
            <p:nvPr/>
          </p:nvSpPr>
          <p:spPr>
            <a:xfrm>
              <a:off x="0" y="221401"/>
              <a:ext cx="638533" cy="50663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grpSp>
      <p:grpSp>
        <p:nvGrpSpPr>
          <p:cNvPr id="16" name="组合 15"/>
          <p:cNvGrpSpPr/>
          <p:nvPr/>
        </p:nvGrpSpPr>
        <p:grpSpPr>
          <a:xfrm>
            <a:off x="608013" y="1046163"/>
            <a:ext cx="7907337" cy="3719512"/>
            <a:chOff x="810228" y="1395273"/>
            <a:chExt cx="10544537" cy="4959228"/>
          </a:xfrm>
        </p:grpSpPr>
        <p:sp>
          <p:nvSpPr>
            <p:cNvPr id="17" name="矩形 16"/>
            <p:cNvSpPr/>
            <p:nvPr/>
          </p:nvSpPr>
          <p:spPr>
            <a:xfrm>
              <a:off x="810228" y="1805896"/>
              <a:ext cx="10544537" cy="4548605"/>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nvGrpSpPr>
            <p:cNvPr id="43022" name="组合 3"/>
            <p:cNvGrpSpPr/>
            <p:nvPr/>
          </p:nvGrpSpPr>
          <p:grpSpPr>
            <a:xfrm>
              <a:off x="1595006" y="1395273"/>
              <a:ext cx="9001987" cy="1009736"/>
              <a:chOff x="1386245" y="2546361"/>
              <a:chExt cx="9566638" cy="1009736"/>
            </a:xfrm>
          </p:grpSpPr>
          <p:sp>
            <p:nvSpPr>
              <p:cNvPr id="20" name="等腰三角形 19"/>
              <p:cNvSpPr/>
              <p:nvPr/>
            </p:nvSpPr>
            <p:spPr>
              <a:xfrm>
                <a:off x="10633318" y="2546361"/>
                <a:ext cx="319463" cy="410623"/>
              </a:xfrm>
              <a:prstGeom prst="triangle">
                <a:avLst/>
              </a:prstGeom>
              <a:solidFill>
                <a:srgbClr val="75151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3429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mn-lt"/>
                  <a:ea typeface="+mn-ea"/>
                  <a:cs typeface="+mn-ea"/>
                  <a:sym typeface="+mn-lt"/>
                </a:endParaRPr>
              </a:p>
            </p:txBody>
          </p:sp>
          <p:sp>
            <p:nvSpPr>
              <p:cNvPr id="21" name="等腰三角形 20"/>
              <p:cNvSpPr/>
              <p:nvPr/>
            </p:nvSpPr>
            <p:spPr>
              <a:xfrm>
                <a:off x="1386894" y="2546361"/>
                <a:ext cx="319463" cy="410623"/>
              </a:xfrm>
              <a:prstGeom prst="triangle">
                <a:avLst/>
              </a:prstGeom>
              <a:solidFill>
                <a:srgbClr val="75151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3429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mn-lt"/>
                  <a:ea typeface="+mn-ea"/>
                  <a:cs typeface="+mn-ea"/>
                  <a:sym typeface="+mn-lt"/>
                </a:endParaRPr>
              </a:p>
            </p:txBody>
          </p:sp>
          <p:sp>
            <p:nvSpPr>
              <p:cNvPr id="22" name="梯形 21"/>
              <p:cNvSpPr/>
              <p:nvPr/>
            </p:nvSpPr>
            <p:spPr>
              <a:xfrm flipV="1">
                <a:off x="1546626" y="2546361"/>
                <a:ext cx="9246424" cy="1009624"/>
              </a:xfrm>
              <a:prstGeom prst="trapezoid">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3429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mn-lt"/>
                  <a:ea typeface="+mn-ea"/>
                  <a:cs typeface="+mn-ea"/>
                  <a:sym typeface="+mn-lt"/>
                </a:endParaRPr>
              </a:p>
            </p:txBody>
          </p:sp>
        </p:grpSp>
        <p:sp>
          <p:nvSpPr>
            <p:cNvPr id="19" name="文本框 18"/>
            <p:cNvSpPr txBox="1"/>
            <p:nvPr/>
          </p:nvSpPr>
          <p:spPr>
            <a:xfrm>
              <a:off x="2188363" y="1577302"/>
              <a:ext cx="8107926" cy="493171"/>
            </a:xfrm>
            <a:prstGeom prst="rect">
              <a:avLst/>
            </a:prstGeom>
            <a:noFill/>
          </p:spPr>
          <p:txBody>
            <a:bodyPr>
              <a:spAutoFit/>
            </a:bodyPr>
            <a:lstStyle/>
            <a:p>
              <a:pPr marR="0" algn="ctr" defTabSz="914400" fontAlgn="auto">
                <a:spcBef>
                  <a:spcPts val="0"/>
                </a:spcBef>
                <a:spcAft>
                  <a:spcPts val="0"/>
                </a:spcAft>
                <a:buClrTx/>
                <a:buSzTx/>
                <a:buFontTx/>
                <a:buNone/>
                <a:defRPr/>
              </a:pPr>
              <a:r>
                <a:rPr kumimoji="0" lang="en-US" altLang="zh-CN" b="1" kern="1200" cap="none" spc="225" normalizeH="0" baseline="0" noProof="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rPr>
                <a:t>《</a:t>
              </a:r>
              <a:r>
                <a:rPr kumimoji="0" lang="zh-CN" altLang="en-US" b="1" kern="1200" cap="none" spc="225" normalizeH="0" baseline="0" noProof="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rPr>
                <a:t>从小积极培育和践行社会主义核心价值观</a:t>
              </a:r>
              <a:r>
                <a:rPr kumimoji="0" lang="en-US" altLang="zh-CN" b="1" kern="1200" cap="none" spc="225" normalizeH="0" baseline="0" noProof="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rPr>
                <a:t>》</a:t>
              </a:r>
              <a:endParaRPr kumimoji="0" lang="zh-CN" altLang="en-US" b="1" kern="1200" cap="none" spc="225" normalizeH="0" baseline="0" noProof="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endParaRPr>
            </a:p>
          </p:txBody>
        </p:sp>
      </p:grpSp>
      <p:sp>
        <p:nvSpPr>
          <p:cNvPr id="23" name="文本框 22"/>
          <p:cNvSpPr txBox="1"/>
          <p:nvPr/>
        </p:nvSpPr>
        <p:spPr>
          <a:xfrm>
            <a:off x="2622550" y="2035175"/>
            <a:ext cx="5837238" cy="227647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358775" eaLnBrk="1" hangingPunct="1">
              <a:lnSpc>
                <a:spcPct val="150000"/>
              </a:lnSpc>
              <a:spcBef>
                <a:spcPct val="0"/>
              </a:spcBef>
              <a:buFontTx/>
              <a:buNone/>
            </a:pPr>
            <a:r>
              <a:rPr lang="zh-CN" altLang="en-US" sz="1200" dirty="0">
                <a:latin typeface="微软雅黑" panose="020B0503020204020204" pitchFamily="34" charset="-122"/>
                <a:ea typeface="微软雅黑" panose="020B0503020204020204" pitchFamily="34" charset="-122"/>
              </a:rPr>
              <a:t>是</a:t>
            </a:r>
            <a:r>
              <a:rPr lang="en-US" altLang="zh-CN" sz="1200" dirty="0">
                <a:latin typeface="微软雅黑" panose="020B0503020204020204" pitchFamily="34" charset="-122"/>
                <a:ea typeface="微软雅黑" panose="020B0503020204020204" pitchFamily="34" charset="-122"/>
              </a:rPr>
              <a:t>2014</a:t>
            </a:r>
            <a:r>
              <a:rPr lang="zh-CN" altLang="en-US" sz="1200" dirty="0">
                <a:latin typeface="微软雅黑" panose="020B0503020204020204" pitchFamily="34" charset="-122"/>
                <a:ea typeface="微软雅黑" panose="020B0503020204020204" pitchFamily="34" charset="-122"/>
              </a:rPr>
              <a:t>年</a:t>
            </a:r>
            <a:r>
              <a:rPr lang="en-US" altLang="zh-CN" sz="1200" dirty="0">
                <a:latin typeface="微软雅黑" panose="020B0503020204020204" pitchFamily="34" charset="-122"/>
                <a:ea typeface="微软雅黑" panose="020B0503020204020204" pitchFamily="34" charset="-122"/>
              </a:rPr>
              <a:t>5</a:t>
            </a:r>
            <a:r>
              <a:rPr lang="zh-CN" altLang="en-US" sz="1200" dirty="0">
                <a:latin typeface="微软雅黑" panose="020B0503020204020204" pitchFamily="34" charset="-122"/>
                <a:ea typeface="微软雅黑" panose="020B0503020204020204" pitchFamily="34" charset="-122"/>
              </a:rPr>
              <a:t>月</a:t>
            </a:r>
            <a:r>
              <a:rPr lang="en-US" altLang="zh-CN" sz="1200" dirty="0">
                <a:latin typeface="微软雅黑" panose="020B0503020204020204" pitchFamily="34" charset="-122"/>
                <a:ea typeface="微软雅黑" panose="020B0503020204020204" pitchFamily="34" charset="-122"/>
              </a:rPr>
              <a:t>30</a:t>
            </a:r>
            <a:r>
              <a:rPr lang="zh-CN" altLang="en-US" sz="1200" dirty="0">
                <a:latin typeface="微软雅黑" panose="020B0503020204020204" pitchFamily="34" charset="-122"/>
                <a:ea typeface="微软雅黑" panose="020B0503020204020204" pitchFamily="34" charset="-122"/>
              </a:rPr>
              <a:t>日习近平同志在北京市海淀区民族小学主持召开座谈会时的讲话。指出，任何一个思想观念，要在全社会树立起来并长期发挥作用，就要从少年儿童抓起。少年儿童培育和践行社会主义核心价值观，要适应年龄和特点，主要是要做到记住要求、心有榜样、从小做起、接受帮助。要把社会主义核心价值观的基本内容熟记熟背，融化在心灵里，铭刻在脑子中，结合学习和生活等实践不断加深理解。要学习英雄人物、先进人物、美好事物，在学习中养成好的思想品德追求。要从自己做起、从身边做起、从小事做起，一点一滴积累，养成好思想、好品德。要听得进意见，受得了批评，在知错就改、越改越好的氛围中健康成长。</a:t>
            </a:r>
          </a:p>
        </p:txBody>
      </p:sp>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down)">
                                      <p:cBhvr>
                                        <p:cTn id="11" dur="500"/>
                                        <p:tgtEl>
                                          <p:spTgt spid="24"/>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wipe(down)">
                                      <p:cBhvr>
                                        <p:cTn id="1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文本框 5"/>
          <p:cNvSpPr txBox="1"/>
          <p:nvPr/>
        </p:nvSpPr>
        <p:spPr>
          <a:xfrm>
            <a:off x="1270000" y="317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千里之行、始于足下，</a:t>
            </a:r>
            <a:r>
              <a:rPr lang="en-US" altLang="zh-CN" sz="200" dirty="0">
                <a:latin typeface="Arial" panose="020B0604020202020204" pitchFamily="34" charset="0"/>
              </a:rPr>
              <a:t>"</a:t>
            </a:r>
            <a:r>
              <a:rPr lang="zh-CN" altLang="en-US" sz="200" dirty="0">
                <a:latin typeface="Arial" panose="020B0604020202020204" pitchFamily="34" charset="0"/>
              </a:rPr>
              <a:t>刚强兄弟</a:t>
            </a:r>
            <a:r>
              <a:rPr lang="en-US" altLang="zh-CN" sz="200" dirty="0">
                <a:latin typeface="Arial" panose="020B0604020202020204" pitchFamily="34" charset="0"/>
              </a:rPr>
              <a:t>"</a:t>
            </a:r>
            <a:r>
              <a:rPr lang="zh-CN" altLang="en-US" sz="200" dirty="0">
                <a:latin typeface="Arial" panose="020B0604020202020204" pitchFamily="34" charset="0"/>
              </a:rPr>
              <a:t>刻录着</a:t>
            </a:r>
            <a:r>
              <a:rPr lang="en-US" altLang="zh-CN" sz="200" dirty="0">
                <a:latin typeface="Arial" panose="020B0604020202020204" pitchFamily="34" charset="0"/>
              </a:rPr>
              <a:t>"</a:t>
            </a:r>
            <a:r>
              <a:rPr lang="zh-CN" altLang="en-US" sz="200" dirty="0">
                <a:latin typeface="Arial" panose="020B0604020202020204" pitchFamily="34" charset="0"/>
              </a:rPr>
              <a:t>大鹏一日同风起，扶摇直上九万里</a:t>
            </a:r>
            <a:r>
              <a:rPr lang="en-US" altLang="zh-CN" sz="200" dirty="0">
                <a:latin typeface="Arial" panose="020B0604020202020204" pitchFamily="34" charset="0"/>
              </a:rPr>
              <a:t>"</a:t>
            </a:r>
            <a:r>
              <a:rPr lang="zh-CN" altLang="en-US" sz="200" dirty="0">
                <a:latin typeface="Arial" panose="020B0604020202020204" pitchFamily="34" charset="0"/>
              </a:rPr>
              <a:t>的</a:t>
            </a:r>
            <a:r>
              <a:rPr lang="en-US" altLang="zh-CN" sz="200" dirty="0">
                <a:latin typeface="Arial" panose="020B0604020202020204" pitchFamily="34" charset="0"/>
              </a:rPr>
              <a:t>"</a:t>
            </a:r>
            <a:r>
              <a:rPr lang="zh-CN" altLang="en-US" sz="200" dirty="0">
                <a:latin typeface="Arial" panose="020B0604020202020204" pitchFamily="34" charset="0"/>
              </a:rPr>
              <a:t>逐梦</a:t>
            </a:r>
            <a:r>
              <a:rPr lang="en-US" altLang="zh-CN" sz="200" dirty="0">
                <a:latin typeface="Arial" panose="020B0604020202020204" pitchFamily="34" charset="0"/>
              </a:rPr>
              <a:t>"</a:t>
            </a:r>
            <a:r>
              <a:rPr lang="zh-CN" altLang="en-US" sz="200" dirty="0">
                <a:latin typeface="Arial" panose="020B0604020202020204" pitchFamily="34" charset="0"/>
              </a:rPr>
              <a:t>初心。</a:t>
            </a:r>
          </a:p>
        </p:txBody>
      </p:sp>
      <p:sp>
        <p:nvSpPr>
          <p:cNvPr id="44035" name="文本框 4"/>
          <p:cNvSpPr txBox="1"/>
          <p:nvPr/>
        </p:nvSpPr>
        <p:spPr>
          <a:xfrm>
            <a:off x="1270000" y="2540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忆来时，海纳百川，弦歌不辍；望前路，继往开来，大道致远。</a:t>
            </a:r>
          </a:p>
        </p:txBody>
      </p:sp>
      <p:sp>
        <p:nvSpPr>
          <p:cNvPr id="44036" name="文本框 3"/>
          <p:cNvSpPr txBox="1"/>
          <p:nvPr/>
        </p:nvSpPr>
        <p:spPr>
          <a:xfrm>
            <a:off x="1270000" y="190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en-US" altLang="zh-CN" sz="200" dirty="0">
                <a:latin typeface="Arial" panose="020B0604020202020204" pitchFamily="34" charset="0"/>
              </a:rPr>
              <a:t>"</a:t>
            </a:r>
            <a:r>
              <a:rPr lang="zh-CN" altLang="en-US" sz="200" dirty="0">
                <a:latin typeface="Arial" panose="020B0604020202020204" pitchFamily="34" charset="0"/>
              </a:rPr>
              <a:t>春争日，夏争时，万物宜早不宜迟</a:t>
            </a:r>
            <a:r>
              <a:rPr lang="en-US" altLang="zh-CN" sz="200" dirty="0">
                <a:latin typeface="Arial" panose="020B0604020202020204" pitchFamily="34" charset="0"/>
              </a:rPr>
              <a:t>"</a:t>
            </a:r>
            <a:r>
              <a:rPr lang="zh-CN" altLang="en-US" sz="200" dirty="0">
                <a:latin typeface="Arial" panose="020B0604020202020204" pitchFamily="34" charset="0"/>
              </a:rPr>
              <a:t>。</a:t>
            </a:r>
          </a:p>
        </p:txBody>
      </p:sp>
      <p:sp>
        <p:nvSpPr>
          <p:cNvPr id="44037" name="文本框 2"/>
          <p:cNvSpPr txBox="1"/>
          <p:nvPr/>
        </p:nvSpPr>
        <p:spPr>
          <a:xfrm>
            <a:off x="1270000" y="1270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en-US" altLang="zh-CN" sz="200" dirty="0">
                <a:latin typeface="Arial" panose="020B0604020202020204" pitchFamily="34" charset="0"/>
              </a:rPr>
              <a:t>"</a:t>
            </a:r>
            <a:r>
              <a:rPr lang="zh-CN" altLang="en-US" sz="200" dirty="0">
                <a:latin typeface="Arial" panose="020B0604020202020204" pitchFamily="34" charset="0"/>
              </a:rPr>
              <a:t>铁路要修，环保也要做</a:t>
            </a:r>
            <a:r>
              <a:rPr lang="en-US" altLang="zh-CN" sz="200" dirty="0">
                <a:latin typeface="Arial" panose="020B0604020202020204" pitchFamily="34" charset="0"/>
              </a:rPr>
              <a:t>"</a:t>
            </a:r>
            <a:r>
              <a:rPr lang="zh-CN" altLang="en-US" sz="200" dirty="0">
                <a:latin typeface="Arial" panose="020B0604020202020204" pitchFamily="34" charset="0"/>
              </a:rPr>
              <a:t>和若铁路建设中始终坚持</a:t>
            </a:r>
            <a:r>
              <a:rPr lang="en-US" altLang="zh-CN" sz="200" dirty="0">
                <a:latin typeface="Arial" panose="020B0604020202020204" pitchFamily="34" charset="0"/>
              </a:rPr>
              <a:t>"</a:t>
            </a:r>
            <a:r>
              <a:rPr lang="zh-CN" altLang="en-US" sz="200" dirty="0">
                <a:latin typeface="Arial" panose="020B0604020202020204" pitchFamily="34" charset="0"/>
              </a:rPr>
              <a:t>绿水青山就是金山银山</a:t>
            </a:r>
            <a:r>
              <a:rPr lang="en-US" altLang="zh-CN" sz="200" dirty="0">
                <a:latin typeface="Arial" panose="020B0604020202020204" pitchFamily="34" charset="0"/>
              </a:rPr>
              <a:t>"</a:t>
            </a:r>
            <a:r>
              <a:rPr lang="zh-CN" altLang="en-US" sz="200" dirty="0">
                <a:latin typeface="Arial" panose="020B0604020202020204" pitchFamily="34" charset="0"/>
              </a:rPr>
              <a:t>的发展理念，把</a:t>
            </a:r>
            <a:r>
              <a:rPr lang="en-US" altLang="zh-CN" sz="200" dirty="0">
                <a:latin typeface="Arial" panose="020B0604020202020204" pitchFamily="34" charset="0"/>
              </a:rPr>
              <a:t>"</a:t>
            </a:r>
            <a:r>
              <a:rPr lang="zh-CN" altLang="en-US" sz="200" dirty="0">
                <a:latin typeface="Arial" panose="020B0604020202020204" pitchFamily="34" charset="0"/>
              </a:rPr>
              <a:t>沙漠建铁路，治沙要先行</a:t>
            </a:r>
            <a:r>
              <a:rPr lang="en-US" altLang="zh-CN" sz="200" dirty="0">
                <a:latin typeface="Arial" panose="020B0604020202020204" pitchFamily="34" charset="0"/>
              </a:rPr>
              <a:t>"</a:t>
            </a:r>
            <a:r>
              <a:rPr lang="zh-CN" altLang="en-US" sz="200" dirty="0">
                <a:latin typeface="Arial" panose="020B0604020202020204" pitchFamily="34" charset="0"/>
              </a:rPr>
              <a:t>建设理念贯彻了全过程。</a:t>
            </a:r>
          </a:p>
        </p:txBody>
      </p:sp>
      <p:sp>
        <p:nvSpPr>
          <p:cNvPr id="44038" name="文本框 1"/>
          <p:cNvSpPr txBox="1"/>
          <p:nvPr/>
        </p:nvSpPr>
        <p:spPr>
          <a:xfrm>
            <a:off x="1270000" y="63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随着</a:t>
            </a:r>
            <a:r>
              <a:rPr lang="en-US" altLang="zh-CN" sz="200" dirty="0">
                <a:latin typeface="Arial" panose="020B0604020202020204" pitchFamily="34" charset="0"/>
              </a:rPr>
              <a:t>"</a:t>
            </a:r>
            <a:r>
              <a:rPr lang="zh-CN" altLang="en-US" sz="200" dirty="0">
                <a:latin typeface="Arial" panose="020B0604020202020204" pitchFamily="34" charset="0"/>
              </a:rPr>
              <a:t>躺平</a:t>
            </a:r>
            <a:r>
              <a:rPr lang="en-US" altLang="zh-CN" sz="200" dirty="0">
                <a:latin typeface="Arial" panose="020B0604020202020204" pitchFamily="34" charset="0"/>
              </a:rPr>
              <a:t>""</a:t>
            </a:r>
            <a:r>
              <a:rPr lang="zh-CN" altLang="en-US" sz="200" dirty="0">
                <a:latin typeface="Arial" panose="020B0604020202020204" pitchFamily="34" charset="0"/>
              </a:rPr>
              <a:t>摆烂</a:t>
            </a:r>
            <a:r>
              <a:rPr lang="en-US" altLang="zh-CN" sz="200" dirty="0">
                <a:latin typeface="Arial" panose="020B0604020202020204" pitchFamily="34" charset="0"/>
              </a:rPr>
              <a:t>""emo"</a:t>
            </a:r>
            <a:r>
              <a:rPr lang="zh-CN" altLang="en-US" sz="200" dirty="0">
                <a:latin typeface="Arial" panose="020B0604020202020204" pitchFamily="34" charset="0"/>
              </a:rPr>
              <a:t>等网络热词的走红，当代年轻人工作生活的一种心理状态渐渐浮出水面，尤其对于选调生，刚离开校园，就步入</a:t>
            </a:r>
            <a:r>
              <a:rPr lang="en-US" altLang="zh-CN" sz="200" dirty="0">
                <a:latin typeface="Arial" panose="020B0604020202020204" pitchFamily="34" charset="0"/>
              </a:rPr>
              <a:t>"</a:t>
            </a:r>
            <a:r>
              <a:rPr lang="zh-CN" altLang="en-US" sz="200" dirty="0">
                <a:latin typeface="Arial" panose="020B0604020202020204" pitchFamily="34" charset="0"/>
              </a:rPr>
              <a:t>机关门</a:t>
            </a:r>
            <a:r>
              <a:rPr lang="en-US" altLang="zh-CN" sz="200" dirty="0">
                <a:latin typeface="Arial" panose="020B0604020202020204" pitchFamily="34" charset="0"/>
              </a:rPr>
              <a:t>"</a:t>
            </a:r>
            <a:r>
              <a:rPr lang="zh-CN" altLang="en-US" sz="200" dirty="0">
                <a:latin typeface="Arial" panose="020B0604020202020204" pitchFamily="34" charset="0"/>
              </a:rPr>
              <a:t>，也许还怀抱着喝喝茶、看看报、镀镀金的养老心态</a:t>
            </a:r>
          </a:p>
        </p:txBody>
      </p:sp>
      <p:pic>
        <p:nvPicPr>
          <p:cNvPr id="44039" name="图片 2"/>
          <p:cNvPicPr/>
          <p:nvPr/>
        </p:nvPicPr>
        <p:blipFill>
          <a:blip r:embed="rId2"/>
          <a:stretch>
            <a:fillRect/>
          </a:stretch>
        </p:blipFill>
        <p:spPr>
          <a:xfrm>
            <a:off x="0" y="0"/>
            <a:ext cx="9144000" cy="5143500"/>
          </a:xfrm>
          <a:prstGeom prst="rect">
            <a:avLst/>
          </a:prstGeom>
          <a:noFill/>
          <a:ln w="9525">
            <a:noFill/>
          </a:ln>
        </p:spPr>
      </p:pic>
      <p:pic>
        <p:nvPicPr>
          <p:cNvPr id="24" name="图片 23"/>
          <p:cNvPicPr>
            <a:picLocks noChangeAspect="1"/>
          </p:cNvPicPr>
          <p:nvPr/>
        </p:nvPicPr>
        <p:blipFill>
          <a:blip r:embed="rId3"/>
          <a:stretch>
            <a:fillRect/>
          </a:stretch>
        </p:blipFill>
        <p:spPr>
          <a:xfrm>
            <a:off x="628650" y="2092325"/>
            <a:ext cx="2673350" cy="2673350"/>
          </a:xfrm>
          <a:prstGeom prst="rect">
            <a:avLst/>
          </a:prstGeom>
          <a:noFill/>
          <a:ln w="9525">
            <a:noFill/>
          </a:ln>
        </p:spPr>
      </p:pic>
      <p:pic>
        <p:nvPicPr>
          <p:cNvPr id="44041" name="图片 3"/>
          <p:cNvPicPr>
            <a:picLocks noChangeAspect="1"/>
          </p:cNvPicPr>
          <p:nvPr/>
        </p:nvPicPr>
        <p:blipFill>
          <a:blip r:embed="rId4"/>
          <a:stretch>
            <a:fillRect/>
          </a:stretch>
        </p:blipFill>
        <p:spPr>
          <a:xfrm>
            <a:off x="7551738" y="0"/>
            <a:ext cx="1592262" cy="965200"/>
          </a:xfrm>
          <a:prstGeom prst="rect">
            <a:avLst/>
          </a:prstGeom>
          <a:noFill/>
          <a:ln w="9525">
            <a:noFill/>
          </a:ln>
        </p:spPr>
      </p:pic>
      <p:grpSp>
        <p:nvGrpSpPr>
          <p:cNvPr id="44042" name="组合 8"/>
          <p:cNvGrpSpPr/>
          <p:nvPr/>
        </p:nvGrpSpPr>
        <p:grpSpPr>
          <a:xfrm>
            <a:off x="-11112" y="166688"/>
            <a:ext cx="7391400" cy="379412"/>
            <a:chOff x="0" y="221401"/>
            <a:chExt cx="9559508" cy="506634"/>
          </a:xfrm>
        </p:grpSpPr>
        <p:sp>
          <p:nvSpPr>
            <p:cNvPr id="36" name="矩形 35"/>
            <p:cNvSpPr/>
            <p:nvPr/>
          </p:nvSpPr>
          <p:spPr>
            <a:xfrm>
              <a:off x="1190833" y="221401"/>
              <a:ext cx="8368675" cy="50663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a:t>
              </a: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论党的青年工作</a:t>
              </a:r>
              <a:r>
                <a:rPr kumimoji="0" lang="en-US" altLang="zh-CN"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a:t>
              </a: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主要篇目学习</a:t>
              </a:r>
            </a:p>
          </p:txBody>
        </p:sp>
        <p:sp>
          <p:nvSpPr>
            <p:cNvPr id="37" name="矩形 36"/>
            <p:cNvSpPr/>
            <p:nvPr/>
          </p:nvSpPr>
          <p:spPr>
            <a:xfrm>
              <a:off x="0" y="221401"/>
              <a:ext cx="638533" cy="50663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grpSp>
      <p:grpSp>
        <p:nvGrpSpPr>
          <p:cNvPr id="16" name="组合 15"/>
          <p:cNvGrpSpPr/>
          <p:nvPr/>
        </p:nvGrpSpPr>
        <p:grpSpPr>
          <a:xfrm>
            <a:off x="608013" y="1046163"/>
            <a:ext cx="7907337" cy="3719512"/>
            <a:chOff x="810228" y="1395273"/>
            <a:chExt cx="10544537" cy="4959228"/>
          </a:xfrm>
        </p:grpSpPr>
        <p:sp>
          <p:nvSpPr>
            <p:cNvPr id="17" name="矩形 16"/>
            <p:cNvSpPr/>
            <p:nvPr/>
          </p:nvSpPr>
          <p:spPr>
            <a:xfrm>
              <a:off x="810228" y="1805896"/>
              <a:ext cx="10544537" cy="4548605"/>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nvGrpSpPr>
            <p:cNvPr id="44046" name="组合 3"/>
            <p:cNvGrpSpPr/>
            <p:nvPr/>
          </p:nvGrpSpPr>
          <p:grpSpPr>
            <a:xfrm>
              <a:off x="1595006" y="1395273"/>
              <a:ext cx="9001987" cy="1009736"/>
              <a:chOff x="1386245" y="2546361"/>
              <a:chExt cx="9566638" cy="1009736"/>
            </a:xfrm>
          </p:grpSpPr>
          <p:sp>
            <p:nvSpPr>
              <p:cNvPr id="20" name="等腰三角形 19"/>
              <p:cNvSpPr/>
              <p:nvPr/>
            </p:nvSpPr>
            <p:spPr>
              <a:xfrm>
                <a:off x="10633318" y="2546361"/>
                <a:ext cx="319463" cy="410623"/>
              </a:xfrm>
              <a:prstGeom prst="triangle">
                <a:avLst/>
              </a:prstGeom>
              <a:solidFill>
                <a:srgbClr val="75151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3429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mn-lt"/>
                  <a:ea typeface="+mn-ea"/>
                  <a:cs typeface="+mn-ea"/>
                  <a:sym typeface="+mn-lt"/>
                </a:endParaRPr>
              </a:p>
            </p:txBody>
          </p:sp>
          <p:sp>
            <p:nvSpPr>
              <p:cNvPr id="21" name="等腰三角形 20"/>
              <p:cNvSpPr/>
              <p:nvPr/>
            </p:nvSpPr>
            <p:spPr>
              <a:xfrm>
                <a:off x="1386894" y="2546361"/>
                <a:ext cx="319463" cy="410623"/>
              </a:xfrm>
              <a:prstGeom prst="triangle">
                <a:avLst/>
              </a:prstGeom>
              <a:solidFill>
                <a:srgbClr val="75151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3429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mn-lt"/>
                  <a:ea typeface="+mn-ea"/>
                  <a:cs typeface="+mn-ea"/>
                  <a:sym typeface="+mn-lt"/>
                </a:endParaRPr>
              </a:p>
            </p:txBody>
          </p:sp>
          <p:sp>
            <p:nvSpPr>
              <p:cNvPr id="22" name="梯形 21"/>
              <p:cNvSpPr/>
              <p:nvPr/>
            </p:nvSpPr>
            <p:spPr>
              <a:xfrm flipV="1">
                <a:off x="1546626" y="2546361"/>
                <a:ext cx="9246424" cy="1009624"/>
              </a:xfrm>
              <a:prstGeom prst="trapezoid">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3429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mn-lt"/>
                  <a:ea typeface="+mn-ea"/>
                  <a:cs typeface="+mn-ea"/>
                  <a:sym typeface="+mn-lt"/>
                </a:endParaRPr>
              </a:p>
            </p:txBody>
          </p:sp>
        </p:grpSp>
        <p:sp>
          <p:nvSpPr>
            <p:cNvPr id="19" name="文本框 18"/>
            <p:cNvSpPr txBox="1"/>
            <p:nvPr/>
          </p:nvSpPr>
          <p:spPr>
            <a:xfrm>
              <a:off x="2188363" y="1577302"/>
              <a:ext cx="8107926" cy="861462"/>
            </a:xfrm>
            <a:prstGeom prst="rect">
              <a:avLst/>
            </a:prstGeom>
            <a:noFill/>
          </p:spPr>
          <p:txBody>
            <a:bodyPr>
              <a:spAutoFit/>
            </a:bodyPr>
            <a:lstStyle/>
            <a:p>
              <a:pPr marR="0" algn="ctr" defTabSz="914400" fontAlgn="auto">
                <a:spcBef>
                  <a:spcPts val="0"/>
                </a:spcBef>
                <a:spcAft>
                  <a:spcPts val="0"/>
                </a:spcAft>
                <a:buClrTx/>
                <a:buSzTx/>
                <a:buFontTx/>
                <a:buNone/>
                <a:defRPr/>
              </a:pPr>
              <a:r>
                <a:rPr kumimoji="0" lang="zh-CN" altLang="en-US" b="1" kern="1200" cap="none" spc="225" normalizeH="0" baseline="0" noProof="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rPr>
                <a:t>　</a:t>
              </a:r>
              <a:r>
                <a:rPr kumimoji="0" lang="en-US" altLang="zh-CN" b="1" kern="1200" cap="none" spc="225" normalizeH="0" baseline="0" noProof="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rPr>
                <a:t>《</a:t>
              </a:r>
              <a:r>
                <a:rPr kumimoji="0" lang="zh-CN" altLang="en-US" b="1" kern="1200" cap="none" spc="225" normalizeH="0" baseline="0" noProof="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rPr>
                <a:t>职业教育是广大青年打开通往成功成才大门的重要途径</a:t>
              </a:r>
              <a:r>
                <a:rPr kumimoji="0" lang="en-US" altLang="zh-CN" b="1" kern="1200" cap="none" spc="225" normalizeH="0" baseline="0" noProof="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rPr>
                <a:t>》</a:t>
              </a:r>
              <a:endParaRPr kumimoji="0" lang="zh-CN" altLang="en-US" b="1" kern="1200" cap="none" spc="225" normalizeH="0" baseline="0" noProof="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endParaRPr>
            </a:p>
          </p:txBody>
        </p:sp>
      </p:grpSp>
      <p:sp>
        <p:nvSpPr>
          <p:cNvPr id="23" name="文本框 22"/>
          <p:cNvSpPr txBox="1"/>
          <p:nvPr/>
        </p:nvSpPr>
        <p:spPr>
          <a:xfrm>
            <a:off x="2622550" y="2035175"/>
            <a:ext cx="5837238" cy="1722438"/>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358775" eaLnBrk="1" hangingPunct="1">
              <a:lnSpc>
                <a:spcPct val="150000"/>
              </a:lnSpc>
              <a:spcBef>
                <a:spcPct val="0"/>
              </a:spcBef>
              <a:buFontTx/>
              <a:buNone/>
            </a:pPr>
            <a:r>
              <a:rPr lang="zh-CN" altLang="en-US" sz="1200" dirty="0">
                <a:latin typeface="微软雅黑" panose="020B0503020204020204" pitchFamily="34" charset="-122"/>
                <a:ea typeface="微软雅黑" panose="020B0503020204020204" pitchFamily="34" charset="-122"/>
              </a:rPr>
              <a:t>是</a:t>
            </a:r>
            <a:r>
              <a:rPr lang="en-US" altLang="zh-CN" sz="1200" dirty="0">
                <a:latin typeface="微软雅黑" panose="020B0503020204020204" pitchFamily="34" charset="-122"/>
                <a:ea typeface="微软雅黑" panose="020B0503020204020204" pitchFamily="34" charset="-122"/>
              </a:rPr>
              <a:t>2014</a:t>
            </a:r>
            <a:r>
              <a:rPr lang="zh-CN" altLang="en-US" sz="1200" dirty="0">
                <a:latin typeface="微软雅黑" panose="020B0503020204020204" pitchFamily="34" charset="-122"/>
                <a:ea typeface="微软雅黑" panose="020B0503020204020204" pitchFamily="34" charset="-122"/>
              </a:rPr>
              <a:t>年</a:t>
            </a:r>
            <a:r>
              <a:rPr lang="en-US" altLang="zh-CN" sz="1200" dirty="0">
                <a:latin typeface="微软雅黑" panose="020B0503020204020204" pitchFamily="34" charset="-122"/>
                <a:ea typeface="微软雅黑" panose="020B0503020204020204" pitchFamily="34" charset="-122"/>
              </a:rPr>
              <a:t>5</a:t>
            </a:r>
            <a:r>
              <a:rPr lang="zh-CN" altLang="en-US" sz="1200" dirty="0">
                <a:latin typeface="微软雅黑" panose="020B0503020204020204" pitchFamily="34" charset="-122"/>
                <a:ea typeface="微软雅黑" panose="020B0503020204020204" pitchFamily="34" charset="-122"/>
              </a:rPr>
              <a:t>月</a:t>
            </a:r>
            <a:r>
              <a:rPr lang="en-US" altLang="zh-CN" sz="1200" dirty="0">
                <a:latin typeface="微软雅黑" panose="020B0503020204020204" pitchFamily="34" charset="-122"/>
                <a:ea typeface="微软雅黑" panose="020B0503020204020204" pitchFamily="34" charset="-122"/>
              </a:rPr>
              <a:t>30</a:t>
            </a:r>
            <a:r>
              <a:rPr lang="zh-CN" altLang="en-US" sz="1200" dirty="0">
                <a:latin typeface="微软雅黑" panose="020B0503020204020204" pitchFamily="34" charset="-122"/>
                <a:ea typeface="微软雅黑" panose="020B0503020204020204" pitchFamily="34" charset="-122"/>
              </a:rPr>
              <a:t>日习近平同志就加快发展职业教育作出的指示。指出，职业教育是国民教育体系和人力资源开发的重要组成部分，肩负着培养多样化人才、传承技术技能、促进就业创业的重要职责。要树立正确人才观，努力培养数以亿计的高素质劳动者和技术技能人才。要牢牢把握服务发展、促进就业的办学方向，努力建设中国特色职业教育体系。要加大对农村地区、民族地区、贫困地区职业教育支持力度，努力让每个人都有人生出彩的机会。</a:t>
            </a:r>
          </a:p>
        </p:txBody>
      </p:sp>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down)">
                                      <p:cBhvr>
                                        <p:cTn id="11" dur="500"/>
                                        <p:tgtEl>
                                          <p:spTgt spid="24"/>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wipe(down)">
                                      <p:cBhvr>
                                        <p:cTn id="1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文本框 5"/>
          <p:cNvSpPr txBox="1"/>
          <p:nvPr/>
        </p:nvSpPr>
        <p:spPr>
          <a:xfrm>
            <a:off x="1270000" y="317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年轻干部要将航天精神</a:t>
            </a:r>
            <a:r>
              <a:rPr lang="en-US" altLang="zh-CN" sz="200" dirty="0">
                <a:latin typeface="Arial" panose="020B0604020202020204" pitchFamily="34" charset="0"/>
              </a:rPr>
              <a:t>"</a:t>
            </a:r>
            <a:r>
              <a:rPr lang="zh-CN" altLang="en-US" sz="200" dirty="0">
                <a:latin typeface="Arial" panose="020B0604020202020204" pitchFamily="34" charset="0"/>
              </a:rPr>
              <a:t>内化于心、外化于行</a:t>
            </a:r>
            <a:r>
              <a:rPr lang="en-US" altLang="zh-CN" sz="200" dirty="0">
                <a:latin typeface="Arial" panose="020B0604020202020204" pitchFamily="34" charset="0"/>
              </a:rPr>
              <a:t>"</a:t>
            </a:r>
            <a:r>
              <a:rPr lang="zh-CN" altLang="en-US" sz="200" dirty="0">
                <a:latin typeface="Arial" panose="020B0604020202020204" pitchFamily="34" charset="0"/>
              </a:rPr>
              <a:t>，坚定以身许国之心、秉持热忱报国之志，扛实</a:t>
            </a:r>
            <a:r>
              <a:rPr lang="en-US" altLang="zh-CN" sz="200" dirty="0">
                <a:latin typeface="Arial" panose="020B0604020202020204" pitchFamily="34" charset="0"/>
              </a:rPr>
              <a:t>"</a:t>
            </a:r>
            <a:r>
              <a:rPr lang="zh-CN" altLang="en-US" sz="200" dirty="0">
                <a:latin typeface="Arial" panose="020B0604020202020204" pitchFamily="34" charset="0"/>
              </a:rPr>
              <a:t>知重负重</a:t>
            </a:r>
            <a:r>
              <a:rPr lang="en-US" altLang="zh-CN" sz="200" dirty="0">
                <a:latin typeface="Arial" panose="020B0604020202020204" pitchFamily="34" charset="0"/>
              </a:rPr>
              <a:t>"</a:t>
            </a:r>
            <a:r>
              <a:rPr lang="zh-CN" altLang="en-US" sz="200" dirty="0">
                <a:latin typeface="Arial" panose="020B0604020202020204" pitchFamily="34" charset="0"/>
              </a:rPr>
              <a:t>的担当，经得起</a:t>
            </a:r>
            <a:r>
              <a:rPr lang="en-US" altLang="zh-CN" sz="200" dirty="0">
                <a:latin typeface="Arial" panose="020B0604020202020204" pitchFamily="34" charset="0"/>
              </a:rPr>
              <a:t>"</a:t>
            </a:r>
            <a:r>
              <a:rPr lang="zh-CN" altLang="en-US" sz="200" dirty="0">
                <a:latin typeface="Arial" panose="020B0604020202020204" pitchFamily="34" charset="0"/>
              </a:rPr>
              <a:t>劈波斩浪</a:t>
            </a:r>
            <a:r>
              <a:rPr lang="en-US" altLang="zh-CN" sz="200" dirty="0">
                <a:latin typeface="Arial" panose="020B0604020202020204" pitchFamily="34" charset="0"/>
              </a:rPr>
              <a:t>"</a:t>
            </a:r>
            <a:r>
              <a:rPr lang="zh-CN" altLang="en-US" sz="200" dirty="0">
                <a:latin typeface="Arial" panose="020B0604020202020204" pitchFamily="34" charset="0"/>
              </a:rPr>
              <a:t>的历练，受得住</a:t>
            </a:r>
            <a:r>
              <a:rPr lang="en-US" altLang="zh-CN" sz="200" dirty="0">
                <a:latin typeface="Arial" panose="020B0604020202020204" pitchFamily="34" charset="0"/>
              </a:rPr>
              <a:t>"</a:t>
            </a:r>
            <a:r>
              <a:rPr lang="zh-CN" altLang="en-US" sz="200" dirty="0">
                <a:latin typeface="Arial" panose="020B0604020202020204" pitchFamily="34" charset="0"/>
              </a:rPr>
              <a:t>化茧成蝶</a:t>
            </a:r>
            <a:r>
              <a:rPr lang="en-US" altLang="zh-CN" sz="200" dirty="0">
                <a:latin typeface="Arial" panose="020B0604020202020204" pitchFamily="34" charset="0"/>
              </a:rPr>
              <a:t>"</a:t>
            </a:r>
            <a:r>
              <a:rPr lang="zh-CN" altLang="en-US" sz="200" dirty="0">
                <a:latin typeface="Arial" panose="020B0604020202020204" pitchFamily="34" charset="0"/>
              </a:rPr>
              <a:t>的蜕变，将个人理想融入到基层发展之中，把困难当考验</a:t>
            </a:r>
          </a:p>
        </p:txBody>
      </p:sp>
      <p:sp>
        <p:nvSpPr>
          <p:cNvPr id="45059" name="文本框 4"/>
          <p:cNvSpPr txBox="1"/>
          <p:nvPr/>
        </p:nvSpPr>
        <p:spPr>
          <a:xfrm>
            <a:off x="1270000" y="2540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毕业生们切勿浪费大好时光，要向懒惰涣散、得过且过的</a:t>
            </a:r>
            <a:r>
              <a:rPr lang="en-US" altLang="zh-CN" sz="200" dirty="0">
                <a:latin typeface="Arial" panose="020B0604020202020204" pitchFamily="34" charset="0"/>
              </a:rPr>
              <a:t>"</a:t>
            </a:r>
            <a:r>
              <a:rPr lang="zh-CN" altLang="en-US" sz="200" dirty="0">
                <a:latin typeface="Arial" panose="020B0604020202020204" pitchFamily="34" charset="0"/>
              </a:rPr>
              <a:t>佛系</a:t>
            </a:r>
            <a:r>
              <a:rPr lang="en-US" altLang="zh-CN" sz="200" dirty="0">
                <a:latin typeface="Arial" panose="020B0604020202020204" pitchFamily="34" charset="0"/>
              </a:rPr>
              <a:t>"</a:t>
            </a:r>
            <a:r>
              <a:rPr lang="zh-CN" altLang="en-US" sz="200" dirty="0">
                <a:latin typeface="Arial" panose="020B0604020202020204" pitchFamily="34" charset="0"/>
              </a:rPr>
              <a:t>说</a:t>
            </a:r>
            <a:r>
              <a:rPr lang="en-US" altLang="zh-CN" sz="200" dirty="0">
                <a:latin typeface="Arial" panose="020B0604020202020204" pitchFamily="34" charset="0"/>
              </a:rPr>
              <a:t>"</a:t>
            </a:r>
            <a:r>
              <a:rPr lang="zh-CN" altLang="en-US" sz="200" dirty="0">
                <a:latin typeface="Arial" panose="020B0604020202020204" pitchFamily="34" charset="0"/>
              </a:rPr>
              <a:t>不</a:t>
            </a:r>
            <a:r>
              <a:rPr lang="en-US" altLang="zh-CN" sz="200" dirty="0">
                <a:latin typeface="Arial" panose="020B0604020202020204" pitchFamily="34" charset="0"/>
              </a:rPr>
              <a:t>"</a:t>
            </a:r>
            <a:r>
              <a:rPr lang="zh-CN" altLang="en-US" sz="200" dirty="0">
                <a:latin typeface="Arial" panose="020B0604020202020204" pitchFamily="34" charset="0"/>
              </a:rPr>
              <a:t>，要向能躲则躲、妥协顺从的</a:t>
            </a:r>
            <a:r>
              <a:rPr lang="en-US" altLang="zh-CN" sz="200" dirty="0">
                <a:latin typeface="Arial" panose="020B0604020202020204" pitchFamily="34" charset="0"/>
              </a:rPr>
              <a:t>"</a:t>
            </a:r>
            <a:r>
              <a:rPr lang="zh-CN" altLang="en-US" sz="200" dirty="0">
                <a:latin typeface="Arial" panose="020B0604020202020204" pitchFamily="34" charset="0"/>
              </a:rPr>
              <a:t>躺平</a:t>
            </a:r>
            <a:r>
              <a:rPr lang="en-US" altLang="zh-CN" sz="200" dirty="0">
                <a:latin typeface="Arial" panose="020B0604020202020204" pitchFamily="34" charset="0"/>
              </a:rPr>
              <a:t>"</a:t>
            </a:r>
            <a:r>
              <a:rPr lang="zh-CN" altLang="en-US" sz="200" dirty="0">
                <a:latin typeface="Arial" panose="020B0604020202020204" pitchFamily="34" charset="0"/>
              </a:rPr>
              <a:t>说</a:t>
            </a:r>
            <a:r>
              <a:rPr lang="en-US" altLang="zh-CN" sz="200" dirty="0">
                <a:latin typeface="Arial" panose="020B0604020202020204" pitchFamily="34" charset="0"/>
              </a:rPr>
              <a:t>"</a:t>
            </a:r>
            <a:r>
              <a:rPr lang="zh-CN" altLang="en-US" sz="200" dirty="0">
                <a:latin typeface="Arial" panose="020B0604020202020204" pitchFamily="34" charset="0"/>
              </a:rPr>
              <a:t>不</a:t>
            </a:r>
            <a:r>
              <a:rPr lang="en-US" altLang="zh-CN" sz="200" dirty="0">
                <a:latin typeface="Arial" panose="020B0604020202020204" pitchFamily="34" charset="0"/>
              </a:rPr>
              <a:t>"</a:t>
            </a:r>
            <a:r>
              <a:rPr lang="zh-CN" altLang="en-US" sz="200" dirty="0">
                <a:latin typeface="Arial" panose="020B0604020202020204" pitchFamily="34" charset="0"/>
              </a:rPr>
              <a:t>。</a:t>
            </a:r>
          </a:p>
        </p:txBody>
      </p:sp>
      <p:sp>
        <p:nvSpPr>
          <p:cNvPr id="45060" name="文本框 3"/>
          <p:cNvSpPr txBox="1"/>
          <p:nvPr/>
        </p:nvSpPr>
        <p:spPr>
          <a:xfrm>
            <a:off x="1270000" y="190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，综合考虑干部成长中的个性化、差异化需</a:t>
            </a:r>
          </a:p>
        </p:txBody>
      </p:sp>
      <p:sp>
        <p:nvSpPr>
          <p:cNvPr id="45061" name="文本框 2"/>
          <p:cNvSpPr txBox="1"/>
          <p:nvPr/>
        </p:nvSpPr>
        <p:spPr>
          <a:xfrm>
            <a:off x="1270000" y="1270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展思维、提升格局，增强抓产业、抓发展意识。</a:t>
            </a:r>
          </a:p>
        </p:txBody>
      </p:sp>
      <p:sp>
        <p:nvSpPr>
          <p:cNvPr id="45062" name="文本框 1"/>
          <p:cNvSpPr txBox="1"/>
          <p:nvPr/>
        </p:nvSpPr>
        <p:spPr>
          <a:xfrm>
            <a:off x="1270000" y="63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立足打造远近闻名的苗药之乡，</a:t>
            </a:r>
            <a:r>
              <a:rPr lang="en-US" altLang="zh-CN" sz="200" dirty="0">
                <a:latin typeface="Arial" panose="020B0604020202020204" pitchFamily="34" charset="0"/>
              </a:rPr>
              <a:t>2020</a:t>
            </a:r>
            <a:r>
              <a:rPr lang="zh-CN" altLang="en-US" sz="200" dirty="0">
                <a:latin typeface="Arial" panose="020B0604020202020204" pitchFamily="34" charset="0"/>
              </a:rPr>
              <a:t>年，润溪乡请来专家实地指导，经过海拔、土壤、空气、湿度等一系列数据检测，最终确定了在樱桃井村、白果坪村种植以百部为主，天冬、黄精等其他中药材协同发展的种植模式。</a:t>
            </a:r>
          </a:p>
        </p:txBody>
      </p:sp>
      <p:pic>
        <p:nvPicPr>
          <p:cNvPr id="45063" name="图片 2"/>
          <p:cNvPicPr/>
          <p:nvPr/>
        </p:nvPicPr>
        <p:blipFill>
          <a:blip r:embed="rId2"/>
          <a:stretch>
            <a:fillRect/>
          </a:stretch>
        </p:blipFill>
        <p:spPr>
          <a:xfrm>
            <a:off x="0" y="0"/>
            <a:ext cx="9144000" cy="5143500"/>
          </a:xfrm>
          <a:prstGeom prst="rect">
            <a:avLst/>
          </a:prstGeom>
          <a:noFill/>
          <a:ln w="9525">
            <a:noFill/>
          </a:ln>
        </p:spPr>
      </p:pic>
      <p:pic>
        <p:nvPicPr>
          <p:cNvPr id="24" name="图片 23"/>
          <p:cNvPicPr>
            <a:picLocks noChangeAspect="1"/>
          </p:cNvPicPr>
          <p:nvPr/>
        </p:nvPicPr>
        <p:blipFill>
          <a:blip r:embed="rId3"/>
          <a:stretch>
            <a:fillRect/>
          </a:stretch>
        </p:blipFill>
        <p:spPr>
          <a:xfrm>
            <a:off x="628650" y="2092325"/>
            <a:ext cx="2673350" cy="2673350"/>
          </a:xfrm>
          <a:prstGeom prst="rect">
            <a:avLst/>
          </a:prstGeom>
          <a:noFill/>
          <a:ln w="9525">
            <a:noFill/>
          </a:ln>
        </p:spPr>
      </p:pic>
      <p:pic>
        <p:nvPicPr>
          <p:cNvPr id="45065" name="图片 3"/>
          <p:cNvPicPr>
            <a:picLocks noChangeAspect="1"/>
          </p:cNvPicPr>
          <p:nvPr/>
        </p:nvPicPr>
        <p:blipFill>
          <a:blip r:embed="rId4"/>
          <a:stretch>
            <a:fillRect/>
          </a:stretch>
        </p:blipFill>
        <p:spPr>
          <a:xfrm>
            <a:off x="7551738" y="0"/>
            <a:ext cx="1592262" cy="965200"/>
          </a:xfrm>
          <a:prstGeom prst="rect">
            <a:avLst/>
          </a:prstGeom>
          <a:noFill/>
          <a:ln w="9525">
            <a:noFill/>
          </a:ln>
        </p:spPr>
      </p:pic>
      <p:grpSp>
        <p:nvGrpSpPr>
          <p:cNvPr id="45066" name="组合 8"/>
          <p:cNvGrpSpPr/>
          <p:nvPr/>
        </p:nvGrpSpPr>
        <p:grpSpPr>
          <a:xfrm>
            <a:off x="-11112" y="166688"/>
            <a:ext cx="7391400" cy="379412"/>
            <a:chOff x="0" y="221401"/>
            <a:chExt cx="9559508" cy="506634"/>
          </a:xfrm>
        </p:grpSpPr>
        <p:sp>
          <p:nvSpPr>
            <p:cNvPr id="36" name="矩形 35"/>
            <p:cNvSpPr/>
            <p:nvPr/>
          </p:nvSpPr>
          <p:spPr>
            <a:xfrm>
              <a:off x="1190833" y="221401"/>
              <a:ext cx="8368675" cy="50663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a:t>
              </a: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论党的青年工作</a:t>
              </a:r>
              <a:r>
                <a:rPr kumimoji="0" lang="en-US" altLang="zh-CN"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a:t>
              </a: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主要篇目学习</a:t>
              </a:r>
            </a:p>
          </p:txBody>
        </p:sp>
        <p:sp>
          <p:nvSpPr>
            <p:cNvPr id="37" name="矩形 36"/>
            <p:cNvSpPr/>
            <p:nvPr/>
          </p:nvSpPr>
          <p:spPr>
            <a:xfrm>
              <a:off x="0" y="221401"/>
              <a:ext cx="638533" cy="50663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grpSp>
      <p:grpSp>
        <p:nvGrpSpPr>
          <p:cNvPr id="16" name="组合 15"/>
          <p:cNvGrpSpPr/>
          <p:nvPr/>
        </p:nvGrpSpPr>
        <p:grpSpPr>
          <a:xfrm>
            <a:off x="608013" y="1046163"/>
            <a:ext cx="7907337" cy="3719512"/>
            <a:chOff x="810228" y="1395273"/>
            <a:chExt cx="10544537" cy="4959228"/>
          </a:xfrm>
        </p:grpSpPr>
        <p:sp>
          <p:nvSpPr>
            <p:cNvPr id="17" name="矩形 16"/>
            <p:cNvSpPr/>
            <p:nvPr/>
          </p:nvSpPr>
          <p:spPr>
            <a:xfrm>
              <a:off x="810228" y="1805896"/>
              <a:ext cx="10544537" cy="4548605"/>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nvGrpSpPr>
            <p:cNvPr id="45070" name="组合 3"/>
            <p:cNvGrpSpPr/>
            <p:nvPr/>
          </p:nvGrpSpPr>
          <p:grpSpPr>
            <a:xfrm>
              <a:off x="1595006" y="1395273"/>
              <a:ext cx="9001987" cy="1009736"/>
              <a:chOff x="1386245" y="2546361"/>
              <a:chExt cx="9566638" cy="1009736"/>
            </a:xfrm>
          </p:grpSpPr>
          <p:sp>
            <p:nvSpPr>
              <p:cNvPr id="20" name="等腰三角形 19"/>
              <p:cNvSpPr/>
              <p:nvPr/>
            </p:nvSpPr>
            <p:spPr>
              <a:xfrm>
                <a:off x="10633318" y="2546361"/>
                <a:ext cx="319463" cy="410623"/>
              </a:xfrm>
              <a:prstGeom prst="triangle">
                <a:avLst/>
              </a:prstGeom>
              <a:solidFill>
                <a:srgbClr val="75151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3429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mn-lt"/>
                  <a:ea typeface="+mn-ea"/>
                  <a:cs typeface="+mn-ea"/>
                  <a:sym typeface="+mn-lt"/>
                </a:endParaRPr>
              </a:p>
            </p:txBody>
          </p:sp>
          <p:sp>
            <p:nvSpPr>
              <p:cNvPr id="21" name="等腰三角形 20"/>
              <p:cNvSpPr/>
              <p:nvPr/>
            </p:nvSpPr>
            <p:spPr>
              <a:xfrm>
                <a:off x="1386894" y="2546361"/>
                <a:ext cx="319463" cy="410623"/>
              </a:xfrm>
              <a:prstGeom prst="triangle">
                <a:avLst/>
              </a:prstGeom>
              <a:solidFill>
                <a:srgbClr val="75151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3429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mn-lt"/>
                  <a:ea typeface="+mn-ea"/>
                  <a:cs typeface="+mn-ea"/>
                  <a:sym typeface="+mn-lt"/>
                </a:endParaRPr>
              </a:p>
            </p:txBody>
          </p:sp>
          <p:sp>
            <p:nvSpPr>
              <p:cNvPr id="22" name="梯形 21"/>
              <p:cNvSpPr/>
              <p:nvPr/>
            </p:nvSpPr>
            <p:spPr>
              <a:xfrm flipV="1">
                <a:off x="1546626" y="2546361"/>
                <a:ext cx="9246424" cy="1009624"/>
              </a:xfrm>
              <a:prstGeom prst="trapezoid">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3429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mn-lt"/>
                  <a:ea typeface="+mn-ea"/>
                  <a:cs typeface="+mn-ea"/>
                  <a:sym typeface="+mn-lt"/>
                </a:endParaRPr>
              </a:p>
            </p:txBody>
          </p:sp>
        </p:grpSp>
        <p:sp>
          <p:nvSpPr>
            <p:cNvPr id="19" name="文本框 18"/>
            <p:cNvSpPr txBox="1"/>
            <p:nvPr/>
          </p:nvSpPr>
          <p:spPr>
            <a:xfrm>
              <a:off x="2188363" y="1577302"/>
              <a:ext cx="8107926" cy="493171"/>
            </a:xfrm>
            <a:prstGeom prst="rect">
              <a:avLst/>
            </a:prstGeom>
            <a:noFill/>
          </p:spPr>
          <p:txBody>
            <a:bodyPr>
              <a:spAutoFit/>
            </a:bodyPr>
            <a:lstStyle/>
            <a:p>
              <a:pPr marR="0" algn="ctr" defTabSz="914400" fontAlgn="auto">
                <a:spcBef>
                  <a:spcPts val="0"/>
                </a:spcBef>
                <a:spcAft>
                  <a:spcPts val="0"/>
                </a:spcAft>
                <a:buClrTx/>
                <a:buSzTx/>
                <a:buFontTx/>
                <a:buNone/>
                <a:defRPr/>
              </a:pPr>
              <a:r>
                <a:rPr kumimoji="0" lang="en-US" altLang="zh-CN" b="1" kern="1200" cap="none" spc="225" normalizeH="0" baseline="0" noProof="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rPr>
                <a:t>《</a:t>
              </a:r>
              <a:r>
                <a:rPr kumimoji="0" lang="zh-CN" altLang="en-US" b="1" kern="1200" cap="none" spc="225" normalizeH="0" baseline="0" noProof="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rPr>
                <a:t>培养造就一大批青年科技人才</a:t>
              </a:r>
              <a:r>
                <a:rPr kumimoji="0" lang="en-US" altLang="zh-CN" b="1" kern="1200" cap="none" spc="225" normalizeH="0" baseline="0" noProof="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rPr>
                <a:t>》</a:t>
              </a:r>
              <a:endParaRPr kumimoji="0" lang="zh-CN" altLang="en-US" b="1" kern="1200" cap="none" spc="225" normalizeH="0" baseline="0" noProof="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endParaRPr>
            </a:p>
          </p:txBody>
        </p:sp>
      </p:grpSp>
      <p:sp>
        <p:nvSpPr>
          <p:cNvPr id="23" name="文本框 22"/>
          <p:cNvSpPr txBox="1"/>
          <p:nvPr/>
        </p:nvSpPr>
        <p:spPr>
          <a:xfrm>
            <a:off x="2622550" y="2035175"/>
            <a:ext cx="5837238" cy="1722438"/>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358775" eaLnBrk="1" hangingPunct="1">
              <a:lnSpc>
                <a:spcPct val="150000"/>
              </a:lnSpc>
              <a:spcBef>
                <a:spcPct val="0"/>
              </a:spcBef>
              <a:buFontTx/>
              <a:buNone/>
            </a:pPr>
            <a:r>
              <a:rPr lang="zh-CN" altLang="en-US" sz="1200" dirty="0">
                <a:latin typeface="微软雅黑" panose="020B0503020204020204" pitchFamily="34" charset="-122"/>
                <a:ea typeface="微软雅黑" panose="020B0503020204020204" pitchFamily="34" charset="-122"/>
              </a:rPr>
              <a:t>是</a:t>
            </a:r>
            <a:r>
              <a:rPr lang="en-US" altLang="zh-CN" sz="1200" dirty="0">
                <a:latin typeface="微软雅黑" panose="020B0503020204020204" pitchFamily="34" charset="-122"/>
                <a:ea typeface="微软雅黑" panose="020B0503020204020204" pitchFamily="34" charset="-122"/>
              </a:rPr>
              <a:t>2014</a:t>
            </a:r>
            <a:r>
              <a:rPr lang="zh-CN" altLang="en-US" sz="1200" dirty="0">
                <a:latin typeface="微软雅黑" panose="020B0503020204020204" pitchFamily="34" charset="-122"/>
                <a:ea typeface="微软雅黑" panose="020B0503020204020204" pitchFamily="34" charset="-122"/>
              </a:rPr>
              <a:t>年</a:t>
            </a:r>
            <a:r>
              <a:rPr lang="en-US" altLang="zh-CN" sz="1200" dirty="0">
                <a:latin typeface="微软雅黑" panose="020B0503020204020204" pitchFamily="34" charset="-122"/>
                <a:ea typeface="微软雅黑" panose="020B0503020204020204" pitchFamily="34" charset="-122"/>
              </a:rPr>
              <a:t>6</a:t>
            </a:r>
            <a:r>
              <a:rPr lang="zh-CN" altLang="en-US" sz="1200" dirty="0">
                <a:latin typeface="微软雅黑" panose="020B0503020204020204" pitchFamily="34" charset="-122"/>
                <a:ea typeface="微软雅黑" panose="020B0503020204020204" pitchFamily="34" charset="-122"/>
              </a:rPr>
              <a:t>月至</a:t>
            </a:r>
            <a:r>
              <a:rPr lang="en-US" altLang="zh-CN" sz="1200" dirty="0">
                <a:latin typeface="微软雅黑" panose="020B0503020204020204" pitchFamily="34" charset="-122"/>
                <a:ea typeface="微软雅黑" panose="020B0503020204020204" pitchFamily="34" charset="-122"/>
              </a:rPr>
              <a:t>2022</a:t>
            </a:r>
            <a:r>
              <a:rPr lang="zh-CN" altLang="en-US" sz="1200" dirty="0">
                <a:latin typeface="微软雅黑" panose="020B0503020204020204" pitchFamily="34" charset="-122"/>
                <a:ea typeface="微软雅黑" panose="020B0503020204020204" pitchFamily="34" charset="-122"/>
              </a:rPr>
              <a:t>年</a:t>
            </a:r>
            <a:r>
              <a:rPr lang="en-US" altLang="zh-CN" sz="1200" dirty="0">
                <a:latin typeface="微软雅黑" panose="020B0503020204020204" pitchFamily="34" charset="-122"/>
                <a:ea typeface="微软雅黑" panose="020B0503020204020204" pitchFamily="34" charset="-122"/>
              </a:rPr>
              <a:t>5</a:t>
            </a:r>
            <a:r>
              <a:rPr lang="zh-CN" altLang="en-US" sz="1200" dirty="0">
                <a:latin typeface="微软雅黑" panose="020B0503020204020204" pitchFamily="34" charset="-122"/>
                <a:ea typeface="微软雅黑" panose="020B0503020204020204" pitchFamily="34" charset="-122"/>
              </a:rPr>
              <a:t>月期间习近平同志文稿中有关内容的节录。指出，拥有一大批创新型青年人才，是国家创新活力之所在，也是科技发展希望之所在。要把培育国家战略人才力量的政策重心放在青年科技人才上，造就规模宏大的青年科技人才队伍。各级党委和政府要以识才的慧眼、爱才的诚意、用才的胆识、容才的雅量、聚才的良方，放手使用优秀青年人才，为青年人才成才铺路搭桥，让他们成为有思想、有情怀、有责任、有担当的社会主义建设者和接班人。</a:t>
            </a:r>
          </a:p>
        </p:txBody>
      </p:sp>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down)">
                                      <p:cBhvr>
                                        <p:cTn id="11" dur="500"/>
                                        <p:tgtEl>
                                          <p:spTgt spid="24"/>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wipe(down)">
                                      <p:cBhvr>
                                        <p:cTn id="1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文本框 5"/>
          <p:cNvSpPr txBox="1"/>
          <p:nvPr/>
        </p:nvSpPr>
        <p:spPr>
          <a:xfrm>
            <a:off x="1270000" y="317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en-US" altLang="zh-CN" sz="200" dirty="0">
                <a:latin typeface="Arial" panose="020B0604020202020204" pitchFamily="34" charset="0"/>
              </a:rPr>
              <a:t>"</a:t>
            </a:r>
            <a:r>
              <a:rPr lang="zh-CN" altLang="en-US" sz="200" dirty="0">
                <a:latin typeface="Arial" panose="020B0604020202020204" pitchFamily="34" charset="0"/>
              </a:rPr>
              <a:t>如今没有</a:t>
            </a:r>
            <a:r>
              <a:rPr lang="en-US" altLang="zh-CN" sz="200" dirty="0">
                <a:latin typeface="Arial" panose="020B0604020202020204" pitchFamily="34" charset="0"/>
              </a:rPr>
              <a:t>"</a:t>
            </a:r>
            <a:r>
              <a:rPr lang="zh-CN" altLang="en-US" sz="200" dirty="0">
                <a:latin typeface="Arial" panose="020B0604020202020204" pitchFamily="34" charset="0"/>
              </a:rPr>
              <a:t>君</a:t>
            </a:r>
            <a:r>
              <a:rPr lang="en-US" altLang="zh-CN" sz="200" dirty="0">
                <a:latin typeface="Arial" panose="020B0604020202020204" pitchFamily="34" charset="0"/>
              </a:rPr>
              <a:t>"</a:t>
            </a:r>
            <a:r>
              <a:rPr lang="zh-CN" altLang="en-US" sz="200" dirty="0">
                <a:latin typeface="Arial" panose="020B0604020202020204" pitchFamily="34" charset="0"/>
              </a:rPr>
              <a:t>，但是道理相似，有些干部</a:t>
            </a:r>
            <a:r>
              <a:rPr lang="en-US" altLang="zh-CN" sz="200" dirty="0">
                <a:latin typeface="Arial" panose="020B0604020202020204" pitchFamily="34" charset="0"/>
              </a:rPr>
              <a:t>"</a:t>
            </a:r>
            <a:r>
              <a:rPr lang="zh-CN" altLang="en-US" sz="200" dirty="0">
                <a:latin typeface="Arial" panose="020B0604020202020204" pitchFamily="34" charset="0"/>
              </a:rPr>
              <a:t>为官不为</a:t>
            </a:r>
            <a:r>
              <a:rPr lang="en-US" altLang="zh-CN" sz="200" dirty="0">
                <a:latin typeface="Arial" panose="020B0604020202020204" pitchFamily="34" charset="0"/>
              </a:rPr>
              <a:t>"</a:t>
            </a:r>
            <a:r>
              <a:rPr lang="zh-CN" altLang="en-US" sz="200" dirty="0">
                <a:latin typeface="Arial" panose="020B0604020202020204" pitchFamily="34" charset="0"/>
              </a:rPr>
              <a:t>，占着官位、握着公权，却不干公事，无所作为，实则变相腐败。</a:t>
            </a:r>
          </a:p>
        </p:txBody>
      </p:sp>
      <p:sp>
        <p:nvSpPr>
          <p:cNvPr id="46083" name="文本框 4"/>
          <p:cNvSpPr txBox="1"/>
          <p:nvPr/>
        </p:nvSpPr>
        <p:spPr>
          <a:xfrm>
            <a:off x="1270000" y="2540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（一）建立服务机制。以服务企业发展为目标，建立</a:t>
            </a:r>
            <a:r>
              <a:rPr lang="en-US" altLang="zh-CN" sz="200" dirty="0">
                <a:latin typeface="Arial" panose="020B0604020202020204" pitchFamily="34" charset="0"/>
              </a:rPr>
              <a:t>"</a:t>
            </a:r>
            <a:r>
              <a:rPr lang="zh-CN" altLang="en-US" sz="200" dirty="0">
                <a:latin typeface="Arial" panose="020B0604020202020204" pitchFamily="34" charset="0"/>
              </a:rPr>
              <a:t>联席会议＋企业评议＋跟踪督办</a:t>
            </a:r>
            <a:r>
              <a:rPr lang="en-US" altLang="zh-CN" sz="200" dirty="0">
                <a:latin typeface="Arial" panose="020B0604020202020204" pitchFamily="34" charset="0"/>
              </a:rPr>
              <a:t>"</a:t>
            </a:r>
            <a:r>
              <a:rPr lang="zh-CN" altLang="en-US" sz="200" dirty="0">
                <a:latin typeface="Arial" panose="020B0604020202020204" pitchFamily="34" charset="0"/>
              </a:rPr>
              <a:t>党建工作机制，打造</a:t>
            </a:r>
            <a:r>
              <a:rPr lang="en-US" altLang="zh-CN" sz="200" dirty="0">
                <a:latin typeface="Arial" panose="020B0604020202020204" pitchFamily="34" charset="0"/>
              </a:rPr>
              <a:t>"</a:t>
            </a:r>
            <a:r>
              <a:rPr lang="zh-CN" altLang="en-US" sz="200" dirty="0">
                <a:latin typeface="Arial" panose="020B0604020202020204" pitchFamily="34" charset="0"/>
              </a:rPr>
              <a:t>党建指导员＋党务专员＋帮帮团</a:t>
            </a:r>
            <a:r>
              <a:rPr lang="en-US" altLang="zh-CN" sz="200" dirty="0">
                <a:latin typeface="Arial" panose="020B0604020202020204" pitchFamily="34" charset="0"/>
              </a:rPr>
              <a:t>"</a:t>
            </a:r>
            <a:r>
              <a:rPr lang="zh-CN" altLang="en-US" sz="200" dirty="0">
                <a:latin typeface="Arial" panose="020B0604020202020204" pitchFamily="34" charset="0"/>
              </a:rPr>
              <a:t>助企专业队伍，编印</a:t>
            </a:r>
            <a:r>
              <a:rPr lang="en-US" altLang="zh-CN" sz="200" dirty="0">
                <a:latin typeface="Arial" panose="020B0604020202020204" pitchFamily="34" charset="0"/>
              </a:rPr>
              <a:t>《</a:t>
            </a:r>
            <a:r>
              <a:rPr lang="zh-CN" altLang="en-US" sz="200" dirty="0">
                <a:latin typeface="Arial" panose="020B0604020202020204" pitchFamily="34" charset="0"/>
              </a:rPr>
              <a:t>杭锦旗企业投资项目审批事项一次性告知清单汇编</a:t>
            </a:r>
            <a:r>
              <a:rPr lang="en-US" altLang="zh-CN" sz="200" dirty="0">
                <a:latin typeface="Arial" panose="020B0604020202020204" pitchFamily="34" charset="0"/>
              </a:rPr>
              <a:t>》</a:t>
            </a:r>
            <a:endParaRPr lang="zh-CN" altLang="en-US" sz="200" dirty="0">
              <a:latin typeface="Arial" panose="020B0604020202020204" pitchFamily="34" charset="0"/>
            </a:endParaRPr>
          </a:p>
        </p:txBody>
      </p:sp>
      <p:sp>
        <p:nvSpPr>
          <p:cNvPr id="46084" name="文本框 3"/>
          <p:cNvSpPr txBox="1"/>
          <p:nvPr/>
        </p:nvSpPr>
        <p:spPr>
          <a:xfrm>
            <a:off x="1270000" y="190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en-US" altLang="zh-CN" sz="200" dirty="0">
                <a:latin typeface="Arial" panose="020B0604020202020204" pitchFamily="34" charset="0"/>
              </a:rPr>
              <a:t>"</a:t>
            </a:r>
            <a:r>
              <a:rPr lang="zh-CN" altLang="en-US" sz="200" dirty="0">
                <a:latin typeface="Arial" panose="020B0604020202020204" pitchFamily="34" charset="0"/>
              </a:rPr>
              <a:t>两次讲话对象不一样，内容却一致的，都宣示了我们党亘古不变的初心使命，昭示着我们党无往而不胜的</a:t>
            </a:r>
            <a:r>
              <a:rPr lang="en-US" altLang="zh-CN" sz="200" dirty="0">
                <a:latin typeface="Arial" panose="020B0604020202020204" pitchFamily="34" charset="0"/>
              </a:rPr>
              <a:t>"</a:t>
            </a:r>
            <a:r>
              <a:rPr lang="zh-CN" altLang="en-US" sz="200" dirty="0">
                <a:latin typeface="Arial" panose="020B0604020202020204" pitchFamily="34" charset="0"/>
              </a:rPr>
              <a:t>政治密码</a:t>
            </a:r>
            <a:r>
              <a:rPr lang="en-US" altLang="zh-CN" sz="200" dirty="0">
                <a:latin typeface="Arial" panose="020B0604020202020204" pitchFamily="34" charset="0"/>
              </a:rPr>
              <a:t>"</a:t>
            </a:r>
            <a:r>
              <a:rPr lang="zh-CN" altLang="en-US" sz="200" dirty="0">
                <a:latin typeface="Arial" panose="020B0604020202020204" pitchFamily="34" charset="0"/>
              </a:rPr>
              <a:t>。</a:t>
            </a:r>
          </a:p>
        </p:txBody>
      </p:sp>
      <p:sp>
        <p:nvSpPr>
          <p:cNvPr id="46085" name="文本框 2"/>
          <p:cNvSpPr txBox="1"/>
          <p:nvPr/>
        </p:nvSpPr>
        <p:spPr>
          <a:xfrm>
            <a:off x="1270000" y="1270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下载附件 </a:t>
            </a:r>
            <a:r>
              <a:rPr lang="en-US" altLang="zh-CN" sz="200" dirty="0">
                <a:latin typeface="Arial" panose="020B0604020202020204" pitchFamily="34" charset="0"/>
              </a:rPr>
              <a:t>(62.33 KB) </a:t>
            </a:r>
            <a:endParaRPr lang="zh-CN" altLang="en-US" sz="200" dirty="0">
              <a:latin typeface="Arial" panose="020B0604020202020204" pitchFamily="34" charset="0"/>
            </a:endParaRPr>
          </a:p>
        </p:txBody>
      </p:sp>
      <p:sp>
        <p:nvSpPr>
          <p:cNvPr id="46086" name="文本框 1"/>
          <p:cNvSpPr txBox="1"/>
          <p:nvPr/>
        </p:nvSpPr>
        <p:spPr>
          <a:xfrm>
            <a:off x="1270000" y="63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en-US" altLang="zh-CN" sz="200" dirty="0">
                <a:latin typeface="Arial" panose="020B0604020202020204" pitchFamily="34" charset="0"/>
              </a:rPr>
              <a:t>"</a:t>
            </a:r>
            <a:r>
              <a:rPr lang="zh-CN" altLang="en-US" sz="200" dirty="0">
                <a:latin typeface="Arial" panose="020B0604020202020204" pitchFamily="34" charset="0"/>
              </a:rPr>
              <a:t>他们请来城市设计师进行规划设计，建公园、建网红基地、建博物馆、修健身房，把乡村当成城市来设计，结果这些设施最后都成了摆设</a:t>
            </a:r>
            <a:r>
              <a:rPr lang="en-US" altLang="zh-CN" sz="200" dirty="0">
                <a:latin typeface="Arial" panose="020B0604020202020204" pitchFamily="34" charset="0"/>
              </a:rPr>
              <a:t>""</a:t>
            </a:r>
            <a:r>
              <a:rPr lang="zh-CN" altLang="en-US" sz="200" dirty="0">
                <a:latin typeface="Arial" panose="020B0604020202020204" pitchFamily="34" charset="0"/>
              </a:rPr>
              <a:t>有些干部说要搞这样，有些干部又要建那样，俺们村好多新盖的猪圈和牛圈都空着</a:t>
            </a:r>
          </a:p>
        </p:txBody>
      </p:sp>
      <p:pic>
        <p:nvPicPr>
          <p:cNvPr id="46087" name="图片 2"/>
          <p:cNvPicPr/>
          <p:nvPr/>
        </p:nvPicPr>
        <p:blipFill>
          <a:blip r:embed="rId2"/>
          <a:stretch>
            <a:fillRect/>
          </a:stretch>
        </p:blipFill>
        <p:spPr>
          <a:xfrm>
            <a:off x="0" y="0"/>
            <a:ext cx="9144000" cy="5143500"/>
          </a:xfrm>
          <a:prstGeom prst="rect">
            <a:avLst/>
          </a:prstGeom>
          <a:noFill/>
          <a:ln w="9525">
            <a:noFill/>
          </a:ln>
        </p:spPr>
      </p:pic>
      <p:pic>
        <p:nvPicPr>
          <p:cNvPr id="24" name="图片 23"/>
          <p:cNvPicPr>
            <a:picLocks noChangeAspect="1"/>
          </p:cNvPicPr>
          <p:nvPr/>
        </p:nvPicPr>
        <p:blipFill>
          <a:blip r:embed="rId3"/>
          <a:stretch>
            <a:fillRect/>
          </a:stretch>
        </p:blipFill>
        <p:spPr>
          <a:xfrm>
            <a:off x="628650" y="2092325"/>
            <a:ext cx="2673350" cy="2673350"/>
          </a:xfrm>
          <a:prstGeom prst="rect">
            <a:avLst/>
          </a:prstGeom>
          <a:noFill/>
          <a:ln w="9525">
            <a:noFill/>
          </a:ln>
        </p:spPr>
      </p:pic>
      <p:pic>
        <p:nvPicPr>
          <p:cNvPr id="46089" name="图片 3"/>
          <p:cNvPicPr>
            <a:picLocks noChangeAspect="1"/>
          </p:cNvPicPr>
          <p:nvPr/>
        </p:nvPicPr>
        <p:blipFill>
          <a:blip r:embed="rId4"/>
          <a:stretch>
            <a:fillRect/>
          </a:stretch>
        </p:blipFill>
        <p:spPr>
          <a:xfrm>
            <a:off x="7551738" y="0"/>
            <a:ext cx="1592262" cy="965200"/>
          </a:xfrm>
          <a:prstGeom prst="rect">
            <a:avLst/>
          </a:prstGeom>
          <a:noFill/>
          <a:ln w="9525">
            <a:noFill/>
          </a:ln>
        </p:spPr>
      </p:pic>
      <p:grpSp>
        <p:nvGrpSpPr>
          <p:cNvPr id="46090" name="组合 8"/>
          <p:cNvGrpSpPr/>
          <p:nvPr/>
        </p:nvGrpSpPr>
        <p:grpSpPr>
          <a:xfrm>
            <a:off x="-11112" y="166688"/>
            <a:ext cx="7391400" cy="379412"/>
            <a:chOff x="0" y="221401"/>
            <a:chExt cx="9559508" cy="506634"/>
          </a:xfrm>
        </p:grpSpPr>
        <p:sp>
          <p:nvSpPr>
            <p:cNvPr id="36" name="矩形 35"/>
            <p:cNvSpPr/>
            <p:nvPr/>
          </p:nvSpPr>
          <p:spPr>
            <a:xfrm>
              <a:off x="1190833" y="221401"/>
              <a:ext cx="8368675" cy="50663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a:t>
              </a: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论党的青年工作</a:t>
              </a:r>
              <a:r>
                <a:rPr kumimoji="0" lang="en-US" altLang="zh-CN"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a:t>
              </a: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主要篇目学习</a:t>
              </a:r>
            </a:p>
          </p:txBody>
        </p:sp>
        <p:sp>
          <p:nvSpPr>
            <p:cNvPr id="37" name="矩形 36"/>
            <p:cNvSpPr/>
            <p:nvPr/>
          </p:nvSpPr>
          <p:spPr>
            <a:xfrm>
              <a:off x="0" y="221401"/>
              <a:ext cx="638533" cy="50663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grpSp>
      <p:grpSp>
        <p:nvGrpSpPr>
          <p:cNvPr id="16" name="组合 15"/>
          <p:cNvGrpSpPr/>
          <p:nvPr/>
        </p:nvGrpSpPr>
        <p:grpSpPr>
          <a:xfrm>
            <a:off x="608013" y="1046163"/>
            <a:ext cx="7907337" cy="3719512"/>
            <a:chOff x="810228" y="1395273"/>
            <a:chExt cx="10544537" cy="4959228"/>
          </a:xfrm>
        </p:grpSpPr>
        <p:sp>
          <p:nvSpPr>
            <p:cNvPr id="17" name="矩形 16"/>
            <p:cNvSpPr/>
            <p:nvPr/>
          </p:nvSpPr>
          <p:spPr>
            <a:xfrm>
              <a:off x="810228" y="1805896"/>
              <a:ext cx="10544537" cy="4548605"/>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nvGrpSpPr>
            <p:cNvPr id="46094" name="组合 3"/>
            <p:cNvGrpSpPr/>
            <p:nvPr/>
          </p:nvGrpSpPr>
          <p:grpSpPr>
            <a:xfrm>
              <a:off x="1595006" y="1395273"/>
              <a:ext cx="9001987" cy="1009736"/>
              <a:chOff x="1386245" y="2546361"/>
              <a:chExt cx="9566638" cy="1009736"/>
            </a:xfrm>
          </p:grpSpPr>
          <p:sp>
            <p:nvSpPr>
              <p:cNvPr id="20" name="等腰三角形 19"/>
              <p:cNvSpPr/>
              <p:nvPr/>
            </p:nvSpPr>
            <p:spPr>
              <a:xfrm>
                <a:off x="10633318" y="2546361"/>
                <a:ext cx="319463" cy="410623"/>
              </a:xfrm>
              <a:prstGeom prst="triangle">
                <a:avLst/>
              </a:prstGeom>
              <a:solidFill>
                <a:srgbClr val="75151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3429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mn-lt"/>
                  <a:ea typeface="+mn-ea"/>
                  <a:cs typeface="+mn-ea"/>
                  <a:sym typeface="+mn-lt"/>
                </a:endParaRPr>
              </a:p>
            </p:txBody>
          </p:sp>
          <p:sp>
            <p:nvSpPr>
              <p:cNvPr id="21" name="等腰三角形 20"/>
              <p:cNvSpPr/>
              <p:nvPr/>
            </p:nvSpPr>
            <p:spPr>
              <a:xfrm>
                <a:off x="1386894" y="2546361"/>
                <a:ext cx="319463" cy="410623"/>
              </a:xfrm>
              <a:prstGeom prst="triangle">
                <a:avLst/>
              </a:prstGeom>
              <a:solidFill>
                <a:srgbClr val="75151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3429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mn-lt"/>
                  <a:ea typeface="+mn-ea"/>
                  <a:cs typeface="+mn-ea"/>
                  <a:sym typeface="+mn-lt"/>
                </a:endParaRPr>
              </a:p>
            </p:txBody>
          </p:sp>
          <p:sp>
            <p:nvSpPr>
              <p:cNvPr id="22" name="梯形 21"/>
              <p:cNvSpPr/>
              <p:nvPr/>
            </p:nvSpPr>
            <p:spPr>
              <a:xfrm flipV="1">
                <a:off x="1546626" y="2546361"/>
                <a:ext cx="9246424" cy="1009624"/>
              </a:xfrm>
              <a:prstGeom prst="trapezoid">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3429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mn-lt"/>
                  <a:ea typeface="+mn-ea"/>
                  <a:cs typeface="+mn-ea"/>
                  <a:sym typeface="+mn-lt"/>
                </a:endParaRPr>
              </a:p>
            </p:txBody>
          </p:sp>
        </p:grpSp>
        <p:sp>
          <p:nvSpPr>
            <p:cNvPr id="19" name="文本框 18"/>
            <p:cNvSpPr txBox="1"/>
            <p:nvPr/>
          </p:nvSpPr>
          <p:spPr>
            <a:xfrm>
              <a:off x="2188363" y="1577302"/>
              <a:ext cx="8107926" cy="493171"/>
            </a:xfrm>
            <a:prstGeom prst="rect">
              <a:avLst/>
            </a:prstGeom>
            <a:noFill/>
          </p:spPr>
          <p:txBody>
            <a:bodyPr>
              <a:spAutoFit/>
            </a:bodyPr>
            <a:lstStyle/>
            <a:p>
              <a:pPr marR="0" algn="ctr" defTabSz="914400" fontAlgn="auto">
                <a:spcBef>
                  <a:spcPts val="0"/>
                </a:spcBef>
                <a:spcAft>
                  <a:spcPts val="0"/>
                </a:spcAft>
                <a:buClrTx/>
                <a:buSzTx/>
                <a:buFontTx/>
                <a:buNone/>
                <a:defRPr/>
              </a:pPr>
              <a:r>
                <a:rPr kumimoji="0" lang="en-US" altLang="zh-CN" b="1" kern="1200" cap="none" spc="225" normalizeH="0" baseline="0" noProof="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rPr>
                <a:t>《</a:t>
              </a:r>
              <a:r>
                <a:rPr kumimoji="0" lang="zh-CN" altLang="en-US" b="1" kern="1200" cap="none" spc="225" normalizeH="0" baseline="0" noProof="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rPr>
                <a:t>让红色基因、革命薪火代代传承</a:t>
              </a:r>
              <a:r>
                <a:rPr kumimoji="0" lang="en-US" altLang="zh-CN" b="1" kern="1200" cap="none" spc="225" normalizeH="0" baseline="0" noProof="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rPr>
                <a:t>》</a:t>
              </a:r>
              <a:endParaRPr kumimoji="0" lang="zh-CN" altLang="en-US" b="1" kern="1200" cap="none" spc="225" normalizeH="0" baseline="0" noProof="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endParaRPr>
            </a:p>
          </p:txBody>
        </p:sp>
      </p:grpSp>
      <p:sp>
        <p:nvSpPr>
          <p:cNvPr id="23" name="文本框 22"/>
          <p:cNvSpPr txBox="1"/>
          <p:nvPr/>
        </p:nvSpPr>
        <p:spPr>
          <a:xfrm>
            <a:off x="2622550" y="2035175"/>
            <a:ext cx="5837238" cy="14446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358775" eaLnBrk="1" hangingPunct="1">
              <a:lnSpc>
                <a:spcPct val="150000"/>
              </a:lnSpc>
              <a:spcBef>
                <a:spcPct val="0"/>
              </a:spcBef>
              <a:buFontTx/>
              <a:buNone/>
            </a:pPr>
            <a:r>
              <a:rPr lang="zh-CN" altLang="en-US" sz="1200" dirty="0">
                <a:latin typeface="微软雅黑" panose="020B0503020204020204" pitchFamily="34" charset="-122"/>
                <a:ea typeface="微软雅黑" panose="020B0503020204020204" pitchFamily="34" charset="-122"/>
              </a:rPr>
              <a:t>是</a:t>
            </a:r>
            <a:r>
              <a:rPr lang="en-US" altLang="zh-CN" sz="1200" dirty="0">
                <a:latin typeface="微软雅黑" panose="020B0503020204020204" pitchFamily="34" charset="-122"/>
                <a:ea typeface="微软雅黑" panose="020B0503020204020204" pitchFamily="34" charset="-122"/>
              </a:rPr>
              <a:t>2014</a:t>
            </a:r>
            <a:r>
              <a:rPr lang="zh-CN" altLang="en-US" sz="1200" dirty="0">
                <a:latin typeface="微软雅黑" panose="020B0503020204020204" pitchFamily="34" charset="-122"/>
                <a:ea typeface="微软雅黑" panose="020B0503020204020204" pitchFamily="34" charset="-122"/>
              </a:rPr>
              <a:t>年</a:t>
            </a:r>
            <a:r>
              <a:rPr lang="en-US" altLang="zh-CN" sz="1200" dirty="0">
                <a:latin typeface="微软雅黑" panose="020B0503020204020204" pitchFamily="34" charset="-122"/>
                <a:ea typeface="微软雅黑" panose="020B0503020204020204" pitchFamily="34" charset="-122"/>
              </a:rPr>
              <a:t>10</a:t>
            </a:r>
            <a:r>
              <a:rPr lang="zh-CN" altLang="en-US" sz="1200" dirty="0">
                <a:latin typeface="微软雅黑" panose="020B0503020204020204" pitchFamily="34" charset="-122"/>
                <a:ea typeface="微软雅黑" panose="020B0503020204020204" pitchFamily="34" charset="-122"/>
              </a:rPr>
              <a:t>月至</a:t>
            </a:r>
            <a:r>
              <a:rPr lang="en-US" altLang="zh-CN" sz="1200" dirty="0">
                <a:latin typeface="微软雅黑" panose="020B0503020204020204" pitchFamily="34" charset="-122"/>
                <a:ea typeface="微软雅黑" panose="020B0503020204020204" pitchFamily="34" charset="-122"/>
              </a:rPr>
              <a:t>2021</a:t>
            </a:r>
            <a:r>
              <a:rPr lang="zh-CN" altLang="en-US" sz="1200" dirty="0">
                <a:latin typeface="微软雅黑" panose="020B0503020204020204" pitchFamily="34" charset="-122"/>
                <a:ea typeface="微软雅黑" panose="020B0503020204020204" pitchFamily="34" charset="-122"/>
              </a:rPr>
              <a:t>年</a:t>
            </a:r>
            <a:r>
              <a:rPr lang="en-US" altLang="zh-CN" sz="1200" dirty="0">
                <a:latin typeface="微软雅黑" panose="020B0503020204020204" pitchFamily="34" charset="-122"/>
                <a:ea typeface="微软雅黑" panose="020B0503020204020204" pitchFamily="34" charset="-122"/>
              </a:rPr>
              <a:t>6</a:t>
            </a:r>
            <a:r>
              <a:rPr lang="zh-CN" altLang="en-US" sz="1200" dirty="0">
                <a:latin typeface="微软雅黑" panose="020B0503020204020204" pitchFamily="34" charset="-122"/>
                <a:ea typeface="微软雅黑" panose="020B0503020204020204" pitchFamily="34" charset="-122"/>
              </a:rPr>
              <a:t>月期间习近平同志文稿中有关内容的节录。指出，革命传统教育要从娃娃抓起，既注重知识灌输，又加强情感培育，使红色基因渗进血液、浸入心扉，引导广大青少年树立正确的世界观、人生观、价值观。要抓好青少年学习教育，着力讲好党的故事、革命的故事、英雄的故事，厚植爱党、爱国、爱社会主义的情感，让红色基因、革命薪火代代传承，确保红色江山永不变色。</a:t>
            </a:r>
          </a:p>
        </p:txBody>
      </p:sp>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down)">
                                      <p:cBhvr>
                                        <p:cTn id="11" dur="500"/>
                                        <p:tgtEl>
                                          <p:spTgt spid="24"/>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wipe(down)">
                                      <p:cBhvr>
                                        <p:cTn id="1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文本框 5"/>
          <p:cNvSpPr txBox="1"/>
          <p:nvPr/>
        </p:nvSpPr>
        <p:spPr>
          <a:xfrm>
            <a:off x="1270000" y="317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系，求好不求快，干一件成一件，努力让农村具备更好的生活条件，最终实现建设宜居宜业美丽乡村的目标。</a:t>
            </a:r>
          </a:p>
        </p:txBody>
      </p:sp>
      <p:sp>
        <p:nvSpPr>
          <p:cNvPr id="47107" name="文本框 4"/>
          <p:cNvSpPr txBox="1"/>
          <p:nvPr/>
        </p:nvSpPr>
        <p:spPr>
          <a:xfrm>
            <a:off x="1270000" y="2540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正确认识人权，广泛开展人权宣传和知识普及。</a:t>
            </a:r>
          </a:p>
        </p:txBody>
      </p:sp>
      <p:sp>
        <p:nvSpPr>
          <p:cNvPr id="47108" name="文本框 3"/>
          <p:cNvSpPr txBox="1"/>
          <p:nvPr/>
        </p:nvSpPr>
        <p:spPr>
          <a:xfrm>
            <a:off x="1270000" y="190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en-US" altLang="zh-CN" sz="200" dirty="0">
                <a:latin typeface="Arial" panose="020B0604020202020204" pitchFamily="34" charset="0"/>
              </a:rPr>
              <a:t>"</a:t>
            </a:r>
            <a:r>
              <a:rPr lang="zh-CN" altLang="en-US" sz="200" dirty="0">
                <a:latin typeface="Arial" panose="020B0604020202020204" pitchFamily="34" charset="0"/>
              </a:rPr>
              <a:t>毕业论文致谢</a:t>
            </a:r>
            <a:r>
              <a:rPr lang="en-US" altLang="zh-CN" sz="200" dirty="0">
                <a:latin typeface="Arial" panose="020B0604020202020204" pitchFamily="34" charset="0"/>
              </a:rPr>
              <a:t>6000</a:t>
            </a:r>
            <a:r>
              <a:rPr lang="zh-CN" altLang="en-US" sz="200" dirty="0">
                <a:latin typeface="Arial" panose="020B0604020202020204" pitchFamily="34" charset="0"/>
              </a:rPr>
              <a:t>余字</a:t>
            </a:r>
            <a:r>
              <a:rPr lang="en-US" altLang="zh-CN" sz="200" dirty="0">
                <a:latin typeface="Arial" panose="020B0604020202020204" pitchFamily="34" charset="0"/>
              </a:rPr>
              <a:t>"</a:t>
            </a:r>
            <a:r>
              <a:rPr lang="zh-CN" altLang="en-US" sz="200" dirty="0">
                <a:latin typeface="Arial" panose="020B0604020202020204" pitchFamily="34" charset="0"/>
              </a:rPr>
              <a:t>背后是人民领袖的</a:t>
            </a:r>
            <a:r>
              <a:rPr lang="en-US" altLang="zh-CN" sz="200" dirty="0">
                <a:latin typeface="Arial" panose="020B0604020202020204" pitchFamily="34" charset="0"/>
              </a:rPr>
              <a:t>"</a:t>
            </a:r>
            <a:r>
              <a:rPr lang="zh-CN" altLang="en-US" sz="200" dirty="0">
                <a:latin typeface="Arial" panose="020B0604020202020204" pitchFamily="34" charset="0"/>
              </a:rPr>
              <a:t>为民情怀</a:t>
            </a:r>
            <a:r>
              <a:rPr lang="en-US" altLang="zh-CN" sz="200" dirty="0">
                <a:latin typeface="Arial" panose="020B0604020202020204" pitchFamily="34" charset="0"/>
              </a:rPr>
              <a:t>"</a:t>
            </a:r>
            <a:r>
              <a:rPr lang="zh-CN" altLang="en-US" sz="200" dirty="0">
                <a:latin typeface="Arial" panose="020B0604020202020204" pitchFamily="34" charset="0"/>
              </a:rPr>
              <a:t>。</a:t>
            </a:r>
          </a:p>
        </p:txBody>
      </p:sp>
      <p:sp>
        <p:nvSpPr>
          <p:cNvPr id="47109" name="文本框 2"/>
          <p:cNvSpPr txBox="1"/>
          <p:nvPr/>
        </p:nvSpPr>
        <p:spPr>
          <a:xfrm>
            <a:off x="1270000" y="1270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全体人民朴素的正义要求是，不放过一个坏人，这是刑法实体的一面。</a:t>
            </a:r>
          </a:p>
        </p:txBody>
      </p:sp>
      <p:sp>
        <p:nvSpPr>
          <p:cNvPr id="47110" name="文本框 1"/>
          <p:cNvSpPr txBox="1"/>
          <p:nvPr/>
        </p:nvSpPr>
        <p:spPr>
          <a:xfrm>
            <a:off x="1270000" y="63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谈铁勇老英雄虽然已经离我们而去，但是其精神却永垂不朽，必将激励着一代代共产党人矢志奋斗、赓续辉煌。</a:t>
            </a:r>
          </a:p>
        </p:txBody>
      </p:sp>
      <p:pic>
        <p:nvPicPr>
          <p:cNvPr id="47111" name="图片 2"/>
          <p:cNvPicPr/>
          <p:nvPr/>
        </p:nvPicPr>
        <p:blipFill>
          <a:blip r:embed="rId2"/>
          <a:stretch>
            <a:fillRect/>
          </a:stretch>
        </p:blipFill>
        <p:spPr>
          <a:xfrm>
            <a:off x="0" y="0"/>
            <a:ext cx="9144000" cy="5143500"/>
          </a:xfrm>
          <a:prstGeom prst="rect">
            <a:avLst/>
          </a:prstGeom>
          <a:noFill/>
          <a:ln w="9525">
            <a:noFill/>
          </a:ln>
        </p:spPr>
      </p:pic>
      <p:pic>
        <p:nvPicPr>
          <p:cNvPr id="24" name="图片 23"/>
          <p:cNvPicPr>
            <a:picLocks noChangeAspect="1"/>
          </p:cNvPicPr>
          <p:nvPr/>
        </p:nvPicPr>
        <p:blipFill>
          <a:blip r:embed="rId3"/>
          <a:stretch>
            <a:fillRect/>
          </a:stretch>
        </p:blipFill>
        <p:spPr>
          <a:xfrm>
            <a:off x="628650" y="2092325"/>
            <a:ext cx="2673350" cy="2673350"/>
          </a:xfrm>
          <a:prstGeom prst="rect">
            <a:avLst/>
          </a:prstGeom>
          <a:noFill/>
          <a:ln w="9525">
            <a:noFill/>
          </a:ln>
        </p:spPr>
      </p:pic>
      <p:pic>
        <p:nvPicPr>
          <p:cNvPr id="47113" name="图片 3"/>
          <p:cNvPicPr>
            <a:picLocks noChangeAspect="1"/>
          </p:cNvPicPr>
          <p:nvPr/>
        </p:nvPicPr>
        <p:blipFill>
          <a:blip r:embed="rId4"/>
          <a:stretch>
            <a:fillRect/>
          </a:stretch>
        </p:blipFill>
        <p:spPr>
          <a:xfrm>
            <a:off x="7551738" y="0"/>
            <a:ext cx="1592262" cy="965200"/>
          </a:xfrm>
          <a:prstGeom prst="rect">
            <a:avLst/>
          </a:prstGeom>
          <a:noFill/>
          <a:ln w="9525">
            <a:noFill/>
          </a:ln>
        </p:spPr>
      </p:pic>
      <p:grpSp>
        <p:nvGrpSpPr>
          <p:cNvPr id="47114" name="组合 8"/>
          <p:cNvGrpSpPr/>
          <p:nvPr/>
        </p:nvGrpSpPr>
        <p:grpSpPr>
          <a:xfrm>
            <a:off x="-11112" y="166688"/>
            <a:ext cx="7391400" cy="379412"/>
            <a:chOff x="0" y="221401"/>
            <a:chExt cx="9559508" cy="506634"/>
          </a:xfrm>
        </p:grpSpPr>
        <p:sp>
          <p:nvSpPr>
            <p:cNvPr id="36" name="矩形 35"/>
            <p:cNvSpPr/>
            <p:nvPr/>
          </p:nvSpPr>
          <p:spPr>
            <a:xfrm>
              <a:off x="1190833" y="221401"/>
              <a:ext cx="8368675" cy="50663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a:t>
              </a: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论党的青年工作</a:t>
              </a:r>
              <a:r>
                <a:rPr kumimoji="0" lang="en-US" altLang="zh-CN"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a:t>
              </a: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主要篇目学习</a:t>
              </a:r>
            </a:p>
          </p:txBody>
        </p:sp>
        <p:sp>
          <p:nvSpPr>
            <p:cNvPr id="37" name="矩形 36"/>
            <p:cNvSpPr/>
            <p:nvPr/>
          </p:nvSpPr>
          <p:spPr>
            <a:xfrm>
              <a:off x="0" y="221401"/>
              <a:ext cx="638533" cy="50663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grpSp>
      <p:grpSp>
        <p:nvGrpSpPr>
          <p:cNvPr id="16" name="组合 15"/>
          <p:cNvGrpSpPr/>
          <p:nvPr/>
        </p:nvGrpSpPr>
        <p:grpSpPr>
          <a:xfrm>
            <a:off x="608013" y="1046163"/>
            <a:ext cx="7907337" cy="3719512"/>
            <a:chOff x="810228" y="1395273"/>
            <a:chExt cx="10544537" cy="4959228"/>
          </a:xfrm>
        </p:grpSpPr>
        <p:sp>
          <p:nvSpPr>
            <p:cNvPr id="17" name="矩形 16"/>
            <p:cNvSpPr/>
            <p:nvPr/>
          </p:nvSpPr>
          <p:spPr>
            <a:xfrm>
              <a:off x="810228" y="1805896"/>
              <a:ext cx="10544537" cy="4548605"/>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nvGrpSpPr>
            <p:cNvPr id="47118" name="组合 3"/>
            <p:cNvGrpSpPr/>
            <p:nvPr/>
          </p:nvGrpSpPr>
          <p:grpSpPr>
            <a:xfrm>
              <a:off x="1595006" y="1395273"/>
              <a:ext cx="9001987" cy="1009736"/>
              <a:chOff x="1386245" y="2546361"/>
              <a:chExt cx="9566638" cy="1009736"/>
            </a:xfrm>
          </p:grpSpPr>
          <p:sp>
            <p:nvSpPr>
              <p:cNvPr id="20" name="等腰三角形 19"/>
              <p:cNvSpPr/>
              <p:nvPr/>
            </p:nvSpPr>
            <p:spPr>
              <a:xfrm>
                <a:off x="10633318" y="2546361"/>
                <a:ext cx="319463" cy="410623"/>
              </a:xfrm>
              <a:prstGeom prst="triangle">
                <a:avLst/>
              </a:prstGeom>
              <a:solidFill>
                <a:srgbClr val="75151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3429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mn-lt"/>
                  <a:ea typeface="+mn-ea"/>
                  <a:cs typeface="+mn-ea"/>
                  <a:sym typeface="+mn-lt"/>
                </a:endParaRPr>
              </a:p>
            </p:txBody>
          </p:sp>
          <p:sp>
            <p:nvSpPr>
              <p:cNvPr id="21" name="等腰三角形 20"/>
              <p:cNvSpPr/>
              <p:nvPr/>
            </p:nvSpPr>
            <p:spPr>
              <a:xfrm>
                <a:off x="1386894" y="2546361"/>
                <a:ext cx="319463" cy="410623"/>
              </a:xfrm>
              <a:prstGeom prst="triangle">
                <a:avLst/>
              </a:prstGeom>
              <a:solidFill>
                <a:srgbClr val="75151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3429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mn-lt"/>
                  <a:ea typeface="+mn-ea"/>
                  <a:cs typeface="+mn-ea"/>
                  <a:sym typeface="+mn-lt"/>
                </a:endParaRPr>
              </a:p>
            </p:txBody>
          </p:sp>
          <p:sp>
            <p:nvSpPr>
              <p:cNvPr id="22" name="梯形 21"/>
              <p:cNvSpPr/>
              <p:nvPr/>
            </p:nvSpPr>
            <p:spPr>
              <a:xfrm flipV="1">
                <a:off x="1546626" y="2546361"/>
                <a:ext cx="9246424" cy="1009624"/>
              </a:xfrm>
              <a:prstGeom prst="trapezoid">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3429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mn-lt"/>
                  <a:ea typeface="+mn-ea"/>
                  <a:cs typeface="+mn-ea"/>
                  <a:sym typeface="+mn-lt"/>
                </a:endParaRPr>
              </a:p>
            </p:txBody>
          </p:sp>
        </p:grpSp>
        <p:sp>
          <p:nvSpPr>
            <p:cNvPr id="19" name="文本框 18"/>
            <p:cNvSpPr txBox="1"/>
            <p:nvPr/>
          </p:nvSpPr>
          <p:spPr>
            <a:xfrm>
              <a:off x="2188363" y="1577302"/>
              <a:ext cx="8107926" cy="493171"/>
            </a:xfrm>
            <a:prstGeom prst="rect">
              <a:avLst/>
            </a:prstGeom>
            <a:noFill/>
          </p:spPr>
          <p:txBody>
            <a:bodyPr>
              <a:spAutoFit/>
            </a:bodyPr>
            <a:lstStyle/>
            <a:p>
              <a:pPr marR="0" algn="ctr" defTabSz="914400" fontAlgn="auto">
                <a:spcBef>
                  <a:spcPts val="0"/>
                </a:spcBef>
                <a:spcAft>
                  <a:spcPts val="0"/>
                </a:spcAft>
                <a:buClrTx/>
                <a:buSzTx/>
                <a:buFontTx/>
                <a:buNone/>
                <a:defRPr/>
              </a:pPr>
              <a:r>
                <a:rPr kumimoji="0" lang="zh-CN" altLang="en-US" b="1" kern="1200" cap="none" spc="225" normalizeH="0" baseline="0" noProof="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rPr>
                <a:t>　</a:t>
              </a:r>
              <a:r>
                <a:rPr kumimoji="0" lang="en-US" altLang="zh-CN" b="1" kern="1200" cap="none" spc="225" normalizeH="0" baseline="0" noProof="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rPr>
                <a:t>《</a:t>
              </a:r>
              <a:r>
                <a:rPr kumimoji="0" lang="zh-CN" altLang="en-US" b="1" kern="1200" cap="none" spc="225" normalizeH="0" baseline="0" noProof="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rPr>
                <a:t>今天做祖国的好儿童，明天做祖国的建设者</a:t>
              </a:r>
              <a:r>
                <a:rPr kumimoji="0" lang="en-US" altLang="zh-CN" b="1" kern="1200" cap="none" spc="225" normalizeH="0" baseline="0" noProof="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rPr>
                <a:t>》</a:t>
              </a:r>
              <a:endParaRPr kumimoji="0" lang="zh-CN" altLang="en-US" b="1" kern="1200" cap="none" spc="225" normalizeH="0" baseline="0" noProof="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endParaRPr>
            </a:p>
          </p:txBody>
        </p:sp>
      </p:grpSp>
      <p:sp>
        <p:nvSpPr>
          <p:cNvPr id="23" name="文本框 22"/>
          <p:cNvSpPr txBox="1"/>
          <p:nvPr/>
        </p:nvSpPr>
        <p:spPr>
          <a:xfrm>
            <a:off x="2622550" y="2035175"/>
            <a:ext cx="5837238" cy="1722438"/>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358775" eaLnBrk="1" hangingPunct="1">
              <a:lnSpc>
                <a:spcPct val="150000"/>
              </a:lnSpc>
              <a:spcBef>
                <a:spcPct val="0"/>
              </a:spcBef>
              <a:buFontTx/>
              <a:buNone/>
            </a:pPr>
            <a:r>
              <a:rPr lang="zh-CN" altLang="en-US" sz="1200" dirty="0">
                <a:latin typeface="微软雅黑" panose="020B0503020204020204" pitchFamily="34" charset="-122"/>
                <a:ea typeface="微软雅黑" panose="020B0503020204020204" pitchFamily="34" charset="-122"/>
              </a:rPr>
              <a:t>是</a:t>
            </a:r>
            <a:r>
              <a:rPr lang="en-US" altLang="zh-CN" sz="1200" dirty="0">
                <a:latin typeface="微软雅黑" panose="020B0503020204020204" pitchFamily="34" charset="-122"/>
                <a:ea typeface="微软雅黑" panose="020B0503020204020204" pitchFamily="34" charset="-122"/>
              </a:rPr>
              <a:t>2015</a:t>
            </a:r>
            <a:r>
              <a:rPr lang="zh-CN" altLang="en-US" sz="1200" dirty="0">
                <a:latin typeface="微软雅黑" panose="020B0503020204020204" pitchFamily="34" charset="-122"/>
                <a:ea typeface="微软雅黑" panose="020B0503020204020204" pitchFamily="34" charset="-122"/>
              </a:rPr>
              <a:t>年</a:t>
            </a:r>
            <a:r>
              <a:rPr lang="en-US" altLang="zh-CN" sz="1200" dirty="0">
                <a:latin typeface="微软雅黑" panose="020B0503020204020204" pitchFamily="34" charset="-122"/>
                <a:ea typeface="微软雅黑" panose="020B0503020204020204" pitchFamily="34" charset="-122"/>
              </a:rPr>
              <a:t>6</a:t>
            </a:r>
            <a:r>
              <a:rPr lang="zh-CN" altLang="en-US" sz="1200" dirty="0">
                <a:latin typeface="微软雅黑" panose="020B0503020204020204" pitchFamily="34" charset="-122"/>
                <a:ea typeface="微软雅黑" panose="020B0503020204020204" pitchFamily="34" charset="-122"/>
              </a:rPr>
              <a:t>月</a:t>
            </a:r>
            <a:r>
              <a:rPr lang="en-US" altLang="zh-CN" sz="1200" dirty="0">
                <a:latin typeface="微软雅黑" panose="020B0503020204020204" pitchFamily="34" charset="-122"/>
                <a:ea typeface="微软雅黑" panose="020B0503020204020204" pitchFamily="34" charset="-122"/>
              </a:rPr>
              <a:t>1</a:t>
            </a:r>
            <a:r>
              <a:rPr lang="zh-CN" altLang="en-US" sz="1200" dirty="0">
                <a:latin typeface="微软雅黑" panose="020B0503020204020204" pitchFamily="34" charset="-122"/>
                <a:ea typeface="微软雅黑" panose="020B0503020204020204" pitchFamily="34" charset="-122"/>
              </a:rPr>
              <a:t>日习近平同志在会见中国少年先锋队第七次全国代表大会代表时讲话的要点。指出，培养好少年儿童是一项战略任务，事关长远。童年是人的一生中最宝贵的时期，在这个时期就要注意树立正确的人生目标，培养好思想、好品行、好习惯。全国各族少年儿童都要“好好学习、天天向上”。要从小学习做人，争当学习和实践社会主义核心价值观的小模范。要从小学习立志，做祖国和人民事业发展的接班人。要从小学习创造，争当勤奋学习、自觉劳动、勇于创造的小标兵。</a:t>
            </a:r>
          </a:p>
        </p:txBody>
      </p:sp>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down)">
                                      <p:cBhvr>
                                        <p:cTn id="11" dur="500"/>
                                        <p:tgtEl>
                                          <p:spTgt spid="24"/>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wipe(down)">
                                      <p:cBhvr>
                                        <p:cTn id="1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文本框 5"/>
          <p:cNvSpPr txBox="1"/>
          <p:nvPr/>
        </p:nvSpPr>
        <p:spPr>
          <a:xfrm>
            <a:off x="1270000" y="317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高校毕业生就业是全社会就业工作的重中之重，党中央历年都十分重视高校毕业生就业，始终实施积极的就业政策，采取一系列切实的措施，不断完善市场就业机制，持续扩大就业规模，努力改善就业结构和创业环境。</a:t>
            </a:r>
          </a:p>
        </p:txBody>
      </p:sp>
      <p:sp>
        <p:nvSpPr>
          <p:cNvPr id="48131" name="文本框 4"/>
          <p:cNvSpPr txBox="1"/>
          <p:nvPr/>
        </p:nvSpPr>
        <p:spPr>
          <a:xfrm>
            <a:off x="1270000" y="2540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人无志则不立。有志气，才能在实现中华民族伟大复兴的道路上，做到立场不移、方向不偏。</a:t>
            </a:r>
          </a:p>
        </p:txBody>
      </p:sp>
      <p:sp>
        <p:nvSpPr>
          <p:cNvPr id="48132" name="文本框 3"/>
          <p:cNvSpPr txBox="1"/>
          <p:nvPr/>
        </p:nvSpPr>
        <p:spPr>
          <a:xfrm>
            <a:off x="1270000" y="190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常学常新长才干，突破本领恐慌</a:t>
            </a:r>
            <a:r>
              <a:rPr lang="en-US" altLang="zh-CN" sz="200" dirty="0">
                <a:latin typeface="Arial" panose="020B0604020202020204" pitchFamily="34" charset="0"/>
              </a:rPr>
              <a:t>"</a:t>
            </a:r>
            <a:r>
              <a:rPr lang="zh-CN" altLang="en-US" sz="200" dirty="0">
                <a:latin typeface="Arial" panose="020B0604020202020204" pitchFamily="34" charset="0"/>
              </a:rPr>
              <a:t>能力关</a:t>
            </a:r>
            <a:r>
              <a:rPr lang="en-US" altLang="zh-CN" sz="200" dirty="0">
                <a:latin typeface="Arial" panose="020B0604020202020204" pitchFamily="34" charset="0"/>
              </a:rPr>
              <a:t>"</a:t>
            </a:r>
            <a:r>
              <a:rPr lang="zh-CN" altLang="en-US" sz="200" dirty="0">
                <a:latin typeface="Arial" panose="020B0604020202020204" pitchFamily="34" charset="0"/>
              </a:rPr>
              <a:t>。</a:t>
            </a:r>
          </a:p>
        </p:txBody>
      </p:sp>
      <p:sp>
        <p:nvSpPr>
          <p:cNvPr id="48133" name="文本框 2"/>
          <p:cNvSpPr txBox="1"/>
          <p:nvPr/>
        </p:nvSpPr>
        <p:spPr>
          <a:xfrm>
            <a:off x="1270000" y="1270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在关键环节上，着重掌握干部在坚决执行党中央赋予内蒙古战略定位的政治表现、贯彻落实民族地区干部</a:t>
            </a:r>
            <a:r>
              <a:rPr lang="en-US" altLang="zh-CN" sz="200" dirty="0">
                <a:latin typeface="Arial" panose="020B0604020202020204" pitchFamily="34" charset="0"/>
              </a:rPr>
              <a:t>"</a:t>
            </a:r>
            <a:r>
              <a:rPr lang="zh-CN" altLang="en-US" sz="200" dirty="0">
                <a:latin typeface="Arial" panose="020B0604020202020204" pitchFamily="34" charset="0"/>
              </a:rPr>
              <a:t>四个特别</a:t>
            </a:r>
            <a:r>
              <a:rPr lang="en-US" altLang="zh-CN" sz="200" dirty="0">
                <a:latin typeface="Arial" panose="020B0604020202020204" pitchFamily="34" charset="0"/>
              </a:rPr>
              <a:t>"</a:t>
            </a:r>
            <a:r>
              <a:rPr lang="zh-CN" altLang="en-US" sz="200" dirty="0">
                <a:latin typeface="Arial" panose="020B0604020202020204" pitchFamily="34" charset="0"/>
              </a:rPr>
              <a:t>中央要求的具体表现、重大任务重大斗争中的现实表现。</a:t>
            </a:r>
          </a:p>
        </p:txBody>
      </p:sp>
      <p:sp>
        <p:nvSpPr>
          <p:cNvPr id="48134" name="文本框 1"/>
          <p:cNvSpPr txBox="1"/>
          <p:nvPr/>
        </p:nvSpPr>
        <p:spPr>
          <a:xfrm>
            <a:off x="1270000" y="63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聚的</a:t>
            </a:r>
            <a:r>
              <a:rPr lang="en-US" altLang="zh-CN" sz="200" dirty="0">
                <a:latin typeface="Arial" panose="020B0604020202020204" pitchFamily="34" charset="0"/>
              </a:rPr>
              <a:t>"</a:t>
            </a:r>
            <a:r>
              <a:rPr lang="zh-CN" altLang="en-US" sz="200" dirty="0">
                <a:latin typeface="Arial" panose="020B0604020202020204" pitchFamily="34" charset="0"/>
              </a:rPr>
              <a:t>直通道</a:t>
            </a:r>
            <a:r>
              <a:rPr lang="en-US" altLang="zh-CN" sz="200" dirty="0">
                <a:latin typeface="Arial" panose="020B0604020202020204" pitchFamily="34" charset="0"/>
              </a:rPr>
              <a:t>"</a:t>
            </a:r>
            <a:r>
              <a:rPr lang="zh-CN" altLang="en-US" sz="200" dirty="0">
                <a:latin typeface="Arial" panose="020B0604020202020204" pitchFamily="34" charset="0"/>
              </a:rPr>
              <a:t>。然而同热闹的都市相比，繁忙的基层特别是地处偏僻、底子薄弱的村镇，在</a:t>
            </a:r>
            <a:r>
              <a:rPr lang="en-US" altLang="zh-CN" sz="200" dirty="0">
                <a:latin typeface="Arial" panose="020B0604020202020204" pitchFamily="34" charset="0"/>
              </a:rPr>
              <a:t>"</a:t>
            </a:r>
            <a:r>
              <a:rPr lang="zh-CN" altLang="en-US" sz="200" dirty="0">
                <a:latin typeface="Arial" panose="020B0604020202020204" pitchFamily="34" charset="0"/>
              </a:rPr>
              <a:t>抢人大战</a:t>
            </a:r>
            <a:r>
              <a:rPr lang="en-US" altLang="zh-CN" sz="200" dirty="0">
                <a:latin typeface="Arial" panose="020B0604020202020204" pitchFamily="34" charset="0"/>
              </a:rPr>
              <a:t>"</a:t>
            </a:r>
            <a:r>
              <a:rPr lang="zh-CN" altLang="en-US" sz="200" dirty="0">
                <a:latin typeface="Arial" panose="020B0604020202020204" pitchFamily="34" charset="0"/>
              </a:rPr>
              <a:t>中明显处于劣势，常常陷入</a:t>
            </a:r>
            <a:r>
              <a:rPr lang="en-US" altLang="zh-CN" sz="200" dirty="0">
                <a:latin typeface="Arial" panose="020B0604020202020204" pitchFamily="34" charset="0"/>
              </a:rPr>
              <a:t>"</a:t>
            </a:r>
            <a:r>
              <a:rPr lang="zh-CN" altLang="en-US" sz="200" dirty="0">
                <a:latin typeface="Arial" panose="020B0604020202020204" pitchFamily="34" charset="0"/>
              </a:rPr>
              <a:t>心有余而力不足</a:t>
            </a:r>
            <a:r>
              <a:rPr lang="en-US" altLang="zh-CN" sz="200" dirty="0">
                <a:latin typeface="Arial" panose="020B0604020202020204" pitchFamily="34" charset="0"/>
              </a:rPr>
              <a:t>"</a:t>
            </a:r>
            <a:r>
              <a:rPr lang="zh-CN" altLang="en-US" sz="200" dirty="0">
                <a:latin typeface="Arial" panose="020B0604020202020204" pitchFamily="34" charset="0"/>
              </a:rPr>
              <a:t>的尴尬处境。</a:t>
            </a:r>
          </a:p>
        </p:txBody>
      </p:sp>
      <p:pic>
        <p:nvPicPr>
          <p:cNvPr id="48135" name="图片 2"/>
          <p:cNvPicPr/>
          <p:nvPr/>
        </p:nvPicPr>
        <p:blipFill>
          <a:blip r:embed="rId2"/>
          <a:stretch>
            <a:fillRect/>
          </a:stretch>
        </p:blipFill>
        <p:spPr>
          <a:xfrm>
            <a:off x="0" y="0"/>
            <a:ext cx="9144000" cy="5143500"/>
          </a:xfrm>
          <a:prstGeom prst="rect">
            <a:avLst/>
          </a:prstGeom>
          <a:noFill/>
          <a:ln w="9525">
            <a:noFill/>
          </a:ln>
        </p:spPr>
      </p:pic>
      <p:pic>
        <p:nvPicPr>
          <p:cNvPr id="24" name="图片 23"/>
          <p:cNvPicPr>
            <a:picLocks noChangeAspect="1"/>
          </p:cNvPicPr>
          <p:nvPr/>
        </p:nvPicPr>
        <p:blipFill>
          <a:blip r:embed="rId3"/>
          <a:stretch>
            <a:fillRect/>
          </a:stretch>
        </p:blipFill>
        <p:spPr>
          <a:xfrm>
            <a:off x="628650" y="2092325"/>
            <a:ext cx="2673350" cy="2673350"/>
          </a:xfrm>
          <a:prstGeom prst="rect">
            <a:avLst/>
          </a:prstGeom>
          <a:noFill/>
          <a:ln w="9525">
            <a:noFill/>
          </a:ln>
        </p:spPr>
      </p:pic>
      <p:pic>
        <p:nvPicPr>
          <p:cNvPr id="48137" name="图片 3"/>
          <p:cNvPicPr>
            <a:picLocks noChangeAspect="1"/>
          </p:cNvPicPr>
          <p:nvPr/>
        </p:nvPicPr>
        <p:blipFill>
          <a:blip r:embed="rId4"/>
          <a:stretch>
            <a:fillRect/>
          </a:stretch>
        </p:blipFill>
        <p:spPr>
          <a:xfrm>
            <a:off x="7551738" y="0"/>
            <a:ext cx="1592262" cy="965200"/>
          </a:xfrm>
          <a:prstGeom prst="rect">
            <a:avLst/>
          </a:prstGeom>
          <a:noFill/>
          <a:ln w="9525">
            <a:noFill/>
          </a:ln>
        </p:spPr>
      </p:pic>
      <p:grpSp>
        <p:nvGrpSpPr>
          <p:cNvPr id="48138" name="组合 8"/>
          <p:cNvGrpSpPr/>
          <p:nvPr/>
        </p:nvGrpSpPr>
        <p:grpSpPr>
          <a:xfrm>
            <a:off x="-11112" y="166688"/>
            <a:ext cx="7391400" cy="379412"/>
            <a:chOff x="0" y="221401"/>
            <a:chExt cx="9559508" cy="506634"/>
          </a:xfrm>
        </p:grpSpPr>
        <p:sp>
          <p:nvSpPr>
            <p:cNvPr id="36" name="矩形 35"/>
            <p:cNvSpPr/>
            <p:nvPr/>
          </p:nvSpPr>
          <p:spPr>
            <a:xfrm>
              <a:off x="1190833" y="221401"/>
              <a:ext cx="8368675" cy="50663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a:t>
              </a: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论党的青年工作</a:t>
              </a:r>
              <a:r>
                <a:rPr kumimoji="0" lang="en-US" altLang="zh-CN"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a:t>
              </a: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主要篇目学习</a:t>
              </a:r>
            </a:p>
          </p:txBody>
        </p:sp>
        <p:sp>
          <p:nvSpPr>
            <p:cNvPr id="37" name="矩形 36"/>
            <p:cNvSpPr/>
            <p:nvPr/>
          </p:nvSpPr>
          <p:spPr>
            <a:xfrm>
              <a:off x="0" y="221401"/>
              <a:ext cx="638533" cy="50663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grpSp>
      <p:grpSp>
        <p:nvGrpSpPr>
          <p:cNvPr id="16" name="组合 15"/>
          <p:cNvGrpSpPr/>
          <p:nvPr/>
        </p:nvGrpSpPr>
        <p:grpSpPr>
          <a:xfrm>
            <a:off x="608013" y="1046163"/>
            <a:ext cx="7907337" cy="3719512"/>
            <a:chOff x="810228" y="1395273"/>
            <a:chExt cx="10544537" cy="4959228"/>
          </a:xfrm>
        </p:grpSpPr>
        <p:sp>
          <p:nvSpPr>
            <p:cNvPr id="17" name="矩形 16"/>
            <p:cNvSpPr/>
            <p:nvPr/>
          </p:nvSpPr>
          <p:spPr>
            <a:xfrm>
              <a:off x="810228" y="1805896"/>
              <a:ext cx="10544537" cy="4548605"/>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nvGrpSpPr>
            <p:cNvPr id="48142" name="组合 3"/>
            <p:cNvGrpSpPr/>
            <p:nvPr/>
          </p:nvGrpSpPr>
          <p:grpSpPr>
            <a:xfrm>
              <a:off x="1595006" y="1395273"/>
              <a:ext cx="9001987" cy="1009736"/>
              <a:chOff x="1386245" y="2546361"/>
              <a:chExt cx="9566638" cy="1009736"/>
            </a:xfrm>
          </p:grpSpPr>
          <p:sp>
            <p:nvSpPr>
              <p:cNvPr id="20" name="等腰三角形 19"/>
              <p:cNvSpPr/>
              <p:nvPr/>
            </p:nvSpPr>
            <p:spPr>
              <a:xfrm>
                <a:off x="10633318" y="2546361"/>
                <a:ext cx="319463" cy="410623"/>
              </a:xfrm>
              <a:prstGeom prst="triangle">
                <a:avLst/>
              </a:prstGeom>
              <a:solidFill>
                <a:srgbClr val="75151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3429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mn-lt"/>
                  <a:ea typeface="+mn-ea"/>
                  <a:cs typeface="+mn-ea"/>
                  <a:sym typeface="+mn-lt"/>
                </a:endParaRPr>
              </a:p>
            </p:txBody>
          </p:sp>
          <p:sp>
            <p:nvSpPr>
              <p:cNvPr id="21" name="等腰三角形 20"/>
              <p:cNvSpPr/>
              <p:nvPr/>
            </p:nvSpPr>
            <p:spPr>
              <a:xfrm>
                <a:off x="1386894" y="2546361"/>
                <a:ext cx="319463" cy="410623"/>
              </a:xfrm>
              <a:prstGeom prst="triangle">
                <a:avLst/>
              </a:prstGeom>
              <a:solidFill>
                <a:srgbClr val="75151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3429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mn-lt"/>
                  <a:ea typeface="+mn-ea"/>
                  <a:cs typeface="+mn-ea"/>
                  <a:sym typeface="+mn-lt"/>
                </a:endParaRPr>
              </a:p>
            </p:txBody>
          </p:sp>
          <p:sp>
            <p:nvSpPr>
              <p:cNvPr id="22" name="梯形 21"/>
              <p:cNvSpPr/>
              <p:nvPr/>
            </p:nvSpPr>
            <p:spPr>
              <a:xfrm flipV="1">
                <a:off x="1546626" y="2546361"/>
                <a:ext cx="9246424" cy="1009624"/>
              </a:xfrm>
              <a:prstGeom prst="trapezoid">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3429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mn-lt"/>
                  <a:ea typeface="+mn-ea"/>
                  <a:cs typeface="+mn-ea"/>
                  <a:sym typeface="+mn-lt"/>
                </a:endParaRPr>
              </a:p>
            </p:txBody>
          </p:sp>
        </p:grpSp>
        <p:sp>
          <p:nvSpPr>
            <p:cNvPr id="19" name="文本框 18"/>
            <p:cNvSpPr txBox="1"/>
            <p:nvPr/>
          </p:nvSpPr>
          <p:spPr>
            <a:xfrm>
              <a:off x="2188363" y="1577302"/>
              <a:ext cx="8107926" cy="861462"/>
            </a:xfrm>
            <a:prstGeom prst="rect">
              <a:avLst/>
            </a:prstGeom>
            <a:noFill/>
          </p:spPr>
          <p:txBody>
            <a:bodyPr>
              <a:spAutoFit/>
            </a:bodyPr>
            <a:lstStyle/>
            <a:p>
              <a:pPr marR="0" algn="ctr" defTabSz="914400" fontAlgn="auto">
                <a:spcBef>
                  <a:spcPts val="0"/>
                </a:spcBef>
                <a:spcAft>
                  <a:spcPts val="0"/>
                </a:spcAft>
                <a:buClrTx/>
                <a:buSzTx/>
                <a:buFontTx/>
                <a:buNone/>
                <a:defRPr/>
              </a:pPr>
              <a:r>
                <a:rPr kumimoji="0" lang="en-US" altLang="zh-CN" b="1" kern="1200" cap="none" spc="225" normalizeH="0" baseline="0" noProof="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rPr>
                <a:t>《</a:t>
              </a:r>
              <a:r>
                <a:rPr kumimoji="0" lang="zh-CN" altLang="en-US" b="1" kern="1200" cap="none" spc="225" normalizeH="0" baseline="0" noProof="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rPr>
                <a:t>保持和增强党的群团工作和群团组织的政治性先进性群众性</a:t>
              </a:r>
              <a:r>
                <a:rPr kumimoji="0" lang="en-US" altLang="zh-CN" b="1" kern="1200" cap="none" spc="225" normalizeH="0" baseline="0" noProof="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rPr>
                <a:t>》</a:t>
              </a:r>
              <a:endParaRPr kumimoji="0" lang="zh-CN" altLang="en-US" b="1" kern="1200" cap="none" spc="225" normalizeH="0" baseline="0" noProof="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endParaRPr>
            </a:p>
          </p:txBody>
        </p:sp>
      </p:grpSp>
      <p:sp>
        <p:nvSpPr>
          <p:cNvPr id="23" name="文本框 22"/>
          <p:cNvSpPr txBox="1"/>
          <p:nvPr/>
        </p:nvSpPr>
        <p:spPr>
          <a:xfrm>
            <a:off x="2622550" y="2035175"/>
            <a:ext cx="5837238" cy="227647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358775" eaLnBrk="1" hangingPunct="1">
              <a:lnSpc>
                <a:spcPct val="150000"/>
              </a:lnSpc>
              <a:spcBef>
                <a:spcPct val="0"/>
              </a:spcBef>
              <a:buFontTx/>
              <a:buNone/>
            </a:pPr>
            <a:r>
              <a:rPr lang="zh-CN" altLang="en-US" sz="1200" dirty="0">
                <a:latin typeface="微软雅黑" panose="020B0503020204020204" pitchFamily="34" charset="-122"/>
                <a:ea typeface="微软雅黑" panose="020B0503020204020204" pitchFamily="34" charset="-122"/>
              </a:rPr>
              <a:t>是</a:t>
            </a:r>
            <a:r>
              <a:rPr lang="en-US" altLang="zh-CN" sz="1200" dirty="0">
                <a:latin typeface="微软雅黑" panose="020B0503020204020204" pitchFamily="34" charset="-122"/>
                <a:ea typeface="微软雅黑" panose="020B0503020204020204" pitchFamily="34" charset="-122"/>
              </a:rPr>
              <a:t>2015</a:t>
            </a:r>
            <a:r>
              <a:rPr lang="zh-CN" altLang="en-US" sz="1200" dirty="0">
                <a:latin typeface="微软雅黑" panose="020B0503020204020204" pitchFamily="34" charset="-122"/>
                <a:ea typeface="微软雅黑" panose="020B0503020204020204" pitchFamily="34" charset="-122"/>
              </a:rPr>
              <a:t>年</a:t>
            </a:r>
            <a:r>
              <a:rPr lang="en-US" altLang="zh-CN" sz="1200" dirty="0">
                <a:latin typeface="微软雅黑" panose="020B0503020204020204" pitchFamily="34" charset="-122"/>
                <a:ea typeface="微软雅黑" panose="020B0503020204020204" pitchFamily="34" charset="-122"/>
              </a:rPr>
              <a:t>7</a:t>
            </a:r>
            <a:r>
              <a:rPr lang="zh-CN" altLang="en-US" sz="1200" dirty="0">
                <a:latin typeface="微软雅黑" panose="020B0503020204020204" pitchFamily="34" charset="-122"/>
                <a:ea typeface="微软雅黑" panose="020B0503020204020204" pitchFamily="34" charset="-122"/>
              </a:rPr>
              <a:t>月</a:t>
            </a:r>
            <a:r>
              <a:rPr lang="en-US" altLang="zh-CN" sz="1200" dirty="0">
                <a:latin typeface="微软雅黑" panose="020B0503020204020204" pitchFamily="34" charset="-122"/>
                <a:ea typeface="微软雅黑" panose="020B0503020204020204" pitchFamily="34" charset="-122"/>
              </a:rPr>
              <a:t>6</a:t>
            </a:r>
            <a:r>
              <a:rPr lang="zh-CN" altLang="en-US" sz="1200" dirty="0">
                <a:latin typeface="微软雅黑" panose="020B0503020204020204" pitchFamily="34" charset="-122"/>
                <a:ea typeface="微软雅黑" panose="020B0503020204020204" pitchFamily="34" charset="-122"/>
              </a:rPr>
              <a:t>日习近平同志在中央党的群团工作会议上讲话的要点。指出，党的群团工作是党通过群团组织开展的群众工作，是党组织动员广大人民群众为完成党的中心任务而奋斗的重要工作。这是我们党的一大创举，也是我们党的一大优势。必须加强和改进党的群团工作，把工人阶级主力军、青年生力军、妇女半边天作用和人才第一资源作用充分发挥出来，把十三亿多人民的积极性充分调动起来。必须从巩固党执政的阶级基础和群众基础的政治高度，抓好党的群团工作，保证党始终同广大人民群众同呼吸、共命运、心连心。必须把群团组织建设得更加充满活力、更加坚强有力，使之成为推进国家治理体系和治理能力现代化的重要力量。</a:t>
            </a:r>
          </a:p>
        </p:txBody>
      </p:sp>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down)">
                                      <p:cBhvr>
                                        <p:cTn id="11" dur="500"/>
                                        <p:tgtEl>
                                          <p:spTgt spid="24"/>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wipe(down)">
                                      <p:cBhvr>
                                        <p:cTn id="1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文本框 5"/>
          <p:cNvSpPr txBox="1"/>
          <p:nvPr/>
        </p:nvSpPr>
        <p:spPr>
          <a:xfrm>
            <a:off x="1270000" y="317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en-US" altLang="zh-CN" sz="200" dirty="0">
                <a:latin typeface="Arial" panose="020B0604020202020204" pitchFamily="34" charset="0"/>
              </a:rPr>
              <a:t>"</a:t>
            </a:r>
            <a:r>
              <a:rPr lang="zh-CN" altLang="en-US" sz="200" dirty="0">
                <a:latin typeface="Arial" panose="020B0604020202020204" pitchFamily="34" charset="0"/>
              </a:rPr>
              <a:t>的美德。另一方面引导保护耕地。</a:t>
            </a:r>
          </a:p>
        </p:txBody>
      </p:sp>
      <p:sp>
        <p:nvSpPr>
          <p:cNvPr id="49155" name="文本框 4"/>
          <p:cNvSpPr txBox="1"/>
          <p:nvPr/>
        </p:nvSpPr>
        <p:spPr>
          <a:xfrm>
            <a:off x="1270000" y="2540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，一路奋斗、</a:t>
            </a:r>
          </a:p>
        </p:txBody>
      </p:sp>
      <p:sp>
        <p:nvSpPr>
          <p:cNvPr id="49156" name="文本框 3"/>
          <p:cNvSpPr txBox="1"/>
          <p:nvPr/>
        </p:nvSpPr>
        <p:spPr>
          <a:xfrm>
            <a:off x="1270000" y="190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抗疫期间的核酸检测登记码解决了老人儿童的扫码问题，避免了长时间的信息录入，提高了核酸检测效率。</a:t>
            </a:r>
          </a:p>
        </p:txBody>
      </p:sp>
      <p:sp>
        <p:nvSpPr>
          <p:cNvPr id="49157" name="文本框 2"/>
          <p:cNvSpPr txBox="1"/>
          <p:nvPr/>
        </p:nvSpPr>
        <p:spPr>
          <a:xfrm>
            <a:off x="1270000" y="1270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许多</a:t>
            </a:r>
            <a:r>
              <a:rPr lang="en-US" altLang="zh-CN" sz="200" dirty="0">
                <a:latin typeface="Arial" panose="020B0604020202020204" pitchFamily="34" charset="0"/>
              </a:rPr>
              <a:t>"</a:t>
            </a:r>
            <a:r>
              <a:rPr lang="zh-CN" altLang="en-US" sz="200" dirty="0">
                <a:latin typeface="Arial" panose="020B0604020202020204" pitchFamily="34" charset="0"/>
              </a:rPr>
              <a:t>惠民</a:t>
            </a:r>
            <a:r>
              <a:rPr lang="en-US" altLang="zh-CN" sz="200" dirty="0">
                <a:latin typeface="Arial" panose="020B0604020202020204" pitchFamily="34" charset="0"/>
              </a:rPr>
              <a:t>"</a:t>
            </a:r>
            <a:r>
              <a:rPr lang="zh-CN" altLang="en-US" sz="200" dirty="0">
                <a:latin typeface="Arial" panose="020B0604020202020204" pitchFamily="34" charset="0"/>
              </a:rPr>
              <a:t>措施不叫好也不叫座正是因为没有紧扣需求，服务不仅要保量更要保质，精准服务才是破难攻坚的关键。</a:t>
            </a:r>
          </a:p>
        </p:txBody>
      </p:sp>
      <p:sp>
        <p:nvSpPr>
          <p:cNvPr id="49158" name="文本框 1"/>
          <p:cNvSpPr txBox="1"/>
          <p:nvPr/>
        </p:nvSpPr>
        <p:spPr>
          <a:xfrm>
            <a:off x="1270000" y="63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习近平总书记指出，要坚持大抓基层的鲜明导向，持续整顿软弱涣散基层党组织，抓紧补齐基层党组织领导基层治理的各种短板。</a:t>
            </a:r>
          </a:p>
        </p:txBody>
      </p:sp>
      <p:pic>
        <p:nvPicPr>
          <p:cNvPr id="49159" name="图片 2"/>
          <p:cNvPicPr/>
          <p:nvPr/>
        </p:nvPicPr>
        <p:blipFill>
          <a:blip r:embed="rId2"/>
          <a:stretch>
            <a:fillRect/>
          </a:stretch>
        </p:blipFill>
        <p:spPr>
          <a:xfrm>
            <a:off x="0" y="0"/>
            <a:ext cx="9144000" cy="5143500"/>
          </a:xfrm>
          <a:prstGeom prst="rect">
            <a:avLst/>
          </a:prstGeom>
          <a:noFill/>
          <a:ln w="9525">
            <a:noFill/>
          </a:ln>
        </p:spPr>
      </p:pic>
      <p:pic>
        <p:nvPicPr>
          <p:cNvPr id="24" name="图片 23"/>
          <p:cNvPicPr>
            <a:picLocks noChangeAspect="1"/>
          </p:cNvPicPr>
          <p:nvPr/>
        </p:nvPicPr>
        <p:blipFill>
          <a:blip r:embed="rId3"/>
          <a:stretch>
            <a:fillRect/>
          </a:stretch>
        </p:blipFill>
        <p:spPr>
          <a:xfrm>
            <a:off x="628650" y="2092325"/>
            <a:ext cx="2673350" cy="2673350"/>
          </a:xfrm>
          <a:prstGeom prst="rect">
            <a:avLst/>
          </a:prstGeom>
          <a:noFill/>
          <a:ln w="9525">
            <a:noFill/>
          </a:ln>
        </p:spPr>
      </p:pic>
      <p:pic>
        <p:nvPicPr>
          <p:cNvPr id="49161" name="图片 3"/>
          <p:cNvPicPr>
            <a:picLocks noChangeAspect="1"/>
          </p:cNvPicPr>
          <p:nvPr/>
        </p:nvPicPr>
        <p:blipFill>
          <a:blip r:embed="rId4"/>
          <a:stretch>
            <a:fillRect/>
          </a:stretch>
        </p:blipFill>
        <p:spPr>
          <a:xfrm>
            <a:off x="7551738" y="0"/>
            <a:ext cx="1592262" cy="965200"/>
          </a:xfrm>
          <a:prstGeom prst="rect">
            <a:avLst/>
          </a:prstGeom>
          <a:noFill/>
          <a:ln w="9525">
            <a:noFill/>
          </a:ln>
        </p:spPr>
      </p:pic>
      <p:grpSp>
        <p:nvGrpSpPr>
          <p:cNvPr id="49162" name="组合 8"/>
          <p:cNvGrpSpPr/>
          <p:nvPr/>
        </p:nvGrpSpPr>
        <p:grpSpPr>
          <a:xfrm>
            <a:off x="-11112" y="166688"/>
            <a:ext cx="7391400" cy="379412"/>
            <a:chOff x="0" y="221401"/>
            <a:chExt cx="9559508" cy="506634"/>
          </a:xfrm>
        </p:grpSpPr>
        <p:sp>
          <p:nvSpPr>
            <p:cNvPr id="36" name="矩形 35"/>
            <p:cNvSpPr/>
            <p:nvPr/>
          </p:nvSpPr>
          <p:spPr>
            <a:xfrm>
              <a:off x="1190833" y="221401"/>
              <a:ext cx="8368675" cy="50663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a:t>
              </a: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论党的青年工作</a:t>
              </a:r>
              <a:r>
                <a:rPr kumimoji="0" lang="en-US" altLang="zh-CN"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a:t>
              </a: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主要篇目学习</a:t>
              </a:r>
            </a:p>
          </p:txBody>
        </p:sp>
        <p:sp>
          <p:nvSpPr>
            <p:cNvPr id="37" name="矩形 36"/>
            <p:cNvSpPr/>
            <p:nvPr/>
          </p:nvSpPr>
          <p:spPr>
            <a:xfrm>
              <a:off x="0" y="221401"/>
              <a:ext cx="638533" cy="50663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grpSp>
      <p:grpSp>
        <p:nvGrpSpPr>
          <p:cNvPr id="16" name="组合 15"/>
          <p:cNvGrpSpPr/>
          <p:nvPr/>
        </p:nvGrpSpPr>
        <p:grpSpPr>
          <a:xfrm>
            <a:off x="608013" y="1046163"/>
            <a:ext cx="7907337" cy="3719512"/>
            <a:chOff x="810228" y="1395273"/>
            <a:chExt cx="10544537" cy="4959228"/>
          </a:xfrm>
        </p:grpSpPr>
        <p:sp>
          <p:nvSpPr>
            <p:cNvPr id="17" name="矩形 16"/>
            <p:cNvSpPr/>
            <p:nvPr/>
          </p:nvSpPr>
          <p:spPr>
            <a:xfrm>
              <a:off x="810228" y="1805896"/>
              <a:ext cx="10544537" cy="4548605"/>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nvGrpSpPr>
            <p:cNvPr id="49166" name="组合 3"/>
            <p:cNvGrpSpPr/>
            <p:nvPr/>
          </p:nvGrpSpPr>
          <p:grpSpPr>
            <a:xfrm>
              <a:off x="1595006" y="1395273"/>
              <a:ext cx="9001987" cy="1009736"/>
              <a:chOff x="1386245" y="2546361"/>
              <a:chExt cx="9566638" cy="1009736"/>
            </a:xfrm>
          </p:grpSpPr>
          <p:sp>
            <p:nvSpPr>
              <p:cNvPr id="20" name="等腰三角形 19"/>
              <p:cNvSpPr/>
              <p:nvPr/>
            </p:nvSpPr>
            <p:spPr>
              <a:xfrm>
                <a:off x="10633318" y="2546361"/>
                <a:ext cx="319463" cy="410623"/>
              </a:xfrm>
              <a:prstGeom prst="triangle">
                <a:avLst/>
              </a:prstGeom>
              <a:solidFill>
                <a:srgbClr val="75151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3429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mn-lt"/>
                  <a:ea typeface="+mn-ea"/>
                  <a:cs typeface="+mn-ea"/>
                  <a:sym typeface="+mn-lt"/>
                </a:endParaRPr>
              </a:p>
            </p:txBody>
          </p:sp>
          <p:sp>
            <p:nvSpPr>
              <p:cNvPr id="21" name="等腰三角形 20"/>
              <p:cNvSpPr/>
              <p:nvPr/>
            </p:nvSpPr>
            <p:spPr>
              <a:xfrm>
                <a:off x="1386894" y="2546361"/>
                <a:ext cx="319463" cy="410623"/>
              </a:xfrm>
              <a:prstGeom prst="triangle">
                <a:avLst/>
              </a:prstGeom>
              <a:solidFill>
                <a:srgbClr val="75151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3429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mn-lt"/>
                  <a:ea typeface="+mn-ea"/>
                  <a:cs typeface="+mn-ea"/>
                  <a:sym typeface="+mn-lt"/>
                </a:endParaRPr>
              </a:p>
            </p:txBody>
          </p:sp>
          <p:sp>
            <p:nvSpPr>
              <p:cNvPr id="22" name="梯形 21"/>
              <p:cNvSpPr/>
              <p:nvPr/>
            </p:nvSpPr>
            <p:spPr>
              <a:xfrm flipV="1">
                <a:off x="1546626" y="2546361"/>
                <a:ext cx="9246424" cy="1009624"/>
              </a:xfrm>
              <a:prstGeom prst="trapezoid">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3429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mn-lt"/>
                  <a:ea typeface="+mn-ea"/>
                  <a:cs typeface="+mn-ea"/>
                  <a:sym typeface="+mn-lt"/>
                </a:endParaRPr>
              </a:p>
            </p:txBody>
          </p:sp>
        </p:grpSp>
        <p:sp>
          <p:nvSpPr>
            <p:cNvPr id="19" name="文本框 18"/>
            <p:cNvSpPr txBox="1"/>
            <p:nvPr/>
          </p:nvSpPr>
          <p:spPr>
            <a:xfrm>
              <a:off x="2188363" y="1577302"/>
              <a:ext cx="8107926" cy="861462"/>
            </a:xfrm>
            <a:prstGeom prst="rect">
              <a:avLst/>
            </a:prstGeom>
            <a:noFill/>
          </p:spPr>
          <p:txBody>
            <a:bodyPr>
              <a:spAutoFit/>
            </a:bodyPr>
            <a:lstStyle/>
            <a:p>
              <a:pPr marR="0" algn="ctr" defTabSz="914400" fontAlgn="auto">
                <a:spcBef>
                  <a:spcPts val="0"/>
                </a:spcBef>
                <a:spcAft>
                  <a:spcPts val="0"/>
                </a:spcAft>
                <a:buClrTx/>
                <a:buSzTx/>
                <a:buFontTx/>
                <a:buNone/>
                <a:defRPr/>
              </a:pPr>
              <a:r>
                <a:rPr kumimoji="0" lang="en-US" altLang="zh-CN" b="1" kern="1200" cap="none" spc="225" normalizeH="0" baseline="0" noProof="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rPr>
                <a:t>《</a:t>
              </a:r>
              <a:r>
                <a:rPr kumimoji="0" lang="zh-CN" altLang="en-US" b="1" kern="1200" cap="none" spc="225" normalizeH="0" baseline="0" noProof="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rPr>
                <a:t>致全国青联十二届全委会和全国学联二十六大的贺信</a:t>
              </a:r>
              <a:r>
                <a:rPr kumimoji="0" lang="en-US" altLang="zh-CN" b="1" kern="1200" cap="none" spc="225" normalizeH="0" baseline="0" noProof="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rPr>
                <a:t>》</a:t>
              </a:r>
              <a:endParaRPr kumimoji="0" lang="zh-CN" altLang="en-US" b="1" kern="1200" cap="none" spc="225" normalizeH="0" baseline="0" noProof="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endParaRPr>
            </a:p>
          </p:txBody>
        </p:sp>
      </p:grpSp>
      <p:sp>
        <p:nvSpPr>
          <p:cNvPr id="23" name="文本框 22"/>
          <p:cNvSpPr txBox="1"/>
          <p:nvPr/>
        </p:nvSpPr>
        <p:spPr>
          <a:xfrm>
            <a:off x="2622550" y="2035175"/>
            <a:ext cx="5837238" cy="890588"/>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358775" eaLnBrk="1" hangingPunct="1">
              <a:lnSpc>
                <a:spcPct val="150000"/>
              </a:lnSpc>
              <a:spcBef>
                <a:spcPct val="0"/>
              </a:spcBef>
              <a:buFontTx/>
              <a:buNone/>
            </a:pPr>
            <a:r>
              <a:rPr lang="zh-CN" altLang="en-US" sz="1200" dirty="0">
                <a:latin typeface="微软雅黑" panose="020B0503020204020204" pitchFamily="34" charset="-122"/>
                <a:ea typeface="微软雅黑" panose="020B0503020204020204" pitchFamily="34" charset="-122"/>
              </a:rPr>
              <a:t>是</a:t>
            </a:r>
            <a:r>
              <a:rPr lang="en-US" altLang="zh-CN" sz="1200" dirty="0">
                <a:latin typeface="微软雅黑" panose="020B0503020204020204" pitchFamily="34" charset="-122"/>
                <a:ea typeface="微软雅黑" panose="020B0503020204020204" pitchFamily="34" charset="-122"/>
              </a:rPr>
              <a:t>2015</a:t>
            </a:r>
            <a:r>
              <a:rPr lang="zh-CN" altLang="en-US" sz="1200" dirty="0">
                <a:latin typeface="微软雅黑" panose="020B0503020204020204" pitchFamily="34" charset="-122"/>
                <a:ea typeface="微软雅黑" panose="020B0503020204020204" pitchFamily="34" charset="-122"/>
              </a:rPr>
              <a:t>年</a:t>
            </a:r>
            <a:r>
              <a:rPr lang="en-US" altLang="zh-CN" sz="1200" dirty="0">
                <a:latin typeface="微软雅黑" panose="020B0503020204020204" pitchFamily="34" charset="-122"/>
                <a:ea typeface="微软雅黑" panose="020B0503020204020204" pitchFamily="34" charset="-122"/>
              </a:rPr>
              <a:t>7</a:t>
            </a:r>
            <a:r>
              <a:rPr lang="zh-CN" altLang="en-US" sz="1200" dirty="0">
                <a:latin typeface="微软雅黑" panose="020B0503020204020204" pitchFamily="34" charset="-122"/>
                <a:ea typeface="微软雅黑" panose="020B0503020204020204" pitchFamily="34" charset="-122"/>
              </a:rPr>
              <a:t>月</a:t>
            </a:r>
            <a:r>
              <a:rPr lang="en-US" altLang="zh-CN" sz="1200" dirty="0">
                <a:latin typeface="微软雅黑" panose="020B0503020204020204" pitchFamily="34" charset="-122"/>
                <a:ea typeface="微软雅黑" panose="020B0503020204020204" pitchFamily="34" charset="-122"/>
              </a:rPr>
              <a:t>24</a:t>
            </a:r>
            <a:r>
              <a:rPr lang="zh-CN" altLang="en-US" sz="1200" dirty="0">
                <a:latin typeface="微软雅黑" panose="020B0503020204020204" pitchFamily="34" charset="-122"/>
                <a:ea typeface="微软雅黑" panose="020B0503020204020204" pitchFamily="34" charset="-122"/>
              </a:rPr>
              <a:t>日习近平同志的贺信。指出，青联和学联事业是党的群团事业的重要组成部分，青联和学联组织一定要不断保持和增强政治性、先进性、群众性，不断推进自身改革，认真履行自身职能，更好组织动员广大青年坚定地跟党走。</a:t>
            </a:r>
          </a:p>
        </p:txBody>
      </p:sp>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down)">
                                      <p:cBhvr>
                                        <p:cTn id="11" dur="500"/>
                                        <p:tgtEl>
                                          <p:spTgt spid="24"/>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wipe(down)">
                                      <p:cBhvr>
                                        <p:cTn id="1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文本框 5"/>
          <p:cNvSpPr txBox="1"/>
          <p:nvPr/>
        </p:nvSpPr>
        <p:spPr>
          <a:xfrm>
            <a:off x="1270000" y="317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背起</a:t>
            </a:r>
            <a:r>
              <a:rPr lang="en-US" altLang="zh-CN" sz="200" dirty="0">
                <a:latin typeface="Arial" panose="020B0604020202020204" pitchFamily="34" charset="0"/>
              </a:rPr>
              <a:t>"</a:t>
            </a:r>
            <a:r>
              <a:rPr lang="zh-CN" altLang="en-US" sz="200" dirty="0">
                <a:latin typeface="Arial" panose="020B0604020202020204" pitchFamily="34" charset="0"/>
              </a:rPr>
              <a:t>无私奉献</a:t>
            </a:r>
            <a:r>
              <a:rPr lang="en-US" altLang="zh-CN" sz="200" dirty="0">
                <a:latin typeface="Arial" panose="020B0604020202020204" pitchFamily="34" charset="0"/>
              </a:rPr>
              <a:t>"</a:t>
            </a:r>
            <a:r>
              <a:rPr lang="zh-CN" altLang="en-US" sz="200" dirty="0">
                <a:latin typeface="Arial" panose="020B0604020202020204" pitchFamily="34" charset="0"/>
              </a:rPr>
              <a:t>的行囊，以</a:t>
            </a:r>
            <a:r>
              <a:rPr lang="en-US" altLang="zh-CN" sz="200" dirty="0">
                <a:latin typeface="Arial" panose="020B0604020202020204" pitchFamily="34" charset="0"/>
              </a:rPr>
              <a:t>"</a:t>
            </a:r>
            <a:r>
              <a:rPr lang="zh-CN" altLang="en-US" sz="200" dirty="0">
                <a:latin typeface="Arial" panose="020B0604020202020204" pitchFamily="34" charset="0"/>
              </a:rPr>
              <a:t>春风不改旧时波</a:t>
            </a:r>
            <a:r>
              <a:rPr lang="en-US" altLang="zh-CN" sz="200" dirty="0">
                <a:latin typeface="Arial" panose="020B0604020202020204" pitchFamily="34" charset="0"/>
              </a:rPr>
              <a:t>"</a:t>
            </a:r>
            <a:r>
              <a:rPr lang="zh-CN" altLang="en-US" sz="200" dirty="0">
                <a:latin typeface="Arial" panose="020B0604020202020204" pitchFamily="34" charset="0"/>
              </a:rPr>
              <a:t>的初心坚守为民之路。</a:t>
            </a:r>
          </a:p>
        </p:txBody>
      </p:sp>
      <p:sp>
        <p:nvSpPr>
          <p:cNvPr id="50179" name="文本框 4"/>
          <p:cNvSpPr txBox="1"/>
          <p:nvPr/>
        </p:nvSpPr>
        <p:spPr>
          <a:xfrm>
            <a:off x="1270000" y="2540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时至今日，基层工作已近一年，期间感触良多。</a:t>
            </a:r>
          </a:p>
        </p:txBody>
      </p:sp>
      <p:sp>
        <p:nvSpPr>
          <p:cNvPr id="50180" name="文本框 3"/>
          <p:cNvSpPr txBox="1"/>
          <p:nvPr/>
        </p:nvSpPr>
        <p:spPr>
          <a:xfrm>
            <a:off x="1270000" y="190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为民办事</a:t>
            </a:r>
            <a:r>
              <a:rPr lang="en-US" altLang="zh-CN" sz="200" dirty="0">
                <a:latin typeface="Arial" panose="020B0604020202020204" pitchFamily="34" charset="0"/>
              </a:rPr>
              <a:t>"</a:t>
            </a:r>
            <a:r>
              <a:rPr lang="zh-CN" altLang="en-US" sz="200" dirty="0">
                <a:latin typeface="Arial" panose="020B0604020202020204" pitchFamily="34" charset="0"/>
              </a:rPr>
              <a:t>暖人心</a:t>
            </a:r>
            <a:r>
              <a:rPr lang="en-US" altLang="zh-CN" sz="200" dirty="0">
                <a:latin typeface="Arial" panose="020B0604020202020204" pitchFamily="34" charset="0"/>
              </a:rPr>
              <a:t>"</a:t>
            </a:r>
            <a:r>
              <a:rPr lang="zh-CN" altLang="en-US" sz="200" dirty="0">
                <a:latin typeface="Arial" panose="020B0604020202020204" pitchFamily="34" charset="0"/>
              </a:rPr>
              <a:t>。</a:t>
            </a:r>
            <a:r>
              <a:rPr lang="en-US" altLang="zh-CN" sz="200" dirty="0">
                <a:latin typeface="Arial" panose="020B0604020202020204" pitchFamily="34" charset="0"/>
              </a:rPr>
              <a:t>12345</a:t>
            </a:r>
            <a:r>
              <a:rPr lang="zh-CN" altLang="en-US" sz="200" dirty="0">
                <a:latin typeface="Arial" panose="020B0604020202020204" pitchFamily="34" charset="0"/>
              </a:rPr>
              <a:t>热线设置的初衷是以人民为中心，为民办事服务，这与</a:t>
            </a:r>
            <a:r>
              <a:rPr lang="en-US" altLang="zh-CN" sz="200" dirty="0">
                <a:latin typeface="Arial" panose="020B0604020202020204" pitchFamily="34" charset="0"/>
              </a:rPr>
              <a:t>"</a:t>
            </a:r>
            <a:r>
              <a:rPr lang="zh-CN" altLang="en-US" sz="200" dirty="0">
                <a:latin typeface="Arial" panose="020B0604020202020204" pitchFamily="34" charset="0"/>
              </a:rPr>
              <a:t>我为群众办实事</a:t>
            </a:r>
            <a:r>
              <a:rPr lang="en-US" altLang="zh-CN" sz="200" dirty="0">
                <a:latin typeface="Arial" panose="020B0604020202020204" pitchFamily="34" charset="0"/>
              </a:rPr>
              <a:t>"</a:t>
            </a:r>
            <a:r>
              <a:rPr lang="zh-CN" altLang="en-US" sz="200" dirty="0">
                <a:latin typeface="Arial" panose="020B0604020202020204" pitchFamily="34" charset="0"/>
              </a:rPr>
              <a:t>的理念是一脉相承的，但一个是组织干部主动作为</a:t>
            </a:r>
          </a:p>
        </p:txBody>
      </p:sp>
      <p:sp>
        <p:nvSpPr>
          <p:cNvPr id="50181" name="文本框 2"/>
          <p:cNvSpPr txBox="1"/>
          <p:nvPr/>
        </p:nvSpPr>
        <p:spPr>
          <a:xfrm>
            <a:off x="1270000" y="1270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为建成</a:t>
            </a:r>
            <a:r>
              <a:rPr lang="en-US" altLang="zh-CN" sz="200" dirty="0">
                <a:latin typeface="Arial" panose="020B0604020202020204" pitchFamily="34" charset="0"/>
              </a:rPr>
              <a:t>10</a:t>
            </a:r>
            <a:r>
              <a:rPr lang="zh-CN" altLang="en-US" sz="200" dirty="0">
                <a:latin typeface="Arial" panose="020B0604020202020204" pitchFamily="34" charset="0"/>
              </a:rPr>
              <a:t>亿亩高标准农田而奋斗，为保障粮食安全夯实基础。</a:t>
            </a:r>
          </a:p>
        </p:txBody>
      </p:sp>
      <p:sp>
        <p:nvSpPr>
          <p:cNvPr id="50182" name="文本框 1"/>
          <p:cNvSpPr txBox="1"/>
          <p:nvPr/>
        </p:nvSpPr>
        <p:spPr>
          <a:xfrm>
            <a:off x="1270000" y="63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针对这些</a:t>
            </a:r>
            <a:r>
              <a:rPr lang="en-US" altLang="zh-CN" sz="200" dirty="0">
                <a:latin typeface="Arial" panose="020B0604020202020204" pitchFamily="34" charset="0"/>
              </a:rPr>
              <a:t>"</a:t>
            </a:r>
            <a:r>
              <a:rPr lang="zh-CN" altLang="en-US" sz="200" dirty="0">
                <a:latin typeface="Arial" panose="020B0604020202020204" pitchFamily="34" charset="0"/>
              </a:rPr>
              <a:t>短板</a:t>
            </a:r>
            <a:r>
              <a:rPr lang="en-US" altLang="zh-CN" sz="200" dirty="0">
                <a:latin typeface="Arial" panose="020B0604020202020204" pitchFamily="34" charset="0"/>
              </a:rPr>
              <a:t>"</a:t>
            </a:r>
            <a:r>
              <a:rPr lang="zh-CN" altLang="en-US" sz="200" dirty="0">
                <a:latin typeface="Arial" panose="020B0604020202020204" pitchFamily="34" charset="0"/>
              </a:rPr>
              <a:t>，我们应既聚焦</a:t>
            </a:r>
            <a:r>
              <a:rPr lang="en-US" altLang="zh-CN" sz="200" dirty="0">
                <a:latin typeface="Arial" panose="020B0604020202020204" pitchFamily="34" charset="0"/>
              </a:rPr>
              <a:t>"</a:t>
            </a:r>
            <a:r>
              <a:rPr lang="zh-CN" altLang="en-US" sz="200" dirty="0">
                <a:latin typeface="Arial" panose="020B0604020202020204" pitchFamily="34" charset="0"/>
              </a:rPr>
              <a:t>硬件</a:t>
            </a:r>
            <a:r>
              <a:rPr lang="en-US" altLang="zh-CN" sz="200" dirty="0">
                <a:latin typeface="Arial" panose="020B0604020202020204" pitchFamily="34" charset="0"/>
              </a:rPr>
              <a:t>"</a:t>
            </a:r>
            <a:r>
              <a:rPr lang="zh-CN" altLang="en-US" sz="200" dirty="0">
                <a:latin typeface="Arial" panose="020B0604020202020204" pitchFamily="34" charset="0"/>
              </a:rPr>
              <a:t>又突出</a:t>
            </a:r>
            <a:r>
              <a:rPr lang="en-US" altLang="zh-CN" sz="200" dirty="0">
                <a:latin typeface="Arial" panose="020B0604020202020204" pitchFamily="34" charset="0"/>
              </a:rPr>
              <a:t>"</a:t>
            </a:r>
            <a:r>
              <a:rPr lang="zh-CN" altLang="en-US" sz="200" dirty="0">
                <a:latin typeface="Arial" panose="020B0604020202020204" pitchFamily="34" charset="0"/>
              </a:rPr>
              <a:t>软件</a:t>
            </a:r>
            <a:r>
              <a:rPr lang="en-US" altLang="zh-CN" sz="200" dirty="0">
                <a:latin typeface="Arial" panose="020B0604020202020204" pitchFamily="34" charset="0"/>
              </a:rPr>
              <a:t>"</a:t>
            </a:r>
            <a:r>
              <a:rPr lang="zh-CN" altLang="en-US" sz="200" dirty="0">
                <a:latin typeface="Arial" panose="020B0604020202020204" pitchFamily="34" charset="0"/>
              </a:rPr>
              <a:t>，加强道路、供水、能源、物流、信息化、综合服务、农房、农村人居环境等重点领域基础设施建设</a:t>
            </a:r>
          </a:p>
        </p:txBody>
      </p:sp>
      <p:pic>
        <p:nvPicPr>
          <p:cNvPr id="50183" name="图片 2"/>
          <p:cNvPicPr/>
          <p:nvPr/>
        </p:nvPicPr>
        <p:blipFill>
          <a:blip r:embed="rId2"/>
          <a:stretch>
            <a:fillRect/>
          </a:stretch>
        </p:blipFill>
        <p:spPr>
          <a:xfrm>
            <a:off x="0" y="0"/>
            <a:ext cx="9144000" cy="5143500"/>
          </a:xfrm>
          <a:prstGeom prst="rect">
            <a:avLst/>
          </a:prstGeom>
          <a:noFill/>
          <a:ln w="9525">
            <a:noFill/>
          </a:ln>
        </p:spPr>
      </p:pic>
      <p:pic>
        <p:nvPicPr>
          <p:cNvPr id="24" name="图片 23"/>
          <p:cNvPicPr>
            <a:picLocks noChangeAspect="1"/>
          </p:cNvPicPr>
          <p:nvPr/>
        </p:nvPicPr>
        <p:blipFill>
          <a:blip r:embed="rId3"/>
          <a:stretch>
            <a:fillRect/>
          </a:stretch>
        </p:blipFill>
        <p:spPr>
          <a:xfrm>
            <a:off x="628650" y="2092325"/>
            <a:ext cx="2673350" cy="2673350"/>
          </a:xfrm>
          <a:prstGeom prst="rect">
            <a:avLst/>
          </a:prstGeom>
          <a:noFill/>
          <a:ln w="9525">
            <a:noFill/>
          </a:ln>
        </p:spPr>
      </p:pic>
      <p:pic>
        <p:nvPicPr>
          <p:cNvPr id="50185" name="图片 3"/>
          <p:cNvPicPr>
            <a:picLocks noChangeAspect="1"/>
          </p:cNvPicPr>
          <p:nvPr/>
        </p:nvPicPr>
        <p:blipFill>
          <a:blip r:embed="rId4"/>
          <a:stretch>
            <a:fillRect/>
          </a:stretch>
        </p:blipFill>
        <p:spPr>
          <a:xfrm>
            <a:off x="7551738" y="0"/>
            <a:ext cx="1592262" cy="965200"/>
          </a:xfrm>
          <a:prstGeom prst="rect">
            <a:avLst/>
          </a:prstGeom>
          <a:noFill/>
          <a:ln w="9525">
            <a:noFill/>
          </a:ln>
        </p:spPr>
      </p:pic>
      <p:grpSp>
        <p:nvGrpSpPr>
          <p:cNvPr id="50186" name="组合 8"/>
          <p:cNvGrpSpPr/>
          <p:nvPr/>
        </p:nvGrpSpPr>
        <p:grpSpPr>
          <a:xfrm>
            <a:off x="-11112" y="166688"/>
            <a:ext cx="7391400" cy="379412"/>
            <a:chOff x="0" y="221401"/>
            <a:chExt cx="9559508" cy="506634"/>
          </a:xfrm>
        </p:grpSpPr>
        <p:sp>
          <p:nvSpPr>
            <p:cNvPr id="36" name="矩形 35"/>
            <p:cNvSpPr/>
            <p:nvPr/>
          </p:nvSpPr>
          <p:spPr>
            <a:xfrm>
              <a:off x="1190833" y="221401"/>
              <a:ext cx="8368675" cy="50663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a:t>
              </a: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论党的青年工作</a:t>
              </a:r>
              <a:r>
                <a:rPr kumimoji="0" lang="en-US" altLang="zh-CN"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a:t>
              </a: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主要篇目学习</a:t>
              </a:r>
            </a:p>
          </p:txBody>
        </p:sp>
        <p:sp>
          <p:nvSpPr>
            <p:cNvPr id="37" name="矩形 36"/>
            <p:cNvSpPr/>
            <p:nvPr/>
          </p:nvSpPr>
          <p:spPr>
            <a:xfrm>
              <a:off x="0" y="221401"/>
              <a:ext cx="638533" cy="50663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grpSp>
      <p:grpSp>
        <p:nvGrpSpPr>
          <p:cNvPr id="16" name="组合 15"/>
          <p:cNvGrpSpPr/>
          <p:nvPr/>
        </p:nvGrpSpPr>
        <p:grpSpPr>
          <a:xfrm>
            <a:off x="608013" y="1046163"/>
            <a:ext cx="7907337" cy="3719512"/>
            <a:chOff x="810228" y="1395273"/>
            <a:chExt cx="10544537" cy="4959228"/>
          </a:xfrm>
        </p:grpSpPr>
        <p:sp>
          <p:nvSpPr>
            <p:cNvPr id="17" name="矩形 16"/>
            <p:cNvSpPr/>
            <p:nvPr/>
          </p:nvSpPr>
          <p:spPr>
            <a:xfrm>
              <a:off x="810228" y="1805896"/>
              <a:ext cx="10544537" cy="4548605"/>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nvGrpSpPr>
            <p:cNvPr id="50190" name="组合 3"/>
            <p:cNvGrpSpPr/>
            <p:nvPr/>
          </p:nvGrpSpPr>
          <p:grpSpPr>
            <a:xfrm>
              <a:off x="1595006" y="1395273"/>
              <a:ext cx="9001987" cy="1009736"/>
              <a:chOff x="1386245" y="2546361"/>
              <a:chExt cx="9566638" cy="1009736"/>
            </a:xfrm>
          </p:grpSpPr>
          <p:sp>
            <p:nvSpPr>
              <p:cNvPr id="20" name="等腰三角形 19"/>
              <p:cNvSpPr/>
              <p:nvPr/>
            </p:nvSpPr>
            <p:spPr>
              <a:xfrm>
                <a:off x="10633318" y="2546361"/>
                <a:ext cx="319463" cy="410623"/>
              </a:xfrm>
              <a:prstGeom prst="triangle">
                <a:avLst/>
              </a:prstGeom>
              <a:solidFill>
                <a:srgbClr val="75151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3429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mn-lt"/>
                  <a:ea typeface="+mn-ea"/>
                  <a:cs typeface="+mn-ea"/>
                  <a:sym typeface="+mn-lt"/>
                </a:endParaRPr>
              </a:p>
            </p:txBody>
          </p:sp>
          <p:sp>
            <p:nvSpPr>
              <p:cNvPr id="21" name="等腰三角形 20"/>
              <p:cNvSpPr/>
              <p:nvPr/>
            </p:nvSpPr>
            <p:spPr>
              <a:xfrm>
                <a:off x="1386894" y="2546361"/>
                <a:ext cx="319463" cy="410623"/>
              </a:xfrm>
              <a:prstGeom prst="triangle">
                <a:avLst/>
              </a:prstGeom>
              <a:solidFill>
                <a:srgbClr val="75151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3429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mn-lt"/>
                  <a:ea typeface="+mn-ea"/>
                  <a:cs typeface="+mn-ea"/>
                  <a:sym typeface="+mn-lt"/>
                </a:endParaRPr>
              </a:p>
            </p:txBody>
          </p:sp>
          <p:sp>
            <p:nvSpPr>
              <p:cNvPr id="22" name="梯形 21"/>
              <p:cNvSpPr/>
              <p:nvPr/>
            </p:nvSpPr>
            <p:spPr>
              <a:xfrm flipV="1">
                <a:off x="1546626" y="2546361"/>
                <a:ext cx="9246424" cy="1009624"/>
              </a:xfrm>
              <a:prstGeom prst="trapezoid">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3429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mn-lt"/>
                  <a:ea typeface="+mn-ea"/>
                  <a:cs typeface="+mn-ea"/>
                  <a:sym typeface="+mn-lt"/>
                </a:endParaRPr>
              </a:p>
            </p:txBody>
          </p:sp>
        </p:grpSp>
        <p:sp>
          <p:nvSpPr>
            <p:cNvPr id="19" name="文本框 18"/>
            <p:cNvSpPr txBox="1"/>
            <p:nvPr/>
          </p:nvSpPr>
          <p:spPr>
            <a:xfrm>
              <a:off x="2188363" y="1577302"/>
              <a:ext cx="8107926" cy="493171"/>
            </a:xfrm>
            <a:prstGeom prst="rect">
              <a:avLst/>
            </a:prstGeom>
            <a:noFill/>
          </p:spPr>
          <p:txBody>
            <a:bodyPr>
              <a:spAutoFit/>
            </a:bodyPr>
            <a:lstStyle/>
            <a:p>
              <a:pPr marR="0" algn="ctr" defTabSz="914400" fontAlgn="auto">
                <a:spcBef>
                  <a:spcPts val="0"/>
                </a:spcBef>
                <a:spcAft>
                  <a:spcPts val="0"/>
                </a:spcAft>
                <a:buClrTx/>
                <a:buSzTx/>
                <a:buFontTx/>
                <a:buNone/>
                <a:defRPr/>
              </a:pPr>
              <a:r>
                <a:rPr kumimoji="0" lang="zh-CN" altLang="en-US" b="1" kern="1200" cap="none" spc="225" normalizeH="0" baseline="0" noProof="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rPr>
                <a:t>　</a:t>
              </a:r>
              <a:r>
                <a:rPr kumimoji="0" lang="en-US" altLang="zh-CN" b="1" kern="1200" cap="none" spc="225" normalizeH="0" baseline="0" noProof="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rPr>
                <a:t>《</a:t>
              </a:r>
              <a:r>
                <a:rPr kumimoji="0" lang="zh-CN" altLang="en-US" b="1" kern="1200" cap="none" spc="225" normalizeH="0" baseline="0" noProof="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rPr>
                <a:t>让贫困家庭孩子感受到党和政府的温暖</a:t>
              </a:r>
              <a:r>
                <a:rPr kumimoji="0" lang="en-US" altLang="zh-CN" b="1" kern="1200" cap="none" spc="225" normalizeH="0" baseline="0" noProof="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rPr>
                <a:t>》</a:t>
              </a:r>
              <a:endParaRPr kumimoji="0" lang="zh-CN" altLang="en-US" b="1" kern="1200" cap="none" spc="225" normalizeH="0" baseline="0" noProof="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endParaRPr>
            </a:p>
          </p:txBody>
        </p:sp>
      </p:grpSp>
      <p:sp>
        <p:nvSpPr>
          <p:cNvPr id="23" name="文本框 22"/>
          <p:cNvSpPr txBox="1"/>
          <p:nvPr/>
        </p:nvSpPr>
        <p:spPr>
          <a:xfrm>
            <a:off x="2622550" y="2035175"/>
            <a:ext cx="5837238" cy="1168400"/>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358775" eaLnBrk="1" hangingPunct="1">
              <a:lnSpc>
                <a:spcPct val="150000"/>
              </a:lnSpc>
              <a:spcBef>
                <a:spcPct val="0"/>
              </a:spcBef>
              <a:buFontTx/>
              <a:buNone/>
            </a:pPr>
            <a:r>
              <a:rPr lang="zh-CN" altLang="en-US" sz="1200" dirty="0">
                <a:latin typeface="微软雅黑" panose="020B0503020204020204" pitchFamily="34" charset="-122"/>
                <a:ea typeface="微软雅黑" panose="020B0503020204020204" pitchFamily="34" charset="-122"/>
              </a:rPr>
              <a:t>是</a:t>
            </a:r>
            <a:r>
              <a:rPr lang="en-US" altLang="zh-CN" sz="1200" dirty="0">
                <a:latin typeface="微软雅黑" panose="020B0503020204020204" pitchFamily="34" charset="-122"/>
                <a:ea typeface="微软雅黑" panose="020B0503020204020204" pitchFamily="34" charset="-122"/>
              </a:rPr>
              <a:t>2015</a:t>
            </a:r>
            <a:r>
              <a:rPr lang="zh-CN" altLang="en-US" sz="1200" dirty="0">
                <a:latin typeface="微软雅黑" panose="020B0503020204020204" pitchFamily="34" charset="-122"/>
                <a:ea typeface="微软雅黑" panose="020B0503020204020204" pitchFamily="34" charset="-122"/>
              </a:rPr>
              <a:t>年</a:t>
            </a:r>
            <a:r>
              <a:rPr lang="en-US" altLang="zh-CN" sz="1200" dirty="0">
                <a:latin typeface="微软雅黑" panose="020B0503020204020204" pitchFamily="34" charset="-122"/>
                <a:ea typeface="微软雅黑" panose="020B0503020204020204" pitchFamily="34" charset="-122"/>
              </a:rPr>
              <a:t>11</a:t>
            </a:r>
            <a:r>
              <a:rPr lang="zh-CN" altLang="en-US" sz="1200" dirty="0">
                <a:latin typeface="微软雅黑" panose="020B0503020204020204" pitchFamily="34" charset="-122"/>
                <a:ea typeface="微软雅黑" panose="020B0503020204020204" pitchFamily="34" charset="-122"/>
              </a:rPr>
              <a:t>月</a:t>
            </a:r>
            <a:r>
              <a:rPr lang="en-US" altLang="zh-CN" sz="1200" dirty="0">
                <a:latin typeface="微软雅黑" panose="020B0503020204020204" pitchFamily="34" charset="-122"/>
                <a:ea typeface="微软雅黑" panose="020B0503020204020204" pitchFamily="34" charset="-122"/>
              </a:rPr>
              <a:t>27</a:t>
            </a:r>
            <a:r>
              <a:rPr lang="zh-CN" altLang="en-US" sz="1200" dirty="0">
                <a:latin typeface="微软雅黑" panose="020B0503020204020204" pitchFamily="34" charset="-122"/>
                <a:ea typeface="微软雅黑" panose="020B0503020204020204" pitchFamily="34" charset="-122"/>
              </a:rPr>
              <a:t>日习近平同志在中央扶贫开发工作会议上讲话的一部分。指出，治贫先治愚，扶贫先扶智。教育是阻断贫困代际传递的治本之策。贫困地区教育事业是管长远的，必须下大气力抓好。扶贫政策从设计到落实都要更加人性化、更加精细化，让贫困家庭孩子感受到党和政府的温暖。</a:t>
            </a:r>
          </a:p>
        </p:txBody>
      </p:sp>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down)">
                                      <p:cBhvr>
                                        <p:cTn id="11" dur="500"/>
                                        <p:tgtEl>
                                          <p:spTgt spid="24"/>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wipe(down)">
                                      <p:cBhvr>
                                        <p:cTn id="1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文本框 5"/>
          <p:cNvSpPr txBox="1"/>
          <p:nvPr/>
        </p:nvSpPr>
        <p:spPr>
          <a:xfrm>
            <a:off x="1270000" y="317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下载附件 </a:t>
            </a:r>
            <a:r>
              <a:rPr lang="en-US" altLang="zh-CN" sz="200" dirty="0">
                <a:latin typeface="Arial" panose="020B0604020202020204" pitchFamily="34" charset="0"/>
              </a:rPr>
              <a:t>(1.38 MB) </a:t>
            </a:r>
            <a:endParaRPr lang="zh-CN" altLang="en-US" sz="200" dirty="0">
              <a:latin typeface="Arial" panose="020B0604020202020204" pitchFamily="34" charset="0"/>
            </a:endParaRPr>
          </a:p>
        </p:txBody>
      </p:sp>
      <p:sp>
        <p:nvSpPr>
          <p:cNvPr id="51203" name="文本框 4"/>
          <p:cNvSpPr txBox="1"/>
          <p:nvPr/>
        </p:nvSpPr>
        <p:spPr>
          <a:xfrm>
            <a:off x="1270000" y="2540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作为党和国家事业的中坚力量，党员干部要牢记总书记殷殷嘱咐，涵养和传承</a:t>
            </a:r>
            <a:r>
              <a:rPr lang="en-US" altLang="zh-CN" sz="200" dirty="0">
                <a:latin typeface="Arial" panose="020B0604020202020204" pitchFamily="34" charset="0"/>
              </a:rPr>
              <a:t>"</a:t>
            </a:r>
            <a:r>
              <a:rPr lang="zh-CN" altLang="en-US" sz="200" dirty="0">
                <a:latin typeface="Arial" panose="020B0604020202020204" pitchFamily="34" charset="0"/>
              </a:rPr>
              <a:t>爱国、奋斗、廉政</a:t>
            </a:r>
            <a:r>
              <a:rPr lang="en-US" altLang="zh-CN" sz="200" dirty="0">
                <a:latin typeface="Arial" panose="020B0604020202020204" pitchFamily="34" charset="0"/>
              </a:rPr>
              <a:t>"</a:t>
            </a:r>
            <a:r>
              <a:rPr lang="zh-CN" altLang="en-US" sz="200" dirty="0">
                <a:latin typeface="Arial" panose="020B0604020202020204" pitchFamily="34" charset="0"/>
              </a:rPr>
              <a:t>的良好家风，在新的长征路上不忘初心、接续奋斗，为党和人民事业争取更大荣光。</a:t>
            </a:r>
          </a:p>
        </p:txBody>
      </p:sp>
      <p:sp>
        <p:nvSpPr>
          <p:cNvPr id="51204" name="文本框 3"/>
          <p:cNvSpPr txBox="1"/>
          <p:nvPr/>
        </p:nvSpPr>
        <p:spPr>
          <a:xfrm>
            <a:off x="1270000" y="190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人才是第一资源，古往今来，人才都是衡量一个国家实力的标志，是国家增强核心竞争力的第一动力，是关系党和国家事业发展的关键所在，是各国各地争相抢夺的宝贵资源。</a:t>
            </a:r>
          </a:p>
        </p:txBody>
      </p:sp>
      <p:sp>
        <p:nvSpPr>
          <p:cNvPr id="51205" name="文本框 2"/>
          <p:cNvSpPr txBox="1"/>
          <p:nvPr/>
        </p:nvSpPr>
        <p:spPr>
          <a:xfrm>
            <a:off x="1270000" y="1270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以</a:t>
            </a:r>
            <a:r>
              <a:rPr lang="en-US" altLang="zh-CN" sz="200" dirty="0">
                <a:latin typeface="Arial" panose="020B0604020202020204" pitchFamily="34" charset="0"/>
              </a:rPr>
              <a:t>"</a:t>
            </a:r>
            <a:r>
              <a:rPr lang="zh-CN" altLang="en-US" sz="200" dirty="0">
                <a:latin typeface="Arial" panose="020B0604020202020204" pitchFamily="34" charset="0"/>
              </a:rPr>
              <a:t>神</a:t>
            </a:r>
            <a:r>
              <a:rPr lang="en-US" altLang="zh-CN" sz="200" dirty="0">
                <a:latin typeface="Arial" panose="020B0604020202020204" pitchFamily="34" charset="0"/>
              </a:rPr>
              <a:t>"</a:t>
            </a:r>
            <a:r>
              <a:rPr lang="zh-CN" altLang="en-US" sz="200" dirty="0">
                <a:latin typeface="Arial" panose="020B0604020202020204" pitchFamily="34" charset="0"/>
              </a:rPr>
              <a:t>为</a:t>
            </a:r>
            <a:r>
              <a:rPr lang="en-US" altLang="zh-CN" sz="200" dirty="0">
                <a:latin typeface="Arial" panose="020B0604020202020204" pitchFamily="34" charset="0"/>
              </a:rPr>
              <a:t>"</a:t>
            </a:r>
            <a:r>
              <a:rPr lang="zh-CN" altLang="en-US" sz="200" dirty="0">
                <a:latin typeface="Arial" panose="020B0604020202020204" pitchFamily="34" charset="0"/>
              </a:rPr>
              <a:t>刀</a:t>
            </a:r>
            <a:r>
              <a:rPr lang="en-US" altLang="zh-CN" sz="200" dirty="0">
                <a:latin typeface="Arial" panose="020B0604020202020204" pitchFamily="34" charset="0"/>
              </a:rPr>
              <a:t>"</a:t>
            </a:r>
            <a:r>
              <a:rPr lang="zh-CN" altLang="en-US" sz="200" dirty="0">
                <a:latin typeface="Arial" panose="020B0604020202020204" pitchFamily="34" charset="0"/>
              </a:rPr>
              <a:t>，刻</a:t>
            </a:r>
            <a:r>
              <a:rPr lang="en-US" altLang="zh-CN" sz="200" dirty="0">
                <a:latin typeface="Arial" panose="020B0604020202020204" pitchFamily="34" charset="0"/>
              </a:rPr>
              <a:t>"</a:t>
            </a:r>
            <a:r>
              <a:rPr lang="zh-CN" altLang="en-US" sz="200" dirty="0">
                <a:latin typeface="Arial" panose="020B0604020202020204" pitchFamily="34" charset="0"/>
              </a:rPr>
              <a:t>文化</a:t>
            </a:r>
            <a:r>
              <a:rPr lang="en-US" altLang="zh-CN" sz="200" dirty="0">
                <a:latin typeface="Arial" panose="020B0604020202020204" pitchFamily="34" charset="0"/>
              </a:rPr>
              <a:t>"</a:t>
            </a:r>
            <a:r>
              <a:rPr lang="zh-CN" altLang="en-US" sz="200" dirty="0">
                <a:latin typeface="Arial" panose="020B0604020202020204" pitchFamily="34" charset="0"/>
              </a:rPr>
              <a:t>之</a:t>
            </a:r>
            <a:r>
              <a:rPr lang="en-US" altLang="zh-CN" sz="200" dirty="0">
                <a:latin typeface="Arial" panose="020B0604020202020204" pitchFamily="34" charset="0"/>
              </a:rPr>
              <a:t>"</a:t>
            </a:r>
            <a:r>
              <a:rPr lang="zh-CN" altLang="en-US" sz="200" dirty="0">
                <a:latin typeface="Arial" panose="020B0604020202020204" pitchFamily="34" charset="0"/>
              </a:rPr>
              <a:t>雕塑</a:t>
            </a:r>
            <a:r>
              <a:rPr lang="en-US" altLang="zh-CN" sz="200" dirty="0">
                <a:latin typeface="Arial" panose="020B0604020202020204" pitchFamily="34" charset="0"/>
              </a:rPr>
              <a:t>"</a:t>
            </a:r>
            <a:r>
              <a:rPr lang="zh-CN" altLang="en-US" sz="200" dirty="0">
                <a:latin typeface="Arial" panose="020B0604020202020204" pitchFamily="34" charset="0"/>
              </a:rPr>
              <a:t>，拓前路之</a:t>
            </a:r>
            <a:r>
              <a:rPr lang="en-US" altLang="zh-CN" sz="200" dirty="0">
                <a:latin typeface="Arial" panose="020B0604020202020204" pitchFamily="34" charset="0"/>
              </a:rPr>
              <a:t>"</a:t>
            </a:r>
            <a:r>
              <a:rPr lang="zh-CN" altLang="en-US" sz="200" dirty="0">
                <a:latin typeface="Arial" panose="020B0604020202020204" pitchFamily="34" charset="0"/>
              </a:rPr>
              <a:t>无畏</a:t>
            </a:r>
            <a:r>
              <a:rPr lang="en-US" altLang="zh-CN" sz="200" dirty="0">
                <a:latin typeface="Arial" panose="020B0604020202020204" pitchFamily="34" charset="0"/>
              </a:rPr>
              <a:t>"</a:t>
            </a:r>
            <a:endParaRPr lang="zh-CN" altLang="en-US" sz="200" dirty="0">
              <a:latin typeface="Arial" panose="020B0604020202020204" pitchFamily="34" charset="0"/>
            </a:endParaRPr>
          </a:p>
        </p:txBody>
      </p:sp>
      <p:sp>
        <p:nvSpPr>
          <p:cNvPr id="51206" name="文本框 1"/>
          <p:cNvSpPr txBox="1"/>
          <p:nvPr/>
        </p:nvSpPr>
        <p:spPr>
          <a:xfrm>
            <a:off x="1270000" y="63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每一个人都有自己的短板，重要的是要正视自己的不足，学会去适应改变，才能行稳致远。</a:t>
            </a:r>
          </a:p>
        </p:txBody>
      </p:sp>
      <p:pic>
        <p:nvPicPr>
          <p:cNvPr id="51207" name="图片 2"/>
          <p:cNvPicPr/>
          <p:nvPr/>
        </p:nvPicPr>
        <p:blipFill>
          <a:blip r:embed="rId2"/>
          <a:stretch>
            <a:fillRect/>
          </a:stretch>
        </p:blipFill>
        <p:spPr>
          <a:xfrm>
            <a:off x="0" y="0"/>
            <a:ext cx="9144000" cy="5143500"/>
          </a:xfrm>
          <a:prstGeom prst="rect">
            <a:avLst/>
          </a:prstGeom>
          <a:noFill/>
          <a:ln w="9525">
            <a:noFill/>
          </a:ln>
        </p:spPr>
      </p:pic>
      <p:pic>
        <p:nvPicPr>
          <p:cNvPr id="24" name="图片 23"/>
          <p:cNvPicPr>
            <a:picLocks noChangeAspect="1"/>
          </p:cNvPicPr>
          <p:nvPr/>
        </p:nvPicPr>
        <p:blipFill>
          <a:blip r:embed="rId3"/>
          <a:stretch>
            <a:fillRect/>
          </a:stretch>
        </p:blipFill>
        <p:spPr>
          <a:xfrm>
            <a:off x="628650" y="2092325"/>
            <a:ext cx="2673350" cy="2673350"/>
          </a:xfrm>
          <a:prstGeom prst="rect">
            <a:avLst/>
          </a:prstGeom>
          <a:noFill/>
          <a:ln w="9525">
            <a:noFill/>
          </a:ln>
        </p:spPr>
      </p:pic>
      <p:pic>
        <p:nvPicPr>
          <p:cNvPr id="51209" name="图片 3"/>
          <p:cNvPicPr>
            <a:picLocks noChangeAspect="1"/>
          </p:cNvPicPr>
          <p:nvPr/>
        </p:nvPicPr>
        <p:blipFill>
          <a:blip r:embed="rId4"/>
          <a:stretch>
            <a:fillRect/>
          </a:stretch>
        </p:blipFill>
        <p:spPr>
          <a:xfrm>
            <a:off x="7551738" y="0"/>
            <a:ext cx="1592262" cy="965200"/>
          </a:xfrm>
          <a:prstGeom prst="rect">
            <a:avLst/>
          </a:prstGeom>
          <a:noFill/>
          <a:ln w="9525">
            <a:noFill/>
          </a:ln>
        </p:spPr>
      </p:pic>
      <p:grpSp>
        <p:nvGrpSpPr>
          <p:cNvPr id="51210" name="组合 8"/>
          <p:cNvGrpSpPr/>
          <p:nvPr/>
        </p:nvGrpSpPr>
        <p:grpSpPr>
          <a:xfrm>
            <a:off x="-11112" y="166688"/>
            <a:ext cx="7391400" cy="379412"/>
            <a:chOff x="0" y="221401"/>
            <a:chExt cx="9559508" cy="506634"/>
          </a:xfrm>
        </p:grpSpPr>
        <p:sp>
          <p:nvSpPr>
            <p:cNvPr id="36" name="矩形 35"/>
            <p:cNvSpPr/>
            <p:nvPr/>
          </p:nvSpPr>
          <p:spPr>
            <a:xfrm>
              <a:off x="1190833" y="221401"/>
              <a:ext cx="8368675" cy="50663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a:t>
              </a: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论党的青年工作</a:t>
              </a:r>
              <a:r>
                <a:rPr kumimoji="0" lang="en-US" altLang="zh-CN"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a:t>
              </a: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主要篇目学习</a:t>
              </a:r>
            </a:p>
          </p:txBody>
        </p:sp>
        <p:sp>
          <p:nvSpPr>
            <p:cNvPr id="37" name="矩形 36"/>
            <p:cNvSpPr/>
            <p:nvPr/>
          </p:nvSpPr>
          <p:spPr>
            <a:xfrm>
              <a:off x="0" y="221401"/>
              <a:ext cx="638533" cy="50663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grpSp>
      <p:grpSp>
        <p:nvGrpSpPr>
          <p:cNvPr id="16" name="组合 15"/>
          <p:cNvGrpSpPr/>
          <p:nvPr/>
        </p:nvGrpSpPr>
        <p:grpSpPr>
          <a:xfrm>
            <a:off x="608013" y="1046163"/>
            <a:ext cx="7907337" cy="3719512"/>
            <a:chOff x="810228" y="1395273"/>
            <a:chExt cx="10544537" cy="4959228"/>
          </a:xfrm>
        </p:grpSpPr>
        <p:sp>
          <p:nvSpPr>
            <p:cNvPr id="17" name="矩形 16"/>
            <p:cNvSpPr/>
            <p:nvPr/>
          </p:nvSpPr>
          <p:spPr>
            <a:xfrm>
              <a:off x="810228" y="1805896"/>
              <a:ext cx="10544537" cy="4548605"/>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nvGrpSpPr>
            <p:cNvPr id="51214" name="组合 3"/>
            <p:cNvGrpSpPr/>
            <p:nvPr/>
          </p:nvGrpSpPr>
          <p:grpSpPr>
            <a:xfrm>
              <a:off x="1595006" y="1395273"/>
              <a:ext cx="9001987" cy="1009736"/>
              <a:chOff x="1386245" y="2546361"/>
              <a:chExt cx="9566638" cy="1009736"/>
            </a:xfrm>
          </p:grpSpPr>
          <p:sp>
            <p:nvSpPr>
              <p:cNvPr id="20" name="等腰三角形 19"/>
              <p:cNvSpPr/>
              <p:nvPr/>
            </p:nvSpPr>
            <p:spPr>
              <a:xfrm>
                <a:off x="10633318" y="2546361"/>
                <a:ext cx="319463" cy="410623"/>
              </a:xfrm>
              <a:prstGeom prst="triangle">
                <a:avLst/>
              </a:prstGeom>
              <a:solidFill>
                <a:srgbClr val="75151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3429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mn-lt"/>
                  <a:ea typeface="+mn-ea"/>
                  <a:cs typeface="+mn-ea"/>
                  <a:sym typeface="+mn-lt"/>
                </a:endParaRPr>
              </a:p>
            </p:txBody>
          </p:sp>
          <p:sp>
            <p:nvSpPr>
              <p:cNvPr id="21" name="等腰三角形 20"/>
              <p:cNvSpPr/>
              <p:nvPr/>
            </p:nvSpPr>
            <p:spPr>
              <a:xfrm>
                <a:off x="1386894" y="2546361"/>
                <a:ext cx="319463" cy="410623"/>
              </a:xfrm>
              <a:prstGeom prst="triangle">
                <a:avLst/>
              </a:prstGeom>
              <a:solidFill>
                <a:srgbClr val="75151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3429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mn-lt"/>
                  <a:ea typeface="+mn-ea"/>
                  <a:cs typeface="+mn-ea"/>
                  <a:sym typeface="+mn-lt"/>
                </a:endParaRPr>
              </a:p>
            </p:txBody>
          </p:sp>
          <p:sp>
            <p:nvSpPr>
              <p:cNvPr id="22" name="梯形 21"/>
              <p:cNvSpPr/>
              <p:nvPr/>
            </p:nvSpPr>
            <p:spPr>
              <a:xfrm flipV="1">
                <a:off x="1546626" y="2546361"/>
                <a:ext cx="9246424" cy="1009624"/>
              </a:xfrm>
              <a:prstGeom prst="trapezoid">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3429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mn-lt"/>
                  <a:ea typeface="+mn-ea"/>
                  <a:cs typeface="+mn-ea"/>
                  <a:sym typeface="+mn-lt"/>
                </a:endParaRPr>
              </a:p>
            </p:txBody>
          </p:sp>
        </p:grpSp>
        <p:sp>
          <p:nvSpPr>
            <p:cNvPr id="19" name="文本框 18"/>
            <p:cNvSpPr txBox="1"/>
            <p:nvPr/>
          </p:nvSpPr>
          <p:spPr>
            <a:xfrm>
              <a:off x="2188363" y="1577302"/>
              <a:ext cx="8107926" cy="493171"/>
            </a:xfrm>
            <a:prstGeom prst="rect">
              <a:avLst/>
            </a:prstGeom>
            <a:noFill/>
          </p:spPr>
          <p:txBody>
            <a:bodyPr>
              <a:spAutoFit/>
            </a:bodyPr>
            <a:lstStyle/>
            <a:p>
              <a:pPr marR="0" algn="ctr" defTabSz="914400" fontAlgn="auto">
                <a:spcBef>
                  <a:spcPts val="0"/>
                </a:spcBef>
                <a:spcAft>
                  <a:spcPts val="0"/>
                </a:spcAft>
                <a:buClrTx/>
                <a:buSzTx/>
                <a:buFontTx/>
                <a:buNone/>
                <a:defRPr/>
              </a:pPr>
              <a:r>
                <a:rPr kumimoji="0" lang="en-US" altLang="zh-CN" b="1" kern="1200" cap="none" spc="225" normalizeH="0" baseline="0" noProof="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rPr>
                <a:t>《</a:t>
              </a:r>
              <a:r>
                <a:rPr kumimoji="0" lang="zh-CN" altLang="en-US" b="1" kern="1200" cap="none" spc="225" normalizeH="0" baseline="0" noProof="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rPr>
                <a:t>为广大青少年营造风清气正的网络空间</a:t>
              </a:r>
              <a:r>
                <a:rPr kumimoji="0" lang="en-US" altLang="zh-CN" b="1" kern="1200" cap="none" spc="225" normalizeH="0" baseline="0" noProof="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rPr>
                <a:t>》</a:t>
              </a:r>
              <a:endParaRPr kumimoji="0" lang="zh-CN" altLang="en-US" b="1" kern="1200" cap="none" spc="225" normalizeH="0" baseline="0" noProof="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endParaRPr>
            </a:p>
          </p:txBody>
        </p:sp>
      </p:grpSp>
      <p:sp>
        <p:nvSpPr>
          <p:cNvPr id="23" name="文本框 22"/>
          <p:cNvSpPr txBox="1"/>
          <p:nvPr/>
        </p:nvSpPr>
        <p:spPr>
          <a:xfrm>
            <a:off x="2622550" y="2035175"/>
            <a:ext cx="5837238" cy="1998663"/>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358775" eaLnBrk="1" hangingPunct="1">
              <a:lnSpc>
                <a:spcPct val="150000"/>
              </a:lnSpc>
              <a:spcBef>
                <a:spcPct val="0"/>
              </a:spcBef>
              <a:buFontTx/>
              <a:buNone/>
            </a:pPr>
            <a:r>
              <a:rPr lang="zh-CN" altLang="en-US" sz="1200" dirty="0">
                <a:latin typeface="微软雅黑" panose="020B0503020204020204" pitchFamily="34" charset="-122"/>
                <a:ea typeface="微软雅黑" panose="020B0503020204020204" pitchFamily="34" charset="-122"/>
              </a:rPr>
              <a:t>是</a:t>
            </a:r>
            <a:r>
              <a:rPr lang="en-US" altLang="zh-CN" sz="1200" dirty="0">
                <a:latin typeface="微软雅黑" panose="020B0503020204020204" pitchFamily="34" charset="-122"/>
                <a:ea typeface="微软雅黑" panose="020B0503020204020204" pitchFamily="34" charset="-122"/>
              </a:rPr>
              <a:t>2016</a:t>
            </a:r>
            <a:r>
              <a:rPr lang="zh-CN" altLang="en-US" sz="1200" dirty="0">
                <a:latin typeface="微软雅黑" panose="020B0503020204020204" pitchFamily="34" charset="-122"/>
                <a:ea typeface="微软雅黑" panose="020B0503020204020204" pitchFamily="34" charset="-122"/>
              </a:rPr>
              <a:t>年</a:t>
            </a:r>
            <a:r>
              <a:rPr lang="en-US" altLang="zh-CN" sz="1200" dirty="0">
                <a:latin typeface="微软雅黑" panose="020B0503020204020204" pitchFamily="34" charset="-122"/>
                <a:ea typeface="微软雅黑" panose="020B0503020204020204" pitchFamily="34" charset="-122"/>
              </a:rPr>
              <a:t>4</a:t>
            </a:r>
            <a:r>
              <a:rPr lang="zh-CN" altLang="en-US" sz="1200" dirty="0">
                <a:latin typeface="微软雅黑" panose="020B0503020204020204" pitchFamily="34" charset="-122"/>
                <a:ea typeface="微软雅黑" panose="020B0503020204020204" pitchFamily="34" charset="-122"/>
              </a:rPr>
              <a:t>月</a:t>
            </a:r>
            <a:r>
              <a:rPr lang="en-US" altLang="zh-CN" sz="1200" dirty="0">
                <a:latin typeface="微软雅黑" panose="020B0503020204020204" pitchFamily="34" charset="-122"/>
                <a:ea typeface="微软雅黑" panose="020B0503020204020204" pitchFamily="34" charset="-122"/>
              </a:rPr>
              <a:t>19</a:t>
            </a:r>
            <a:r>
              <a:rPr lang="zh-CN" altLang="en-US" sz="1200" dirty="0">
                <a:latin typeface="微软雅黑" panose="020B0503020204020204" pitchFamily="34" charset="-122"/>
                <a:ea typeface="微软雅黑" panose="020B0503020204020204" pitchFamily="34" charset="-122"/>
              </a:rPr>
              <a:t>日、</a:t>
            </a:r>
            <a:r>
              <a:rPr lang="en-US" altLang="zh-CN" sz="1200" dirty="0">
                <a:latin typeface="微软雅黑" panose="020B0503020204020204" pitchFamily="34" charset="-122"/>
                <a:ea typeface="微软雅黑" panose="020B0503020204020204" pitchFamily="34" charset="-122"/>
              </a:rPr>
              <a:t>2018</a:t>
            </a:r>
            <a:r>
              <a:rPr lang="zh-CN" altLang="en-US" sz="1200" dirty="0">
                <a:latin typeface="微软雅黑" panose="020B0503020204020204" pitchFamily="34" charset="-122"/>
                <a:ea typeface="微软雅黑" panose="020B0503020204020204" pitchFamily="34" charset="-122"/>
              </a:rPr>
              <a:t>年</a:t>
            </a:r>
            <a:r>
              <a:rPr lang="en-US" altLang="zh-CN" sz="1200" dirty="0">
                <a:latin typeface="微软雅黑" panose="020B0503020204020204" pitchFamily="34" charset="-122"/>
                <a:ea typeface="微软雅黑" panose="020B0503020204020204" pitchFamily="34" charset="-122"/>
              </a:rPr>
              <a:t>4</a:t>
            </a:r>
            <a:r>
              <a:rPr lang="zh-CN" altLang="en-US" sz="1200" dirty="0">
                <a:latin typeface="微软雅黑" panose="020B0503020204020204" pitchFamily="34" charset="-122"/>
                <a:ea typeface="微软雅黑" panose="020B0503020204020204" pitchFamily="34" charset="-122"/>
              </a:rPr>
              <a:t>月</a:t>
            </a:r>
            <a:r>
              <a:rPr lang="en-US" altLang="zh-CN" sz="1200" dirty="0">
                <a:latin typeface="微软雅黑" panose="020B0503020204020204" pitchFamily="34" charset="-122"/>
                <a:ea typeface="微软雅黑" panose="020B0503020204020204" pitchFamily="34" charset="-122"/>
              </a:rPr>
              <a:t>20</a:t>
            </a:r>
            <a:r>
              <a:rPr lang="zh-CN" altLang="en-US" sz="1200" dirty="0">
                <a:latin typeface="微软雅黑" panose="020B0503020204020204" pitchFamily="34" charset="-122"/>
                <a:ea typeface="微软雅黑" panose="020B0503020204020204" pitchFamily="34" charset="-122"/>
              </a:rPr>
              <a:t>日习近平同志两篇讲话中有关内容的节录。指出，网络空间是亿万民众共同的精神家园。网络空间天朗气清、生态良好，符合人民利益。网民中绝大多数是青少年，容易受到不同思潮影响。要本着对社会负责、对人民负责的态度，依法加强网络空间治理，加强网络内容建设，做强网上正面宣传，培育积极健康、向上向善的网络文化，用社会主义核心价值观和人类优秀文明成果滋养人心、滋养社会，做到正能量充沛、主旋律高昂，为广大网民特别是青少年营造一个风清气正的网络空间。</a:t>
            </a:r>
          </a:p>
        </p:txBody>
      </p:sp>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down)">
                                      <p:cBhvr>
                                        <p:cTn id="11" dur="500"/>
                                        <p:tgtEl>
                                          <p:spTgt spid="24"/>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wipe(down)">
                                      <p:cBhvr>
                                        <p:cTn id="1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文本框 5"/>
          <p:cNvSpPr txBox="1"/>
          <p:nvPr/>
        </p:nvSpPr>
        <p:spPr>
          <a:xfrm>
            <a:off x="1270000" y="317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en-US" altLang="zh-CN" sz="200" dirty="0">
                <a:latin typeface="Arial" panose="020B0604020202020204" pitchFamily="34" charset="0"/>
              </a:rPr>
              <a:t>1953</a:t>
            </a:r>
            <a:r>
              <a:rPr lang="zh-CN" altLang="en-US" sz="200" dirty="0">
                <a:latin typeface="Arial" panose="020B0604020202020204" pitchFamily="34" charset="0"/>
              </a:rPr>
              <a:t>年出生的谢平，在法院工作了</a:t>
            </a:r>
            <a:r>
              <a:rPr lang="en-US" altLang="zh-CN" sz="200" dirty="0">
                <a:latin typeface="Arial" panose="020B0604020202020204" pitchFamily="34" charset="0"/>
              </a:rPr>
              <a:t>20</a:t>
            </a:r>
            <a:r>
              <a:rPr lang="zh-CN" altLang="en-US" sz="200" dirty="0">
                <a:latin typeface="Arial" panose="020B0604020202020204" pitchFamily="34" charset="0"/>
              </a:rPr>
              <a:t>多年的时间，因业务突出、责任心强，多次立功受表彰。</a:t>
            </a:r>
          </a:p>
        </p:txBody>
      </p:sp>
      <p:sp>
        <p:nvSpPr>
          <p:cNvPr id="52227" name="文本框 4"/>
          <p:cNvSpPr txBox="1"/>
          <p:nvPr/>
        </p:nvSpPr>
        <p:spPr>
          <a:xfrm>
            <a:off x="1270000" y="2540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中央出台的</a:t>
            </a:r>
            <a:r>
              <a:rPr lang="en-US" altLang="zh-CN" sz="200" dirty="0">
                <a:latin typeface="Arial" panose="020B0604020202020204" pitchFamily="34" charset="0"/>
              </a:rPr>
              <a:t>《2019-2023</a:t>
            </a:r>
            <a:r>
              <a:rPr lang="zh-CN" altLang="en-US" sz="200" dirty="0">
                <a:latin typeface="Arial" panose="020B0604020202020204" pitchFamily="34" charset="0"/>
              </a:rPr>
              <a:t>年全国党员教育培训工作规划</a:t>
            </a:r>
            <a:r>
              <a:rPr lang="en-US" altLang="zh-CN" sz="200" dirty="0">
                <a:latin typeface="Arial" panose="020B0604020202020204" pitchFamily="34" charset="0"/>
              </a:rPr>
              <a:t>》</a:t>
            </a:r>
            <a:r>
              <a:rPr lang="zh-CN" altLang="en-US" sz="200" dirty="0">
                <a:latin typeface="Arial" panose="020B0604020202020204" pitchFamily="34" charset="0"/>
              </a:rPr>
              <a:t>指出党员每年参加集中培训和集体学习时间一般不少于</a:t>
            </a:r>
            <a:r>
              <a:rPr lang="en-US" altLang="zh-CN" sz="200" dirty="0">
                <a:latin typeface="Arial" panose="020B0604020202020204" pitchFamily="34" charset="0"/>
              </a:rPr>
              <a:t>32</a:t>
            </a:r>
            <a:r>
              <a:rPr lang="zh-CN" altLang="en-US" sz="200" dirty="0">
                <a:latin typeface="Arial" panose="020B0604020202020204" pitchFamily="34" charset="0"/>
              </a:rPr>
              <a:t>学时。</a:t>
            </a:r>
          </a:p>
        </p:txBody>
      </p:sp>
      <p:sp>
        <p:nvSpPr>
          <p:cNvPr id="52228" name="文本框 3"/>
          <p:cNvSpPr txBox="1"/>
          <p:nvPr/>
        </p:nvSpPr>
        <p:spPr>
          <a:xfrm>
            <a:off x="1270000" y="190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正所谓</a:t>
            </a:r>
            <a:r>
              <a:rPr lang="en-US" altLang="zh-CN" sz="200" dirty="0">
                <a:latin typeface="Arial" panose="020B0604020202020204" pitchFamily="34" charset="0"/>
              </a:rPr>
              <a:t>"</a:t>
            </a:r>
            <a:r>
              <a:rPr lang="zh-CN" altLang="en-US" sz="200" dirty="0">
                <a:latin typeface="Arial" panose="020B0604020202020204" pitchFamily="34" charset="0"/>
              </a:rPr>
              <a:t>一日不读书，尘生其中；两日不读书，言语乏味；三日不读书，面目可憎</a:t>
            </a:r>
            <a:r>
              <a:rPr lang="en-US" altLang="zh-CN" sz="200" dirty="0">
                <a:latin typeface="Arial" panose="020B0604020202020204" pitchFamily="34" charset="0"/>
              </a:rPr>
              <a:t>"</a:t>
            </a:r>
            <a:r>
              <a:rPr lang="zh-CN" altLang="en-US" sz="200" dirty="0">
                <a:latin typeface="Arial" panose="020B0604020202020204" pitchFamily="34" charset="0"/>
              </a:rPr>
              <a:t>，每日进行阅读，积累政策理论、观看人间百态，这是码字者的</a:t>
            </a:r>
            <a:r>
              <a:rPr lang="en-US" altLang="zh-CN" sz="200" dirty="0">
                <a:latin typeface="Arial" panose="020B0604020202020204" pitchFamily="34" charset="0"/>
              </a:rPr>
              <a:t>"</a:t>
            </a:r>
            <a:r>
              <a:rPr lang="zh-CN" altLang="en-US" sz="200" dirty="0">
                <a:latin typeface="Arial" panose="020B0604020202020204" pitchFamily="34" charset="0"/>
              </a:rPr>
              <a:t>必修课</a:t>
            </a:r>
            <a:r>
              <a:rPr lang="en-US" altLang="zh-CN" sz="200" dirty="0">
                <a:latin typeface="Arial" panose="020B0604020202020204" pitchFamily="34" charset="0"/>
              </a:rPr>
              <a:t>"</a:t>
            </a:r>
            <a:r>
              <a:rPr lang="zh-CN" altLang="en-US" sz="200" dirty="0">
                <a:latin typeface="Arial" panose="020B0604020202020204" pitchFamily="34" charset="0"/>
              </a:rPr>
              <a:t>。</a:t>
            </a:r>
          </a:p>
        </p:txBody>
      </p:sp>
      <p:sp>
        <p:nvSpPr>
          <p:cNvPr id="52229" name="文本框 2"/>
          <p:cNvSpPr txBox="1"/>
          <p:nvPr/>
        </p:nvSpPr>
        <p:spPr>
          <a:xfrm>
            <a:off x="1270000" y="1270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荷花池中，越是烈日的炙烤，花儿越发灿烂迷人，</a:t>
            </a:r>
            <a:r>
              <a:rPr lang="en-US" altLang="zh-CN" sz="200" dirty="0">
                <a:latin typeface="Arial" panose="020B0604020202020204" pitchFamily="34" charset="0"/>
              </a:rPr>
              <a:t>"</a:t>
            </a:r>
            <a:r>
              <a:rPr lang="zh-CN" altLang="en-US" sz="200" dirty="0">
                <a:latin typeface="Arial" panose="020B0604020202020204" pitchFamily="34" charset="0"/>
              </a:rPr>
              <a:t>出淤泥而不染，濯清涟而不妖。</a:t>
            </a:r>
          </a:p>
        </p:txBody>
      </p:sp>
      <p:sp>
        <p:nvSpPr>
          <p:cNvPr id="52230" name="文本框 1"/>
          <p:cNvSpPr txBox="1"/>
          <p:nvPr/>
        </p:nvSpPr>
        <p:spPr>
          <a:xfrm>
            <a:off x="1270000" y="63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初心使命。家乡养育了您，您也没有忘记家乡，正如您在入党申请书中写的那样，只有把个人的追求融入党的理想之中，理想才会更远大，自己才活得更有意义，生存更有价值。</a:t>
            </a:r>
          </a:p>
        </p:txBody>
      </p:sp>
      <p:pic>
        <p:nvPicPr>
          <p:cNvPr id="52231" name="图片 2"/>
          <p:cNvPicPr/>
          <p:nvPr/>
        </p:nvPicPr>
        <p:blipFill>
          <a:blip r:embed="rId2"/>
          <a:stretch>
            <a:fillRect/>
          </a:stretch>
        </p:blipFill>
        <p:spPr>
          <a:xfrm>
            <a:off x="0" y="0"/>
            <a:ext cx="9144000" cy="5143500"/>
          </a:xfrm>
          <a:prstGeom prst="rect">
            <a:avLst/>
          </a:prstGeom>
          <a:noFill/>
          <a:ln w="9525">
            <a:noFill/>
          </a:ln>
        </p:spPr>
      </p:pic>
      <p:pic>
        <p:nvPicPr>
          <p:cNvPr id="24" name="图片 23"/>
          <p:cNvPicPr>
            <a:picLocks noChangeAspect="1"/>
          </p:cNvPicPr>
          <p:nvPr/>
        </p:nvPicPr>
        <p:blipFill>
          <a:blip r:embed="rId3"/>
          <a:stretch>
            <a:fillRect/>
          </a:stretch>
        </p:blipFill>
        <p:spPr>
          <a:xfrm>
            <a:off x="628650" y="2092325"/>
            <a:ext cx="2673350" cy="2673350"/>
          </a:xfrm>
          <a:prstGeom prst="rect">
            <a:avLst/>
          </a:prstGeom>
          <a:noFill/>
          <a:ln w="9525">
            <a:noFill/>
          </a:ln>
        </p:spPr>
      </p:pic>
      <p:pic>
        <p:nvPicPr>
          <p:cNvPr id="52233" name="图片 3"/>
          <p:cNvPicPr>
            <a:picLocks noChangeAspect="1"/>
          </p:cNvPicPr>
          <p:nvPr/>
        </p:nvPicPr>
        <p:blipFill>
          <a:blip r:embed="rId4"/>
          <a:stretch>
            <a:fillRect/>
          </a:stretch>
        </p:blipFill>
        <p:spPr>
          <a:xfrm>
            <a:off x="7551738" y="0"/>
            <a:ext cx="1592262" cy="965200"/>
          </a:xfrm>
          <a:prstGeom prst="rect">
            <a:avLst/>
          </a:prstGeom>
          <a:noFill/>
          <a:ln w="9525">
            <a:noFill/>
          </a:ln>
        </p:spPr>
      </p:pic>
      <p:grpSp>
        <p:nvGrpSpPr>
          <p:cNvPr id="52234" name="组合 8"/>
          <p:cNvGrpSpPr/>
          <p:nvPr/>
        </p:nvGrpSpPr>
        <p:grpSpPr>
          <a:xfrm>
            <a:off x="-11112" y="166688"/>
            <a:ext cx="7391400" cy="379412"/>
            <a:chOff x="0" y="221401"/>
            <a:chExt cx="9559508" cy="506634"/>
          </a:xfrm>
        </p:grpSpPr>
        <p:sp>
          <p:nvSpPr>
            <p:cNvPr id="36" name="矩形 35"/>
            <p:cNvSpPr/>
            <p:nvPr/>
          </p:nvSpPr>
          <p:spPr>
            <a:xfrm>
              <a:off x="1190833" y="221401"/>
              <a:ext cx="8368675" cy="50663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a:t>
              </a: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论党的青年工作</a:t>
              </a:r>
              <a:r>
                <a:rPr kumimoji="0" lang="en-US" altLang="zh-CN"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a:t>
              </a: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主要篇目学习</a:t>
              </a:r>
            </a:p>
          </p:txBody>
        </p:sp>
        <p:sp>
          <p:nvSpPr>
            <p:cNvPr id="37" name="矩形 36"/>
            <p:cNvSpPr/>
            <p:nvPr/>
          </p:nvSpPr>
          <p:spPr>
            <a:xfrm>
              <a:off x="0" y="221401"/>
              <a:ext cx="638533" cy="50663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grpSp>
      <p:grpSp>
        <p:nvGrpSpPr>
          <p:cNvPr id="16" name="组合 15"/>
          <p:cNvGrpSpPr/>
          <p:nvPr/>
        </p:nvGrpSpPr>
        <p:grpSpPr>
          <a:xfrm>
            <a:off x="608013" y="1046163"/>
            <a:ext cx="7907337" cy="3719512"/>
            <a:chOff x="810228" y="1395273"/>
            <a:chExt cx="10544537" cy="4959228"/>
          </a:xfrm>
        </p:grpSpPr>
        <p:sp>
          <p:nvSpPr>
            <p:cNvPr id="17" name="矩形 16"/>
            <p:cNvSpPr/>
            <p:nvPr/>
          </p:nvSpPr>
          <p:spPr>
            <a:xfrm>
              <a:off x="810228" y="1805896"/>
              <a:ext cx="10544537" cy="4548605"/>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nvGrpSpPr>
            <p:cNvPr id="52238" name="组合 3"/>
            <p:cNvGrpSpPr/>
            <p:nvPr/>
          </p:nvGrpSpPr>
          <p:grpSpPr>
            <a:xfrm>
              <a:off x="1595006" y="1395273"/>
              <a:ext cx="9001987" cy="1009736"/>
              <a:chOff x="1386245" y="2546361"/>
              <a:chExt cx="9566638" cy="1009736"/>
            </a:xfrm>
          </p:grpSpPr>
          <p:sp>
            <p:nvSpPr>
              <p:cNvPr id="20" name="等腰三角形 19"/>
              <p:cNvSpPr/>
              <p:nvPr/>
            </p:nvSpPr>
            <p:spPr>
              <a:xfrm>
                <a:off x="10633318" y="2546361"/>
                <a:ext cx="319463" cy="410623"/>
              </a:xfrm>
              <a:prstGeom prst="triangle">
                <a:avLst/>
              </a:prstGeom>
              <a:solidFill>
                <a:srgbClr val="75151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3429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mn-lt"/>
                  <a:ea typeface="+mn-ea"/>
                  <a:cs typeface="+mn-ea"/>
                  <a:sym typeface="+mn-lt"/>
                </a:endParaRPr>
              </a:p>
            </p:txBody>
          </p:sp>
          <p:sp>
            <p:nvSpPr>
              <p:cNvPr id="21" name="等腰三角形 20"/>
              <p:cNvSpPr/>
              <p:nvPr/>
            </p:nvSpPr>
            <p:spPr>
              <a:xfrm>
                <a:off x="1386894" y="2546361"/>
                <a:ext cx="319463" cy="410623"/>
              </a:xfrm>
              <a:prstGeom prst="triangle">
                <a:avLst/>
              </a:prstGeom>
              <a:solidFill>
                <a:srgbClr val="75151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3429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mn-lt"/>
                  <a:ea typeface="+mn-ea"/>
                  <a:cs typeface="+mn-ea"/>
                  <a:sym typeface="+mn-lt"/>
                </a:endParaRPr>
              </a:p>
            </p:txBody>
          </p:sp>
          <p:sp>
            <p:nvSpPr>
              <p:cNvPr id="22" name="梯形 21"/>
              <p:cNvSpPr/>
              <p:nvPr/>
            </p:nvSpPr>
            <p:spPr>
              <a:xfrm flipV="1">
                <a:off x="1546626" y="2546361"/>
                <a:ext cx="9246424" cy="1009624"/>
              </a:xfrm>
              <a:prstGeom prst="trapezoid">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3429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mn-lt"/>
                  <a:ea typeface="+mn-ea"/>
                  <a:cs typeface="+mn-ea"/>
                  <a:sym typeface="+mn-lt"/>
                </a:endParaRPr>
              </a:p>
            </p:txBody>
          </p:sp>
        </p:grpSp>
        <p:sp>
          <p:nvSpPr>
            <p:cNvPr id="19" name="文本框 18"/>
            <p:cNvSpPr txBox="1"/>
            <p:nvPr/>
          </p:nvSpPr>
          <p:spPr>
            <a:xfrm>
              <a:off x="2188363" y="1577302"/>
              <a:ext cx="8107926" cy="493171"/>
            </a:xfrm>
            <a:prstGeom prst="rect">
              <a:avLst/>
            </a:prstGeom>
            <a:noFill/>
          </p:spPr>
          <p:txBody>
            <a:bodyPr>
              <a:spAutoFit/>
            </a:bodyPr>
            <a:lstStyle/>
            <a:p>
              <a:pPr marR="0" algn="ctr" defTabSz="914400" fontAlgn="auto">
                <a:spcBef>
                  <a:spcPts val="0"/>
                </a:spcBef>
                <a:spcAft>
                  <a:spcPts val="0"/>
                </a:spcAft>
                <a:buClrTx/>
                <a:buSzTx/>
                <a:buFontTx/>
                <a:buNone/>
                <a:defRPr/>
              </a:pPr>
              <a:r>
                <a:rPr kumimoji="0" lang="en-US" altLang="zh-CN" b="1" kern="1200" cap="none" spc="225" normalizeH="0" baseline="0" noProof="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rPr>
                <a:t>《</a:t>
              </a:r>
              <a:r>
                <a:rPr kumimoji="0" lang="zh-CN" altLang="en-US" b="1" kern="1200" cap="none" spc="225" normalizeH="0" baseline="0" noProof="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rPr>
                <a:t>不断书写奉献青春的时代篇章</a:t>
              </a:r>
              <a:r>
                <a:rPr kumimoji="0" lang="en-US" altLang="zh-CN" b="1" kern="1200" cap="none" spc="225" normalizeH="0" baseline="0" noProof="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rPr>
                <a:t>》</a:t>
              </a:r>
              <a:endParaRPr kumimoji="0" lang="zh-CN" altLang="en-US" b="1" kern="1200" cap="none" spc="225" normalizeH="0" baseline="0" noProof="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endParaRPr>
            </a:p>
          </p:txBody>
        </p:sp>
      </p:grpSp>
      <p:sp>
        <p:nvSpPr>
          <p:cNvPr id="23" name="文本框 22"/>
          <p:cNvSpPr txBox="1"/>
          <p:nvPr/>
        </p:nvSpPr>
        <p:spPr>
          <a:xfrm>
            <a:off x="2622550" y="2035175"/>
            <a:ext cx="5837238" cy="1722438"/>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358775" eaLnBrk="1" hangingPunct="1">
              <a:lnSpc>
                <a:spcPct val="150000"/>
              </a:lnSpc>
              <a:spcBef>
                <a:spcPct val="0"/>
              </a:spcBef>
              <a:buFontTx/>
              <a:buNone/>
            </a:pPr>
            <a:r>
              <a:rPr lang="zh-CN" altLang="en-US" sz="1200" dirty="0">
                <a:latin typeface="微软雅黑" panose="020B0503020204020204" pitchFamily="34" charset="-122"/>
                <a:ea typeface="微软雅黑" panose="020B0503020204020204" pitchFamily="34" charset="-122"/>
              </a:rPr>
              <a:t>是</a:t>
            </a:r>
            <a:r>
              <a:rPr lang="en-US" altLang="zh-CN" sz="1200" dirty="0">
                <a:latin typeface="微软雅黑" panose="020B0503020204020204" pitchFamily="34" charset="-122"/>
                <a:ea typeface="微软雅黑" panose="020B0503020204020204" pitchFamily="34" charset="-122"/>
              </a:rPr>
              <a:t>2016</a:t>
            </a:r>
            <a:r>
              <a:rPr lang="zh-CN" altLang="en-US" sz="1200" dirty="0">
                <a:latin typeface="微软雅黑" panose="020B0503020204020204" pitchFamily="34" charset="-122"/>
                <a:ea typeface="微软雅黑" panose="020B0503020204020204" pitchFamily="34" charset="-122"/>
              </a:rPr>
              <a:t>年</a:t>
            </a:r>
            <a:r>
              <a:rPr lang="en-US" altLang="zh-CN" sz="1200" dirty="0">
                <a:latin typeface="微软雅黑" panose="020B0503020204020204" pitchFamily="34" charset="-122"/>
                <a:ea typeface="微软雅黑" panose="020B0503020204020204" pitchFamily="34" charset="-122"/>
              </a:rPr>
              <a:t>4</a:t>
            </a:r>
            <a:r>
              <a:rPr lang="zh-CN" altLang="en-US" sz="1200" dirty="0">
                <a:latin typeface="微软雅黑" panose="020B0503020204020204" pitchFamily="34" charset="-122"/>
                <a:ea typeface="微软雅黑" panose="020B0503020204020204" pitchFamily="34" charset="-122"/>
              </a:rPr>
              <a:t>月</a:t>
            </a:r>
            <a:r>
              <a:rPr lang="en-US" altLang="zh-CN" sz="1200" dirty="0">
                <a:latin typeface="微软雅黑" panose="020B0503020204020204" pitchFamily="34" charset="-122"/>
                <a:ea typeface="微软雅黑" panose="020B0503020204020204" pitchFamily="34" charset="-122"/>
              </a:rPr>
              <a:t>26</a:t>
            </a:r>
            <a:r>
              <a:rPr lang="zh-CN" altLang="en-US" sz="1200" dirty="0">
                <a:latin typeface="微软雅黑" panose="020B0503020204020204" pitchFamily="34" charset="-122"/>
                <a:ea typeface="微软雅黑" panose="020B0503020204020204" pitchFamily="34" charset="-122"/>
              </a:rPr>
              <a:t>日习近平同志在知识分子、劳动模范、青年代表座谈会上讲话的一部分。指出，全面建成小康社会，广大青年是生力军和突击队。实现中华民族伟大复兴的中国梦，需要一代又一代有志青年接续奋斗。广大青年要自觉践行社会主义核心价值观，不断养成高尚品格；要自觉加强学习，不断增强本领；要自觉奉献青春，为全面建成小康社会多作贡献；要保持初生牛犊不怕虎的劲头，不懂就学，不会就练，没有条件就努力创造条件，让青春年华在为国家、为人民的奉献中焕发出绚丽光彩。</a:t>
            </a:r>
          </a:p>
        </p:txBody>
      </p:sp>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down)">
                                      <p:cBhvr>
                                        <p:cTn id="11" dur="500"/>
                                        <p:tgtEl>
                                          <p:spTgt spid="24"/>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wipe(down)">
                                      <p:cBhvr>
                                        <p:cTn id="1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文本框 5"/>
          <p:cNvSpPr txBox="1"/>
          <p:nvPr/>
        </p:nvSpPr>
        <p:spPr>
          <a:xfrm>
            <a:off x="1270000" y="317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年轻干部为农户忙前忙后，搭建起解决群众问题的</a:t>
            </a:r>
            <a:r>
              <a:rPr lang="en-US" altLang="zh-CN" sz="200" dirty="0">
                <a:latin typeface="Arial" panose="020B0604020202020204" pitchFamily="34" charset="0"/>
              </a:rPr>
              <a:t>"</a:t>
            </a:r>
            <a:r>
              <a:rPr lang="zh-CN" altLang="en-US" sz="200" dirty="0">
                <a:latin typeface="Arial" panose="020B0604020202020204" pitchFamily="34" charset="0"/>
              </a:rPr>
              <a:t>连心桥</a:t>
            </a:r>
            <a:r>
              <a:rPr lang="en-US" altLang="zh-CN" sz="200" dirty="0">
                <a:latin typeface="Arial" panose="020B0604020202020204" pitchFamily="34" charset="0"/>
              </a:rPr>
              <a:t>"</a:t>
            </a:r>
            <a:r>
              <a:rPr lang="zh-CN" altLang="en-US" sz="200" dirty="0">
                <a:latin typeface="Arial" panose="020B0604020202020204" pitchFamily="34" charset="0"/>
              </a:rPr>
              <a:t>。</a:t>
            </a:r>
          </a:p>
        </p:txBody>
      </p:sp>
      <p:sp>
        <p:nvSpPr>
          <p:cNvPr id="22531" name="文本框 4"/>
          <p:cNvSpPr txBox="1"/>
          <p:nvPr/>
        </p:nvSpPr>
        <p:spPr>
          <a:xfrm>
            <a:off x="1270000" y="2540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植物广汲营养、孕育果实的火热的夏季，广大青年要学习</a:t>
            </a:r>
            <a:r>
              <a:rPr lang="en-US" altLang="zh-CN" sz="200" dirty="0">
                <a:latin typeface="Arial" panose="020B0604020202020204" pitchFamily="34" charset="0"/>
              </a:rPr>
              <a:t>"</a:t>
            </a:r>
            <a:r>
              <a:rPr lang="zh-CN" altLang="en-US" sz="200" dirty="0">
                <a:latin typeface="Arial" panose="020B0604020202020204" pitchFamily="34" charset="0"/>
              </a:rPr>
              <a:t>灿烂的夏荷</a:t>
            </a:r>
            <a:r>
              <a:rPr lang="en-US" altLang="zh-CN" sz="200" dirty="0">
                <a:latin typeface="Arial" panose="020B0604020202020204" pitchFamily="34" charset="0"/>
              </a:rPr>
              <a:t>"</a:t>
            </a:r>
            <a:r>
              <a:rPr lang="zh-CN" altLang="en-US" sz="200" dirty="0">
                <a:latin typeface="Arial" panose="020B0604020202020204" pitchFamily="34" charset="0"/>
              </a:rPr>
              <a:t>，像刘胡兰、雷锋、黄文秀等优秀青年一样，履职尽责、热爱劳动、惜时奋进、顽强拼搏，奋力撑起一片天，做理想远大、信念坚定的模范</a:t>
            </a:r>
          </a:p>
        </p:txBody>
      </p:sp>
      <p:sp>
        <p:nvSpPr>
          <p:cNvPr id="22532" name="文本框 3"/>
          <p:cNvSpPr txBox="1"/>
          <p:nvPr/>
        </p:nvSpPr>
        <p:spPr>
          <a:xfrm>
            <a:off x="1270000" y="190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文明</a:t>
            </a:r>
            <a:r>
              <a:rPr lang="en-US" altLang="zh-CN" sz="200" dirty="0">
                <a:latin typeface="Arial" panose="020B0604020202020204" pitchFamily="34" charset="0"/>
              </a:rPr>
              <a:t>"</a:t>
            </a:r>
            <a:r>
              <a:rPr lang="zh-CN" altLang="en-US" sz="200" dirty="0">
                <a:latin typeface="Arial" panose="020B0604020202020204" pitchFamily="34" charset="0"/>
              </a:rPr>
              <a:t>供需齐备</a:t>
            </a:r>
            <a:r>
              <a:rPr lang="en-US" altLang="zh-CN" sz="200" dirty="0">
                <a:latin typeface="Arial" panose="020B0604020202020204" pitchFamily="34" charset="0"/>
              </a:rPr>
              <a:t>"</a:t>
            </a:r>
            <a:r>
              <a:rPr lang="zh-CN" altLang="en-US" sz="200" dirty="0">
                <a:latin typeface="Arial" panose="020B0604020202020204" pitchFamily="34" charset="0"/>
              </a:rPr>
              <a:t>，乡村振兴焕</a:t>
            </a:r>
            <a:r>
              <a:rPr lang="en-US" altLang="zh-CN" sz="200" dirty="0">
                <a:latin typeface="Arial" panose="020B0604020202020204" pitchFamily="34" charset="0"/>
              </a:rPr>
              <a:t>"</a:t>
            </a:r>
            <a:r>
              <a:rPr lang="zh-CN" altLang="en-US" sz="200" dirty="0">
                <a:latin typeface="Arial" panose="020B0604020202020204" pitchFamily="34" charset="0"/>
              </a:rPr>
              <a:t>新颜</a:t>
            </a:r>
            <a:r>
              <a:rPr lang="en-US" altLang="zh-CN" sz="200" dirty="0">
                <a:latin typeface="Arial" panose="020B0604020202020204" pitchFamily="34" charset="0"/>
              </a:rPr>
              <a:t>"</a:t>
            </a:r>
            <a:r>
              <a:rPr lang="zh-CN" altLang="en-US" sz="200" dirty="0">
                <a:latin typeface="Arial" panose="020B0604020202020204" pitchFamily="34" charset="0"/>
              </a:rPr>
              <a:t>。</a:t>
            </a:r>
          </a:p>
        </p:txBody>
      </p:sp>
      <p:sp>
        <p:nvSpPr>
          <p:cNvPr id="22533" name="文本框 2"/>
          <p:cNvSpPr txBox="1"/>
          <p:nvPr/>
        </p:nvSpPr>
        <p:spPr>
          <a:xfrm>
            <a:off x="1270000" y="1270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服务作为唯一选择，使各级干部面对前来办事的群众，在选择</a:t>
            </a:r>
            <a:r>
              <a:rPr lang="en-US" altLang="zh-CN" sz="200" dirty="0">
                <a:latin typeface="Arial" panose="020B0604020202020204" pitchFamily="34" charset="0"/>
              </a:rPr>
              <a:t>"</a:t>
            </a:r>
            <a:r>
              <a:rPr lang="zh-CN" altLang="en-US" sz="200" dirty="0">
                <a:latin typeface="Arial" panose="020B0604020202020204" pitchFamily="34" charset="0"/>
              </a:rPr>
              <a:t>为</a:t>
            </a:r>
            <a:r>
              <a:rPr lang="en-US" altLang="zh-CN" sz="200" dirty="0">
                <a:latin typeface="Arial" panose="020B0604020202020204" pitchFamily="34" charset="0"/>
              </a:rPr>
              <a:t>"</a:t>
            </a:r>
            <a:r>
              <a:rPr lang="zh-CN" altLang="en-US" sz="200" dirty="0">
                <a:latin typeface="Arial" panose="020B0604020202020204" pitchFamily="34" charset="0"/>
              </a:rPr>
              <a:t>与</a:t>
            </a:r>
            <a:r>
              <a:rPr lang="en-US" altLang="zh-CN" sz="200" dirty="0">
                <a:latin typeface="Arial" panose="020B0604020202020204" pitchFamily="34" charset="0"/>
              </a:rPr>
              <a:t>"</a:t>
            </a:r>
            <a:r>
              <a:rPr lang="zh-CN" altLang="en-US" sz="200" dirty="0">
                <a:latin typeface="Arial" panose="020B0604020202020204" pitchFamily="34" charset="0"/>
              </a:rPr>
              <a:t>不为</a:t>
            </a:r>
            <a:r>
              <a:rPr lang="en-US" altLang="zh-CN" sz="200" dirty="0">
                <a:latin typeface="Arial" panose="020B0604020202020204" pitchFamily="34" charset="0"/>
              </a:rPr>
              <a:t>"</a:t>
            </a:r>
            <a:r>
              <a:rPr lang="zh-CN" altLang="en-US" sz="200" dirty="0">
                <a:latin typeface="Arial" panose="020B0604020202020204" pitchFamily="34" charset="0"/>
              </a:rPr>
              <a:t>、</a:t>
            </a:r>
            <a:r>
              <a:rPr lang="en-US" altLang="zh-CN" sz="200" dirty="0">
                <a:latin typeface="Arial" panose="020B0604020202020204" pitchFamily="34" charset="0"/>
              </a:rPr>
              <a:t>"</a:t>
            </a:r>
            <a:r>
              <a:rPr lang="zh-CN" altLang="en-US" sz="200" dirty="0">
                <a:latin typeface="Arial" panose="020B0604020202020204" pitchFamily="34" charset="0"/>
              </a:rPr>
              <a:t>快为</a:t>
            </a:r>
            <a:r>
              <a:rPr lang="en-US" altLang="zh-CN" sz="200" dirty="0">
                <a:latin typeface="Arial" panose="020B0604020202020204" pitchFamily="34" charset="0"/>
              </a:rPr>
              <a:t>"</a:t>
            </a:r>
            <a:r>
              <a:rPr lang="zh-CN" altLang="en-US" sz="200" dirty="0">
                <a:latin typeface="Arial" panose="020B0604020202020204" pitchFamily="34" charset="0"/>
              </a:rPr>
              <a:t>与</a:t>
            </a:r>
            <a:r>
              <a:rPr lang="en-US" altLang="zh-CN" sz="200" dirty="0">
                <a:latin typeface="Arial" panose="020B0604020202020204" pitchFamily="34" charset="0"/>
              </a:rPr>
              <a:t>"</a:t>
            </a:r>
            <a:r>
              <a:rPr lang="zh-CN" altLang="en-US" sz="200" dirty="0">
                <a:latin typeface="Arial" panose="020B0604020202020204" pitchFamily="34" charset="0"/>
              </a:rPr>
              <a:t>慢为</a:t>
            </a:r>
            <a:r>
              <a:rPr lang="en-US" altLang="zh-CN" sz="200" dirty="0">
                <a:latin typeface="Arial" panose="020B0604020202020204" pitchFamily="34" charset="0"/>
              </a:rPr>
              <a:t>"</a:t>
            </a:r>
            <a:r>
              <a:rPr lang="zh-CN" altLang="en-US" sz="200" dirty="0">
                <a:latin typeface="Arial" panose="020B0604020202020204" pitchFamily="34" charset="0"/>
              </a:rPr>
              <a:t>时的自由度缩小至最小空间，彻底铲除一些干部</a:t>
            </a:r>
            <a:r>
              <a:rPr lang="en-US" altLang="zh-CN" sz="200" dirty="0">
                <a:latin typeface="Arial" panose="020B0604020202020204" pitchFamily="34" charset="0"/>
              </a:rPr>
              <a:t>"</a:t>
            </a:r>
            <a:r>
              <a:rPr lang="zh-CN" altLang="en-US" sz="200" dirty="0">
                <a:latin typeface="Arial" panose="020B0604020202020204" pitchFamily="34" charset="0"/>
              </a:rPr>
              <a:t>慢作为</a:t>
            </a:r>
            <a:r>
              <a:rPr lang="en-US" altLang="zh-CN" sz="200" dirty="0">
                <a:latin typeface="Arial" panose="020B0604020202020204" pitchFamily="34" charset="0"/>
              </a:rPr>
              <a:t>"</a:t>
            </a:r>
            <a:r>
              <a:rPr lang="zh-CN" altLang="en-US" sz="200" dirty="0">
                <a:latin typeface="Arial" panose="020B0604020202020204" pitchFamily="34" charset="0"/>
              </a:rPr>
              <a:t>长期存在的土壤。</a:t>
            </a:r>
          </a:p>
        </p:txBody>
      </p:sp>
      <p:sp>
        <p:nvSpPr>
          <p:cNvPr id="22534" name="文本框 1"/>
          <p:cNvSpPr txBox="1"/>
          <p:nvPr/>
        </p:nvSpPr>
        <p:spPr>
          <a:xfrm>
            <a:off x="1270000" y="63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en-US" altLang="zh-CN" sz="200" dirty="0">
                <a:latin typeface="Arial" panose="020B0604020202020204" pitchFamily="34" charset="0"/>
              </a:rPr>
              <a:t>"</a:t>
            </a:r>
            <a:r>
              <a:rPr lang="zh-CN" altLang="en-US" sz="200" dirty="0">
                <a:latin typeface="Arial" panose="020B0604020202020204" pitchFamily="34" charset="0"/>
              </a:rPr>
              <a:t>希望有越来越多的人能够来到这个平台，彼此交流学习，共同激励成长，在各自岗位发光发亮，在新时代里展现应有担当！</a:t>
            </a:r>
          </a:p>
        </p:txBody>
      </p:sp>
      <p:pic>
        <p:nvPicPr>
          <p:cNvPr id="22535" name="图片 2"/>
          <p:cNvPicPr/>
          <p:nvPr/>
        </p:nvPicPr>
        <p:blipFill>
          <a:blip r:embed="rId3"/>
          <a:stretch>
            <a:fillRect/>
          </a:stretch>
        </p:blipFill>
        <p:spPr>
          <a:xfrm>
            <a:off x="0" y="0"/>
            <a:ext cx="9144000" cy="5143500"/>
          </a:xfrm>
          <a:prstGeom prst="rect">
            <a:avLst/>
          </a:prstGeom>
          <a:noFill/>
          <a:ln w="9525">
            <a:noFill/>
          </a:ln>
        </p:spPr>
      </p:pic>
      <p:sp>
        <p:nvSpPr>
          <p:cNvPr id="7" name="文本框 6"/>
          <p:cNvSpPr txBox="1"/>
          <p:nvPr/>
        </p:nvSpPr>
        <p:spPr>
          <a:xfrm>
            <a:off x="1042988" y="942975"/>
            <a:ext cx="1628775" cy="2308225"/>
          </a:xfrm>
          <a:prstGeom prst="rect">
            <a:avLst/>
          </a:prstGeom>
          <a:noFill/>
        </p:spPr>
        <p:txBody>
          <a:bodyPr>
            <a:spAutoFit/>
          </a:bodyPr>
          <a:lstStyle/>
          <a:p>
            <a:pPr marR="0" algn="ctr" defTabSz="685800" eaLnBrk="1" fontAlgn="auto" hangingPunct="1">
              <a:spcBef>
                <a:spcPts val="0"/>
              </a:spcBef>
              <a:spcAft>
                <a:spcPts val="0"/>
              </a:spcAft>
              <a:buClrTx/>
              <a:buSzTx/>
              <a:buFontTx/>
              <a:buNone/>
              <a:defRPr/>
            </a:pPr>
            <a:r>
              <a:rPr kumimoji="0" lang="zh-CN" altLang="en-US" sz="7200" b="1" kern="1200" cap="none" spc="-75" normalizeH="0" baseline="0" noProof="0" dirty="0">
                <a:solidFill>
                  <a:srgbClr val="C00000"/>
                </a:solidFill>
                <a:latin typeface="微软雅黑" panose="020B0503020204020204" pitchFamily="34" charset="-122"/>
                <a:ea typeface="微软雅黑" panose="020B0503020204020204" pitchFamily="34" charset="-122"/>
                <a:cs typeface="+mn-ea"/>
                <a:sym typeface="+mn-lt"/>
              </a:rPr>
              <a:t>目</a:t>
            </a:r>
            <a:endParaRPr kumimoji="0" lang="en-US" altLang="zh-CN" sz="7200" b="1" kern="1200" cap="none" spc="-75" normalizeH="0" baseline="0" noProof="0" dirty="0">
              <a:solidFill>
                <a:srgbClr val="C00000"/>
              </a:solidFill>
              <a:latin typeface="微软雅黑" panose="020B0503020204020204" pitchFamily="34" charset="-122"/>
              <a:ea typeface="微软雅黑" panose="020B0503020204020204" pitchFamily="34" charset="-122"/>
              <a:cs typeface="+mn-ea"/>
              <a:sym typeface="+mn-lt"/>
            </a:endParaRPr>
          </a:p>
          <a:p>
            <a:pPr marR="0" algn="ctr" defTabSz="685800" eaLnBrk="1" fontAlgn="auto" hangingPunct="1">
              <a:spcBef>
                <a:spcPts val="0"/>
              </a:spcBef>
              <a:spcAft>
                <a:spcPts val="0"/>
              </a:spcAft>
              <a:buClrTx/>
              <a:buSzTx/>
              <a:buFontTx/>
              <a:buNone/>
              <a:defRPr/>
            </a:pPr>
            <a:r>
              <a:rPr kumimoji="0" lang="zh-CN" altLang="en-US" sz="7200" b="1" kern="1200" cap="none" spc="-75" normalizeH="0" baseline="0" noProof="0" dirty="0">
                <a:solidFill>
                  <a:srgbClr val="C00000"/>
                </a:solidFill>
                <a:latin typeface="微软雅黑" panose="020B0503020204020204" pitchFamily="34" charset="-122"/>
                <a:ea typeface="微软雅黑" panose="020B0503020204020204" pitchFamily="34" charset="-122"/>
                <a:cs typeface="+mn-ea"/>
                <a:sym typeface="+mn-lt"/>
              </a:rPr>
              <a:t>录</a:t>
            </a:r>
            <a:endParaRPr kumimoji="0" lang="zh-CN" altLang="zh-CN" sz="7200" b="1" kern="1200" cap="none" spc="-75" normalizeH="0" baseline="0" noProof="0" dirty="0">
              <a:solidFill>
                <a:srgbClr val="C00000"/>
              </a:solidFill>
              <a:latin typeface="微软雅黑" panose="020B0503020204020204" pitchFamily="34" charset="-122"/>
              <a:ea typeface="微软雅黑" panose="020B0503020204020204" pitchFamily="34" charset="-122"/>
              <a:cs typeface="+mn-ea"/>
              <a:sym typeface="+mn-lt"/>
            </a:endParaRPr>
          </a:p>
        </p:txBody>
      </p:sp>
      <p:sp>
        <p:nvSpPr>
          <p:cNvPr id="8" name="椭圆 7"/>
          <p:cNvSpPr/>
          <p:nvPr/>
        </p:nvSpPr>
        <p:spPr>
          <a:xfrm>
            <a:off x="2908300" y="2139950"/>
            <a:ext cx="481013" cy="482600"/>
          </a:xfrm>
          <a:prstGeom prst="ellipse">
            <a:avLst/>
          </a:prstGeom>
          <a:solidFill>
            <a:srgbClr val="C00000"/>
          </a:solidFill>
          <a:ln w="1016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27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ea"/>
                <a:sym typeface="+mn-lt"/>
              </a:rPr>
              <a:t>2</a:t>
            </a:r>
            <a:endParaRPr kumimoji="0" lang="zh-CN" altLang="en-US" sz="27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0" name="矩形: 圆角 45"/>
          <p:cNvSpPr/>
          <p:nvPr/>
        </p:nvSpPr>
        <p:spPr>
          <a:xfrm>
            <a:off x="3581400" y="2139950"/>
            <a:ext cx="4662488" cy="473075"/>
          </a:xfrm>
          <a:prstGeom prst="roundRect">
            <a:avLst>
              <a:gd name="adj" fmla="val 50000"/>
            </a:avLst>
          </a:prstGeom>
          <a:noFill/>
          <a:ln w="2222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18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a:t>
            </a:r>
            <a:r>
              <a:rPr kumimoji="0" lang="zh-CN" altLang="en-US" sz="18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论党的青年工作</a:t>
            </a:r>
            <a:r>
              <a:rPr kumimoji="0" lang="en-US" altLang="zh-CN" sz="18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a:t>
            </a:r>
            <a:r>
              <a:rPr kumimoji="0" lang="zh-CN" altLang="en-US" sz="18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主要篇目学习</a:t>
            </a:r>
            <a:endParaRPr kumimoji="1" lang="zh-CN" altLang="en-US" sz="18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13" name="椭圆 12"/>
          <p:cNvSpPr/>
          <p:nvPr/>
        </p:nvSpPr>
        <p:spPr>
          <a:xfrm>
            <a:off x="2890838" y="1298575"/>
            <a:ext cx="481013" cy="482600"/>
          </a:xfrm>
          <a:prstGeom prst="ellipse">
            <a:avLst/>
          </a:prstGeom>
          <a:solidFill>
            <a:srgbClr val="C00000"/>
          </a:solidFill>
          <a:ln w="1016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27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ea"/>
                <a:sym typeface="+mn-lt"/>
              </a:rPr>
              <a:t>1</a:t>
            </a:r>
            <a:endParaRPr kumimoji="0" lang="zh-CN" altLang="en-US" sz="27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5" name="矩形: 圆角 45"/>
          <p:cNvSpPr/>
          <p:nvPr/>
        </p:nvSpPr>
        <p:spPr>
          <a:xfrm>
            <a:off x="3563938" y="1309688"/>
            <a:ext cx="4679950" cy="471488"/>
          </a:xfrm>
          <a:prstGeom prst="roundRect">
            <a:avLst>
              <a:gd name="adj" fmla="val 50000"/>
            </a:avLst>
          </a:prstGeom>
          <a:noFill/>
          <a:ln w="2222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18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a:t>
            </a:r>
            <a:r>
              <a:rPr kumimoji="0" lang="zh-CN" altLang="en-US" sz="18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论党的青年工作</a:t>
            </a:r>
            <a:r>
              <a:rPr kumimoji="0" lang="en-US" altLang="zh-CN" sz="18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a:t>
            </a:r>
            <a:r>
              <a:rPr kumimoji="0" lang="zh-CN" altLang="en-US" sz="18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出版介绍</a:t>
            </a:r>
            <a:endParaRPr kumimoji="1" lang="zh-CN" altLang="en-US" sz="18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9" name="椭圆 8"/>
          <p:cNvSpPr/>
          <p:nvPr/>
        </p:nvSpPr>
        <p:spPr>
          <a:xfrm>
            <a:off x="2908300" y="2952750"/>
            <a:ext cx="481013" cy="482600"/>
          </a:xfrm>
          <a:prstGeom prst="ellipse">
            <a:avLst/>
          </a:prstGeom>
          <a:solidFill>
            <a:srgbClr val="C00000"/>
          </a:solidFill>
          <a:ln w="1016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27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ea"/>
                <a:sym typeface="+mn-lt"/>
              </a:rPr>
              <a:t>3</a:t>
            </a:r>
            <a:endParaRPr kumimoji="0" lang="zh-CN" altLang="en-US" sz="27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1" name="矩形: 圆角 45"/>
          <p:cNvSpPr/>
          <p:nvPr/>
        </p:nvSpPr>
        <p:spPr>
          <a:xfrm>
            <a:off x="3581400" y="2952750"/>
            <a:ext cx="4662488" cy="473075"/>
          </a:xfrm>
          <a:prstGeom prst="roundRect">
            <a:avLst>
              <a:gd name="adj" fmla="val 50000"/>
            </a:avLst>
          </a:prstGeom>
          <a:noFill/>
          <a:ln w="2222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学习在庆祝建团</a:t>
            </a:r>
            <a:r>
              <a:rPr kumimoji="0" lang="en-US" altLang="zh-CN" sz="18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100</a:t>
            </a:r>
            <a:r>
              <a:rPr kumimoji="0" lang="zh-CN" altLang="en-US" sz="18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周年大会上的讲话精神</a:t>
            </a:r>
            <a:endParaRPr kumimoji="1" lang="zh-CN" altLang="en-US" sz="18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49" presetClass="entr" presetSubtype="0" decel="100000"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1000" fill="hold"/>
                                        <p:tgtEl>
                                          <p:spTgt spid="13"/>
                                        </p:tgtEl>
                                        <p:attrNameLst>
                                          <p:attrName>ppt_w</p:attrName>
                                        </p:attrNameLst>
                                      </p:cBhvr>
                                      <p:tavLst>
                                        <p:tav tm="0">
                                          <p:val>
                                            <p:fltVal val="0"/>
                                          </p:val>
                                        </p:tav>
                                        <p:tav tm="100000">
                                          <p:val>
                                            <p:strVal val="#ppt_w"/>
                                          </p:val>
                                        </p:tav>
                                      </p:tavLst>
                                    </p:anim>
                                    <p:anim calcmode="lin" valueType="num">
                                      <p:cBhvr>
                                        <p:cTn id="14" dur="1000" fill="hold"/>
                                        <p:tgtEl>
                                          <p:spTgt spid="13"/>
                                        </p:tgtEl>
                                        <p:attrNameLst>
                                          <p:attrName>ppt_h</p:attrName>
                                        </p:attrNameLst>
                                      </p:cBhvr>
                                      <p:tavLst>
                                        <p:tav tm="0">
                                          <p:val>
                                            <p:fltVal val="0"/>
                                          </p:val>
                                        </p:tav>
                                        <p:tav tm="100000">
                                          <p:val>
                                            <p:strVal val="#ppt_h"/>
                                          </p:val>
                                        </p:tav>
                                      </p:tavLst>
                                    </p:anim>
                                    <p:anim calcmode="lin" valueType="num">
                                      <p:cBhvr>
                                        <p:cTn id="15" dur="1000" fill="hold"/>
                                        <p:tgtEl>
                                          <p:spTgt spid="13"/>
                                        </p:tgtEl>
                                        <p:attrNameLst>
                                          <p:attrName>style.rotation</p:attrName>
                                        </p:attrNameLst>
                                      </p:cBhvr>
                                      <p:tavLst>
                                        <p:tav tm="0">
                                          <p:val>
                                            <p:fltVal val="360"/>
                                          </p:val>
                                        </p:tav>
                                        <p:tav tm="100000">
                                          <p:val>
                                            <p:fltVal val="0"/>
                                          </p:val>
                                        </p:tav>
                                      </p:tavLst>
                                    </p:anim>
                                    <p:animEffect transition="in" filter="fade">
                                      <p:cBhvr>
                                        <p:cTn id="16" dur="1000"/>
                                        <p:tgtEl>
                                          <p:spTgt spid="13"/>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left)">
                                      <p:cBhvr>
                                        <p:cTn id="19" dur="1000"/>
                                        <p:tgtEl>
                                          <p:spTgt spid="15"/>
                                        </p:tgtEl>
                                      </p:cBhvr>
                                    </p:animEffect>
                                  </p:childTnLst>
                                </p:cTn>
                              </p:par>
                            </p:childTnLst>
                          </p:cTn>
                        </p:par>
                        <p:par>
                          <p:cTn id="20" fill="hold">
                            <p:stCondLst>
                              <p:cond delay="1500"/>
                            </p:stCondLst>
                            <p:childTnLst>
                              <p:par>
                                <p:cTn id="21" presetID="49" presetClass="entr" presetSubtype="0" decel="10000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1000" fill="hold"/>
                                        <p:tgtEl>
                                          <p:spTgt spid="8"/>
                                        </p:tgtEl>
                                        <p:attrNameLst>
                                          <p:attrName>ppt_w</p:attrName>
                                        </p:attrNameLst>
                                      </p:cBhvr>
                                      <p:tavLst>
                                        <p:tav tm="0">
                                          <p:val>
                                            <p:fltVal val="0"/>
                                          </p:val>
                                        </p:tav>
                                        <p:tav tm="100000">
                                          <p:val>
                                            <p:strVal val="#ppt_w"/>
                                          </p:val>
                                        </p:tav>
                                      </p:tavLst>
                                    </p:anim>
                                    <p:anim calcmode="lin" valueType="num">
                                      <p:cBhvr>
                                        <p:cTn id="24" dur="1000" fill="hold"/>
                                        <p:tgtEl>
                                          <p:spTgt spid="8"/>
                                        </p:tgtEl>
                                        <p:attrNameLst>
                                          <p:attrName>ppt_h</p:attrName>
                                        </p:attrNameLst>
                                      </p:cBhvr>
                                      <p:tavLst>
                                        <p:tav tm="0">
                                          <p:val>
                                            <p:fltVal val="0"/>
                                          </p:val>
                                        </p:tav>
                                        <p:tav tm="100000">
                                          <p:val>
                                            <p:strVal val="#ppt_h"/>
                                          </p:val>
                                        </p:tav>
                                      </p:tavLst>
                                    </p:anim>
                                    <p:anim calcmode="lin" valueType="num">
                                      <p:cBhvr>
                                        <p:cTn id="25" dur="1000" fill="hold"/>
                                        <p:tgtEl>
                                          <p:spTgt spid="8"/>
                                        </p:tgtEl>
                                        <p:attrNameLst>
                                          <p:attrName>style.rotation</p:attrName>
                                        </p:attrNameLst>
                                      </p:cBhvr>
                                      <p:tavLst>
                                        <p:tav tm="0">
                                          <p:val>
                                            <p:fltVal val="360"/>
                                          </p:val>
                                        </p:tav>
                                        <p:tav tm="100000">
                                          <p:val>
                                            <p:fltVal val="0"/>
                                          </p:val>
                                        </p:tav>
                                      </p:tavLst>
                                    </p:anim>
                                    <p:animEffect transition="in" filter="fade">
                                      <p:cBhvr>
                                        <p:cTn id="26" dur="1000"/>
                                        <p:tgtEl>
                                          <p:spTgt spid="8"/>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wipe(left)">
                                      <p:cBhvr>
                                        <p:cTn id="29" dur="1000"/>
                                        <p:tgtEl>
                                          <p:spTgt spid="10"/>
                                        </p:tgtEl>
                                      </p:cBhvr>
                                    </p:animEffect>
                                  </p:childTnLst>
                                </p:cTn>
                              </p:par>
                            </p:childTnLst>
                          </p:cTn>
                        </p:par>
                        <p:par>
                          <p:cTn id="30" fill="hold">
                            <p:stCondLst>
                              <p:cond delay="2500"/>
                            </p:stCondLst>
                            <p:childTnLst>
                              <p:par>
                                <p:cTn id="31" presetID="49" presetClass="entr" presetSubtype="0" decel="100000"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p:cTn id="33" dur="1000" fill="hold"/>
                                        <p:tgtEl>
                                          <p:spTgt spid="9"/>
                                        </p:tgtEl>
                                        <p:attrNameLst>
                                          <p:attrName>ppt_w</p:attrName>
                                        </p:attrNameLst>
                                      </p:cBhvr>
                                      <p:tavLst>
                                        <p:tav tm="0">
                                          <p:val>
                                            <p:fltVal val="0"/>
                                          </p:val>
                                        </p:tav>
                                        <p:tav tm="100000">
                                          <p:val>
                                            <p:strVal val="#ppt_w"/>
                                          </p:val>
                                        </p:tav>
                                      </p:tavLst>
                                    </p:anim>
                                    <p:anim calcmode="lin" valueType="num">
                                      <p:cBhvr>
                                        <p:cTn id="34" dur="1000" fill="hold"/>
                                        <p:tgtEl>
                                          <p:spTgt spid="9"/>
                                        </p:tgtEl>
                                        <p:attrNameLst>
                                          <p:attrName>ppt_h</p:attrName>
                                        </p:attrNameLst>
                                      </p:cBhvr>
                                      <p:tavLst>
                                        <p:tav tm="0">
                                          <p:val>
                                            <p:fltVal val="0"/>
                                          </p:val>
                                        </p:tav>
                                        <p:tav tm="100000">
                                          <p:val>
                                            <p:strVal val="#ppt_h"/>
                                          </p:val>
                                        </p:tav>
                                      </p:tavLst>
                                    </p:anim>
                                    <p:anim calcmode="lin" valueType="num">
                                      <p:cBhvr>
                                        <p:cTn id="35" dur="1000" fill="hold"/>
                                        <p:tgtEl>
                                          <p:spTgt spid="9"/>
                                        </p:tgtEl>
                                        <p:attrNameLst>
                                          <p:attrName>style.rotation</p:attrName>
                                        </p:attrNameLst>
                                      </p:cBhvr>
                                      <p:tavLst>
                                        <p:tav tm="0">
                                          <p:val>
                                            <p:fltVal val="360"/>
                                          </p:val>
                                        </p:tav>
                                        <p:tav tm="100000">
                                          <p:val>
                                            <p:fltVal val="0"/>
                                          </p:val>
                                        </p:tav>
                                      </p:tavLst>
                                    </p:anim>
                                    <p:animEffect transition="in" filter="fade">
                                      <p:cBhvr>
                                        <p:cTn id="36" dur="1000"/>
                                        <p:tgtEl>
                                          <p:spTgt spid="9"/>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wipe(left)">
                                      <p:cBhvr>
                                        <p:cTn id="39"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10" grpId="0" animBg="1"/>
      <p:bldP spid="13" grpId="0" animBg="1"/>
      <p:bldP spid="15" grpId="0" animBg="1"/>
      <p:bldP spid="9" grpId="0" animBg="1"/>
      <p:bldP spid="11"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文本框 5"/>
          <p:cNvSpPr txBox="1"/>
          <p:nvPr/>
        </p:nvSpPr>
        <p:spPr>
          <a:xfrm>
            <a:off x="1270000" y="317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文章指出，</a:t>
            </a:r>
            <a:r>
              <a:rPr lang="en-US" altLang="zh-CN" sz="200" dirty="0">
                <a:latin typeface="Arial" panose="020B0604020202020204" pitchFamily="34" charset="0"/>
              </a:rPr>
              <a:t>"</a:t>
            </a:r>
            <a:r>
              <a:rPr lang="zh-CN" altLang="en-US" sz="200" dirty="0">
                <a:latin typeface="Arial" panose="020B0604020202020204" pitchFamily="34" charset="0"/>
              </a:rPr>
              <a:t>坚持以生存权、发展权为首要的基本人权。</a:t>
            </a:r>
          </a:p>
        </p:txBody>
      </p:sp>
      <p:sp>
        <p:nvSpPr>
          <p:cNvPr id="53251" name="文本框 4"/>
          <p:cNvSpPr txBox="1"/>
          <p:nvPr/>
        </p:nvSpPr>
        <p:spPr>
          <a:xfrm>
            <a:off x="1270000" y="2540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en-US" altLang="zh-CN" sz="200" dirty="0">
                <a:latin typeface="Arial" panose="020B0604020202020204" pitchFamily="34" charset="0"/>
              </a:rPr>
              <a:t>"</a:t>
            </a:r>
            <a:r>
              <a:rPr lang="zh-CN" altLang="en-US" sz="200" dirty="0">
                <a:latin typeface="Arial" panose="020B0604020202020204" pitchFamily="34" charset="0"/>
              </a:rPr>
              <a:t>百年征程波澜壮阔，百年初心历久弥坚。</a:t>
            </a:r>
          </a:p>
        </p:txBody>
      </p:sp>
      <p:sp>
        <p:nvSpPr>
          <p:cNvPr id="53252" name="文本框 3"/>
          <p:cNvSpPr txBox="1"/>
          <p:nvPr/>
        </p:nvSpPr>
        <p:spPr>
          <a:xfrm>
            <a:off x="1270000" y="190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的青春名字，站上倍感荣光的人生</a:t>
            </a:r>
            <a:r>
              <a:rPr lang="en-US" altLang="zh-CN" sz="200" dirty="0">
                <a:latin typeface="Arial" panose="020B0604020202020204" pitchFamily="34" charset="0"/>
              </a:rPr>
              <a:t>"</a:t>
            </a:r>
            <a:r>
              <a:rPr lang="zh-CN" altLang="en-US" sz="200" dirty="0">
                <a:latin typeface="Arial" panose="020B0604020202020204" pitchFamily="34" charset="0"/>
              </a:rPr>
              <a:t>领奖台</a:t>
            </a:r>
            <a:r>
              <a:rPr lang="en-US" altLang="zh-CN" sz="200" dirty="0">
                <a:latin typeface="Arial" panose="020B0604020202020204" pitchFamily="34" charset="0"/>
              </a:rPr>
              <a:t>"</a:t>
            </a:r>
            <a:r>
              <a:rPr lang="zh-CN" altLang="en-US" sz="200" dirty="0">
                <a:latin typeface="Arial" panose="020B0604020202020204" pitchFamily="34" charset="0"/>
              </a:rPr>
              <a:t>。</a:t>
            </a:r>
          </a:p>
        </p:txBody>
      </p:sp>
      <p:sp>
        <p:nvSpPr>
          <p:cNvPr id="53253" name="文本框 2"/>
          <p:cNvSpPr txBox="1"/>
          <p:nvPr/>
        </p:nvSpPr>
        <p:spPr>
          <a:xfrm>
            <a:off x="1270000" y="1270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，诠释出</a:t>
            </a:r>
            <a:r>
              <a:rPr lang="en-US" altLang="zh-CN" sz="200" dirty="0">
                <a:latin typeface="Arial" panose="020B0604020202020204" pitchFamily="34" charset="0"/>
              </a:rPr>
              <a:t>"</a:t>
            </a:r>
            <a:r>
              <a:rPr lang="zh-CN" altLang="en-US" sz="200" dirty="0">
                <a:latin typeface="Arial" panose="020B0604020202020204" pitchFamily="34" charset="0"/>
              </a:rPr>
              <a:t>以人民为中心</a:t>
            </a:r>
          </a:p>
        </p:txBody>
      </p:sp>
      <p:sp>
        <p:nvSpPr>
          <p:cNvPr id="53254" name="文本框 1"/>
          <p:cNvSpPr txBox="1"/>
          <p:nvPr/>
        </p:nvSpPr>
        <p:spPr>
          <a:xfrm>
            <a:off x="1270000" y="63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但只要树牢信仰，就能锚定方向，不迷于道途。</a:t>
            </a:r>
          </a:p>
        </p:txBody>
      </p:sp>
      <p:pic>
        <p:nvPicPr>
          <p:cNvPr id="53255" name="图片 2"/>
          <p:cNvPicPr/>
          <p:nvPr/>
        </p:nvPicPr>
        <p:blipFill>
          <a:blip r:embed="rId2"/>
          <a:stretch>
            <a:fillRect/>
          </a:stretch>
        </p:blipFill>
        <p:spPr>
          <a:xfrm>
            <a:off x="0" y="0"/>
            <a:ext cx="9144000" cy="5143500"/>
          </a:xfrm>
          <a:prstGeom prst="rect">
            <a:avLst/>
          </a:prstGeom>
          <a:noFill/>
          <a:ln w="9525">
            <a:noFill/>
          </a:ln>
        </p:spPr>
      </p:pic>
      <p:pic>
        <p:nvPicPr>
          <p:cNvPr id="24" name="图片 23"/>
          <p:cNvPicPr>
            <a:picLocks noChangeAspect="1"/>
          </p:cNvPicPr>
          <p:nvPr/>
        </p:nvPicPr>
        <p:blipFill>
          <a:blip r:embed="rId3"/>
          <a:stretch>
            <a:fillRect/>
          </a:stretch>
        </p:blipFill>
        <p:spPr>
          <a:xfrm>
            <a:off x="628650" y="2092325"/>
            <a:ext cx="2673350" cy="2673350"/>
          </a:xfrm>
          <a:prstGeom prst="rect">
            <a:avLst/>
          </a:prstGeom>
          <a:noFill/>
          <a:ln w="9525">
            <a:noFill/>
          </a:ln>
        </p:spPr>
      </p:pic>
      <p:pic>
        <p:nvPicPr>
          <p:cNvPr id="53257" name="图片 3"/>
          <p:cNvPicPr>
            <a:picLocks noChangeAspect="1"/>
          </p:cNvPicPr>
          <p:nvPr/>
        </p:nvPicPr>
        <p:blipFill>
          <a:blip r:embed="rId4"/>
          <a:stretch>
            <a:fillRect/>
          </a:stretch>
        </p:blipFill>
        <p:spPr>
          <a:xfrm>
            <a:off x="7551738" y="0"/>
            <a:ext cx="1592262" cy="965200"/>
          </a:xfrm>
          <a:prstGeom prst="rect">
            <a:avLst/>
          </a:prstGeom>
          <a:noFill/>
          <a:ln w="9525">
            <a:noFill/>
          </a:ln>
        </p:spPr>
      </p:pic>
      <p:grpSp>
        <p:nvGrpSpPr>
          <p:cNvPr id="53258" name="组合 8"/>
          <p:cNvGrpSpPr/>
          <p:nvPr/>
        </p:nvGrpSpPr>
        <p:grpSpPr>
          <a:xfrm>
            <a:off x="-11112" y="166688"/>
            <a:ext cx="7391400" cy="379412"/>
            <a:chOff x="0" y="221401"/>
            <a:chExt cx="9559508" cy="506634"/>
          </a:xfrm>
        </p:grpSpPr>
        <p:sp>
          <p:nvSpPr>
            <p:cNvPr id="36" name="矩形 35"/>
            <p:cNvSpPr/>
            <p:nvPr/>
          </p:nvSpPr>
          <p:spPr>
            <a:xfrm>
              <a:off x="1190833" y="221401"/>
              <a:ext cx="8368675" cy="50663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a:t>
              </a: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论党的青年工作</a:t>
              </a:r>
              <a:r>
                <a:rPr kumimoji="0" lang="en-US" altLang="zh-CN"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a:t>
              </a: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主要篇目学习</a:t>
              </a:r>
            </a:p>
          </p:txBody>
        </p:sp>
        <p:sp>
          <p:nvSpPr>
            <p:cNvPr id="37" name="矩形 36"/>
            <p:cNvSpPr/>
            <p:nvPr/>
          </p:nvSpPr>
          <p:spPr>
            <a:xfrm>
              <a:off x="0" y="221401"/>
              <a:ext cx="638533" cy="50663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grpSp>
      <p:grpSp>
        <p:nvGrpSpPr>
          <p:cNvPr id="16" name="组合 15"/>
          <p:cNvGrpSpPr/>
          <p:nvPr/>
        </p:nvGrpSpPr>
        <p:grpSpPr>
          <a:xfrm>
            <a:off x="608013" y="1046163"/>
            <a:ext cx="7907337" cy="3719512"/>
            <a:chOff x="810228" y="1395273"/>
            <a:chExt cx="10544537" cy="4959228"/>
          </a:xfrm>
        </p:grpSpPr>
        <p:sp>
          <p:nvSpPr>
            <p:cNvPr id="17" name="矩形 16"/>
            <p:cNvSpPr/>
            <p:nvPr/>
          </p:nvSpPr>
          <p:spPr>
            <a:xfrm>
              <a:off x="810228" y="1805896"/>
              <a:ext cx="10544537" cy="4548605"/>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nvGrpSpPr>
            <p:cNvPr id="53262" name="组合 3"/>
            <p:cNvGrpSpPr/>
            <p:nvPr/>
          </p:nvGrpSpPr>
          <p:grpSpPr>
            <a:xfrm>
              <a:off x="1595006" y="1395273"/>
              <a:ext cx="9001987" cy="1009736"/>
              <a:chOff x="1386245" y="2546361"/>
              <a:chExt cx="9566638" cy="1009736"/>
            </a:xfrm>
          </p:grpSpPr>
          <p:sp>
            <p:nvSpPr>
              <p:cNvPr id="20" name="等腰三角形 19"/>
              <p:cNvSpPr/>
              <p:nvPr/>
            </p:nvSpPr>
            <p:spPr>
              <a:xfrm>
                <a:off x="10633318" y="2546361"/>
                <a:ext cx="319463" cy="410623"/>
              </a:xfrm>
              <a:prstGeom prst="triangle">
                <a:avLst/>
              </a:prstGeom>
              <a:solidFill>
                <a:srgbClr val="75151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3429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mn-lt"/>
                  <a:ea typeface="+mn-ea"/>
                  <a:cs typeface="+mn-ea"/>
                  <a:sym typeface="+mn-lt"/>
                </a:endParaRPr>
              </a:p>
            </p:txBody>
          </p:sp>
          <p:sp>
            <p:nvSpPr>
              <p:cNvPr id="21" name="等腰三角形 20"/>
              <p:cNvSpPr/>
              <p:nvPr/>
            </p:nvSpPr>
            <p:spPr>
              <a:xfrm>
                <a:off x="1386894" y="2546361"/>
                <a:ext cx="319463" cy="410623"/>
              </a:xfrm>
              <a:prstGeom prst="triangle">
                <a:avLst/>
              </a:prstGeom>
              <a:solidFill>
                <a:srgbClr val="75151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3429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mn-lt"/>
                  <a:ea typeface="+mn-ea"/>
                  <a:cs typeface="+mn-ea"/>
                  <a:sym typeface="+mn-lt"/>
                </a:endParaRPr>
              </a:p>
            </p:txBody>
          </p:sp>
          <p:sp>
            <p:nvSpPr>
              <p:cNvPr id="22" name="梯形 21"/>
              <p:cNvSpPr/>
              <p:nvPr/>
            </p:nvSpPr>
            <p:spPr>
              <a:xfrm flipV="1">
                <a:off x="1546626" y="2546361"/>
                <a:ext cx="9246424" cy="1009624"/>
              </a:xfrm>
              <a:prstGeom prst="trapezoid">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3429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mn-lt"/>
                  <a:ea typeface="+mn-ea"/>
                  <a:cs typeface="+mn-ea"/>
                  <a:sym typeface="+mn-lt"/>
                </a:endParaRPr>
              </a:p>
            </p:txBody>
          </p:sp>
        </p:grpSp>
        <p:sp>
          <p:nvSpPr>
            <p:cNvPr id="19" name="文本框 18"/>
            <p:cNvSpPr txBox="1"/>
            <p:nvPr/>
          </p:nvSpPr>
          <p:spPr>
            <a:xfrm>
              <a:off x="2188363" y="1577302"/>
              <a:ext cx="8107926" cy="493171"/>
            </a:xfrm>
            <a:prstGeom prst="rect">
              <a:avLst/>
            </a:prstGeom>
            <a:noFill/>
          </p:spPr>
          <p:txBody>
            <a:bodyPr>
              <a:spAutoFit/>
            </a:bodyPr>
            <a:lstStyle/>
            <a:p>
              <a:pPr marR="0" algn="ctr" defTabSz="914400" fontAlgn="auto">
                <a:spcBef>
                  <a:spcPts val="0"/>
                </a:spcBef>
                <a:spcAft>
                  <a:spcPts val="0"/>
                </a:spcAft>
                <a:buClrTx/>
                <a:buSzTx/>
                <a:buFontTx/>
                <a:buNone/>
                <a:defRPr/>
              </a:pPr>
              <a:r>
                <a:rPr kumimoji="0" lang="en-US" altLang="zh-CN" b="1" kern="1200" cap="none" spc="225" normalizeH="0" baseline="0" noProof="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rPr>
                <a:t>《</a:t>
              </a:r>
              <a:r>
                <a:rPr kumimoji="0" lang="zh-CN" altLang="en-US" b="1" kern="1200" cap="none" spc="225" normalizeH="0" baseline="0" noProof="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rPr>
                <a:t>让孩子们健康成长关系祖国和民族未来</a:t>
              </a:r>
              <a:r>
                <a:rPr kumimoji="0" lang="en-US" altLang="zh-CN" b="1" kern="1200" cap="none" spc="225" normalizeH="0" baseline="0" noProof="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rPr>
                <a:t>》</a:t>
              </a:r>
              <a:endParaRPr kumimoji="0" lang="zh-CN" altLang="en-US" b="1" kern="1200" cap="none" spc="225" normalizeH="0" baseline="0" noProof="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endParaRPr>
            </a:p>
          </p:txBody>
        </p:sp>
      </p:grpSp>
      <p:sp>
        <p:nvSpPr>
          <p:cNvPr id="23" name="文本框 22"/>
          <p:cNvSpPr txBox="1"/>
          <p:nvPr/>
        </p:nvSpPr>
        <p:spPr>
          <a:xfrm>
            <a:off x="2622550" y="2035175"/>
            <a:ext cx="5837238" cy="1998663"/>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358775" eaLnBrk="1" hangingPunct="1">
              <a:lnSpc>
                <a:spcPct val="150000"/>
              </a:lnSpc>
              <a:spcBef>
                <a:spcPct val="0"/>
              </a:spcBef>
              <a:buFontTx/>
              <a:buNone/>
            </a:pPr>
            <a:r>
              <a:rPr lang="zh-CN" altLang="en-US" sz="1200" dirty="0">
                <a:latin typeface="微软雅黑" panose="020B0503020204020204" pitchFamily="34" charset="-122"/>
                <a:ea typeface="微软雅黑" panose="020B0503020204020204" pitchFamily="34" charset="-122"/>
              </a:rPr>
              <a:t>是</a:t>
            </a:r>
            <a:r>
              <a:rPr lang="en-US" altLang="zh-CN" sz="1200" dirty="0">
                <a:latin typeface="微软雅黑" panose="020B0503020204020204" pitchFamily="34" charset="-122"/>
                <a:ea typeface="微软雅黑" panose="020B0503020204020204" pitchFamily="34" charset="-122"/>
              </a:rPr>
              <a:t>2016</a:t>
            </a:r>
            <a:r>
              <a:rPr lang="zh-CN" altLang="en-US" sz="1200" dirty="0">
                <a:latin typeface="微软雅黑" panose="020B0503020204020204" pitchFamily="34" charset="-122"/>
                <a:ea typeface="微软雅黑" panose="020B0503020204020204" pitchFamily="34" charset="-122"/>
              </a:rPr>
              <a:t>年</a:t>
            </a:r>
            <a:r>
              <a:rPr lang="en-US" altLang="zh-CN" sz="1200" dirty="0">
                <a:latin typeface="微软雅黑" panose="020B0503020204020204" pitchFamily="34" charset="-122"/>
                <a:ea typeface="微软雅黑" panose="020B0503020204020204" pitchFamily="34" charset="-122"/>
              </a:rPr>
              <a:t>8</a:t>
            </a:r>
            <a:r>
              <a:rPr lang="zh-CN" altLang="en-US" sz="1200" dirty="0">
                <a:latin typeface="微软雅黑" panose="020B0503020204020204" pitchFamily="34" charset="-122"/>
                <a:ea typeface="微软雅黑" panose="020B0503020204020204" pitchFamily="34" charset="-122"/>
              </a:rPr>
              <a:t>月</a:t>
            </a:r>
            <a:r>
              <a:rPr lang="en-US" altLang="zh-CN" sz="1200" dirty="0">
                <a:latin typeface="微软雅黑" panose="020B0503020204020204" pitchFamily="34" charset="-122"/>
                <a:ea typeface="微软雅黑" panose="020B0503020204020204" pitchFamily="34" charset="-122"/>
              </a:rPr>
              <a:t>19</a:t>
            </a:r>
            <a:r>
              <a:rPr lang="zh-CN" altLang="en-US" sz="1200" dirty="0">
                <a:latin typeface="微软雅黑" panose="020B0503020204020204" pitchFamily="34" charset="-122"/>
                <a:ea typeface="微软雅黑" panose="020B0503020204020204" pitchFamily="34" charset="-122"/>
              </a:rPr>
              <a:t>日习近平同志在全国卫生与健康大会上讲话的节录。指出，我国有三亿多少年儿童，让孩子们健康成长关系祖国和民族未来，也是每个家庭最大的愿望和期盼。要重视少年儿童健康，全面加强幼儿园、中小学的卫生与健康工作。要从小抓起，以中小学为重点，建立健全健康教育体系，普及健康科学知识，加大各级各类学校健康教育力度。要采取有效措施加强青少年预防接种工作，筑牢防控传染病的关键屏障。要加大心理健康问题基础性研究，做好心理健康知识和心理疾病科普工作，规范发展心理治疗、心理咨询等心理健康服务。</a:t>
            </a:r>
          </a:p>
        </p:txBody>
      </p:sp>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down)">
                                      <p:cBhvr>
                                        <p:cTn id="11" dur="500"/>
                                        <p:tgtEl>
                                          <p:spTgt spid="24"/>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wipe(down)">
                                      <p:cBhvr>
                                        <p:cTn id="1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文本框 5"/>
          <p:cNvSpPr txBox="1"/>
          <p:nvPr/>
        </p:nvSpPr>
        <p:spPr>
          <a:xfrm>
            <a:off x="1270000" y="317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en-US" altLang="zh-CN" sz="200" dirty="0">
                <a:latin typeface="Arial" panose="020B0604020202020204" pitchFamily="34" charset="0"/>
              </a:rPr>
              <a:t>"</a:t>
            </a:r>
            <a:r>
              <a:rPr lang="zh-CN" altLang="en-US" sz="200" dirty="0">
                <a:latin typeface="Arial" panose="020B0604020202020204" pitchFamily="34" charset="0"/>
              </a:rPr>
              <a:t>高考生正处于人生的</a:t>
            </a:r>
            <a:r>
              <a:rPr lang="en-US" altLang="zh-CN" sz="200" dirty="0">
                <a:latin typeface="Arial" panose="020B0604020202020204" pitchFamily="34" charset="0"/>
              </a:rPr>
              <a:t>"</a:t>
            </a:r>
            <a:r>
              <a:rPr lang="zh-CN" altLang="en-US" sz="200" dirty="0">
                <a:latin typeface="Arial" panose="020B0604020202020204" pitchFamily="34" charset="0"/>
              </a:rPr>
              <a:t>初创期</a:t>
            </a:r>
            <a:r>
              <a:rPr lang="en-US" altLang="zh-CN" sz="200" dirty="0">
                <a:latin typeface="Arial" panose="020B0604020202020204" pitchFamily="34" charset="0"/>
              </a:rPr>
              <a:t>"</a:t>
            </a:r>
            <a:r>
              <a:rPr lang="zh-CN" altLang="en-US" sz="200" dirty="0">
                <a:latin typeface="Arial" panose="020B0604020202020204" pitchFamily="34" charset="0"/>
              </a:rPr>
              <a:t>，具有可塑性强、创新性强、主动性强的良好特点，填写高考志愿在综合考虑</a:t>
            </a:r>
            <a:r>
              <a:rPr lang="en-US" altLang="zh-CN" sz="200" dirty="0">
                <a:latin typeface="Arial" panose="020B0604020202020204" pitchFamily="34" charset="0"/>
              </a:rPr>
              <a:t>"</a:t>
            </a:r>
            <a:r>
              <a:rPr lang="zh-CN" altLang="en-US" sz="200" dirty="0">
                <a:latin typeface="Arial" panose="020B0604020202020204" pitchFamily="34" charset="0"/>
              </a:rPr>
              <a:t>名校光环</a:t>
            </a:r>
            <a:r>
              <a:rPr lang="en-US" altLang="zh-CN" sz="200" dirty="0">
                <a:latin typeface="Arial" panose="020B0604020202020204" pitchFamily="34" charset="0"/>
              </a:rPr>
              <a:t>""</a:t>
            </a:r>
            <a:r>
              <a:rPr lang="zh-CN" altLang="en-US" sz="200" dirty="0">
                <a:latin typeface="Arial" panose="020B0604020202020204" pitchFamily="34" charset="0"/>
              </a:rPr>
              <a:t>热门专业</a:t>
            </a:r>
            <a:r>
              <a:rPr lang="en-US" altLang="zh-CN" sz="200" dirty="0">
                <a:latin typeface="Arial" panose="020B0604020202020204" pitchFamily="34" charset="0"/>
              </a:rPr>
              <a:t>""</a:t>
            </a:r>
            <a:r>
              <a:rPr lang="zh-CN" altLang="en-US" sz="200" dirty="0">
                <a:latin typeface="Arial" panose="020B0604020202020204" pitchFamily="34" charset="0"/>
              </a:rPr>
              <a:t>城市前景</a:t>
            </a:r>
            <a:r>
              <a:rPr lang="en-US" altLang="zh-CN" sz="200" dirty="0">
                <a:latin typeface="Arial" panose="020B0604020202020204" pitchFamily="34" charset="0"/>
              </a:rPr>
              <a:t>"</a:t>
            </a:r>
            <a:r>
              <a:rPr lang="zh-CN" altLang="en-US" sz="200" dirty="0">
                <a:latin typeface="Arial" panose="020B0604020202020204" pitchFamily="34" charset="0"/>
              </a:rPr>
              <a:t>的同时，也需结合自身兴趣导向量体裁衣。</a:t>
            </a:r>
          </a:p>
        </p:txBody>
      </p:sp>
      <p:sp>
        <p:nvSpPr>
          <p:cNvPr id="54275" name="文本框 4"/>
          <p:cNvSpPr txBox="1"/>
          <p:nvPr/>
        </p:nvSpPr>
        <p:spPr>
          <a:xfrm>
            <a:off x="1270000" y="2540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en-US" altLang="zh-CN" sz="200" dirty="0">
                <a:latin typeface="Arial" panose="020B0604020202020204" pitchFamily="34" charset="0"/>
              </a:rPr>
              <a:t>"</a:t>
            </a:r>
            <a:r>
              <a:rPr lang="zh-CN" altLang="en-US" sz="200" dirty="0">
                <a:latin typeface="Arial" panose="020B0604020202020204" pitchFamily="34" charset="0"/>
              </a:rPr>
              <a:t>西门塔尔牛这样的改良牛是真好，肉多、产奶量大，抗病性还强，关键这一头西门塔尔牛比本土牛一年要多挣不少钱呢！</a:t>
            </a:r>
            <a:r>
              <a:rPr lang="en-US" altLang="zh-CN" sz="200" dirty="0">
                <a:latin typeface="Arial" panose="020B0604020202020204" pitchFamily="34" charset="0"/>
              </a:rPr>
              <a:t>"</a:t>
            </a:r>
            <a:r>
              <a:rPr lang="zh-CN" altLang="en-US" sz="200" dirty="0">
                <a:latin typeface="Arial" panose="020B0604020202020204" pitchFamily="34" charset="0"/>
              </a:rPr>
              <a:t>领到第一批改良牛的养殖户马海</a:t>
            </a:r>
            <a:r>
              <a:rPr lang="en-US" altLang="zh-CN" sz="200" dirty="0">
                <a:latin typeface="Arial" panose="020B0604020202020204" pitchFamily="34" charset="0"/>
              </a:rPr>
              <a:t>·</a:t>
            </a:r>
            <a:r>
              <a:rPr lang="zh-CN" altLang="en-US" sz="200" dirty="0">
                <a:latin typeface="Arial" panose="020B0604020202020204" pitchFamily="34" charset="0"/>
              </a:rPr>
              <a:t>木开看着面前骨骼高大的西门塔尔牛，内心掩饰不住的喜悦。</a:t>
            </a:r>
          </a:p>
        </p:txBody>
      </p:sp>
      <p:sp>
        <p:nvSpPr>
          <p:cNvPr id="54276" name="文本框 3"/>
          <p:cNvSpPr txBox="1"/>
          <p:nvPr/>
        </p:nvSpPr>
        <p:spPr>
          <a:xfrm>
            <a:off x="1270000" y="190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人们尽兴吃面，有尝新之意，既解馋享口福，也是盛夏的便捷饭食。</a:t>
            </a:r>
          </a:p>
        </p:txBody>
      </p:sp>
      <p:sp>
        <p:nvSpPr>
          <p:cNvPr id="54277" name="文本框 2"/>
          <p:cNvSpPr txBox="1"/>
          <p:nvPr/>
        </p:nvSpPr>
        <p:spPr>
          <a:xfrm>
            <a:off x="1270000" y="1270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一针一线、柴米油盐都是大事要事，都可能引起</a:t>
            </a:r>
            <a:r>
              <a:rPr lang="en-US" altLang="zh-CN" sz="200" dirty="0">
                <a:latin typeface="Arial" panose="020B0604020202020204" pitchFamily="34" charset="0"/>
              </a:rPr>
              <a:t>"</a:t>
            </a:r>
            <a:r>
              <a:rPr lang="zh-CN" altLang="en-US" sz="200" dirty="0">
                <a:latin typeface="Arial" panose="020B0604020202020204" pitchFamily="34" charset="0"/>
              </a:rPr>
              <a:t>风波</a:t>
            </a:r>
            <a:r>
              <a:rPr lang="en-US" altLang="zh-CN" sz="200" dirty="0">
                <a:latin typeface="Arial" panose="020B0604020202020204" pitchFamily="34" charset="0"/>
              </a:rPr>
              <a:t>"</a:t>
            </a:r>
            <a:r>
              <a:rPr lang="zh-CN" altLang="en-US" sz="200" dirty="0">
                <a:latin typeface="Arial" panose="020B0604020202020204" pitchFamily="34" charset="0"/>
              </a:rPr>
              <a:t>。</a:t>
            </a:r>
          </a:p>
        </p:txBody>
      </p:sp>
      <p:sp>
        <p:nvSpPr>
          <p:cNvPr id="54278" name="文本框 1"/>
          <p:cNvSpPr txBox="1"/>
          <p:nvPr/>
        </p:nvSpPr>
        <p:spPr>
          <a:xfrm>
            <a:off x="1270000" y="63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软弱涣散村党员作用发挥好不好，联系服务群众意识能力强不强是检验整转成效的</a:t>
            </a:r>
            <a:r>
              <a:rPr lang="en-US" altLang="zh-CN" sz="200" dirty="0">
                <a:latin typeface="Arial" panose="020B0604020202020204" pitchFamily="34" charset="0"/>
              </a:rPr>
              <a:t>"</a:t>
            </a:r>
            <a:r>
              <a:rPr lang="zh-CN" altLang="en-US" sz="200" dirty="0">
                <a:latin typeface="Arial" panose="020B0604020202020204" pitchFamily="34" charset="0"/>
              </a:rPr>
              <a:t>试金石</a:t>
            </a:r>
            <a:r>
              <a:rPr lang="en-US" altLang="zh-CN" sz="200" dirty="0">
                <a:latin typeface="Arial" panose="020B0604020202020204" pitchFamily="34" charset="0"/>
              </a:rPr>
              <a:t>"</a:t>
            </a:r>
            <a:r>
              <a:rPr lang="zh-CN" altLang="en-US" sz="200" dirty="0">
                <a:latin typeface="Arial" panose="020B0604020202020204" pitchFamily="34" charset="0"/>
              </a:rPr>
              <a:t>。</a:t>
            </a:r>
          </a:p>
        </p:txBody>
      </p:sp>
      <p:pic>
        <p:nvPicPr>
          <p:cNvPr id="54279" name="图片 2"/>
          <p:cNvPicPr/>
          <p:nvPr/>
        </p:nvPicPr>
        <p:blipFill>
          <a:blip r:embed="rId2"/>
          <a:stretch>
            <a:fillRect/>
          </a:stretch>
        </p:blipFill>
        <p:spPr>
          <a:xfrm>
            <a:off x="0" y="0"/>
            <a:ext cx="9144000" cy="5143500"/>
          </a:xfrm>
          <a:prstGeom prst="rect">
            <a:avLst/>
          </a:prstGeom>
          <a:noFill/>
          <a:ln w="9525">
            <a:noFill/>
          </a:ln>
        </p:spPr>
      </p:pic>
      <p:pic>
        <p:nvPicPr>
          <p:cNvPr id="24" name="图片 23"/>
          <p:cNvPicPr>
            <a:picLocks noChangeAspect="1"/>
          </p:cNvPicPr>
          <p:nvPr/>
        </p:nvPicPr>
        <p:blipFill>
          <a:blip r:embed="rId3"/>
          <a:stretch>
            <a:fillRect/>
          </a:stretch>
        </p:blipFill>
        <p:spPr>
          <a:xfrm>
            <a:off x="628650" y="2092325"/>
            <a:ext cx="2673350" cy="2673350"/>
          </a:xfrm>
          <a:prstGeom prst="rect">
            <a:avLst/>
          </a:prstGeom>
          <a:noFill/>
          <a:ln w="9525">
            <a:noFill/>
          </a:ln>
        </p:spPr>
      </p:pic>
      <p:pic>
        <p:nvPicPr>
          <p:cNvPr id="54281" name="图片 3"/>
          <p:cNvPicPr>
            <a:picLocks noChangeAspect="1"/>
          </p:cNvPicPr>
          <p:nvPr/>
        </p:nvPicPr>
        <p:blipFill>
          <a:blip r:embed="rId4"/>
          <a:stretch>
            <a:fillRect/>
          </a:stretch>
        </p:blipFill>
        <p:spPr>
          <a:xfrm>
            <a:off x="7551738" y="0"/>
            <a:ext cx="1592262" cy="965200"/>
          </a:xfrm>
          <a:prstGeom prst="rect">
            <a:avLst/>
          </a:prstGeom>
          <a:noFill/>
          <a:ln w="9525">
            <a:noFill/>
          </a:ln>
        </p:spPr>
      </p:pic>
      <p:grpSp>
        <p:nvGrpSpPr>
          <p:cNvPr id="54282" name="组合 8"/>
          <p:cNvGrpSpPr/>
          <p:nvPr/>
        </p:nvGrpSpPr>
        <p:grpSpPr>
          <a:xfrm>
            <a:off x="-11112" y="166688"/>
            <a:ext cx="7391400" cy="379412"/>
            <a:chOff x="0" y="221401"/>
            <a:chExt cx="9559508" cy="506634"/>
          </a:xfrm>
        </p:grpSpPr>
        <p:sp>
          <p:nvSpPr>
            <p:cNvPr id="36" name="矩形 35"/>
            <p:cNvSpPr/>
            <p:nvPr/>
          </p:nvSpPr>
          <p:spPr>
            <a:xfrm>
              <a:off x="1190833" y="221401"/>
              <a:ext cx="8368675" cy="50663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a:t>
              </a: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论党的青年工作</a:t>
              </a:r>
              <a:r>
                <a:rPr kumimoji="0" lang="en-US" altLang="zh-CN"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a:t>
              </a: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主要篇目学习</a:t>
              </a:r>
            </a:p>
          </p:txBody>
        </p:sp>
        <p:sp>
          <p:nvSpPr>
            <p:cNvPr id="37" name="矩形 36"/>
            <p:cNvSpPr/>
            <p:nvPr/>
          </p:nvSpPr>
          <p:spPr>
            <a:xfrm>
              <a:off x="0" y="221401"/>
              <a:ext cx="638533" cy="50663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grpSp>
      <p:grpSp>
        <p:nvGrpSpPr>
          <p:cNvPr id="16" name="组合 15"/>
          <p:cNvGrpSpPr/>
          <p:nvPr/>
        </p:nvGrpSpPr>
        <p:grpSpPr>
          <a:xfrm>
            <a:off x="608013" y="1046163"/>
            <a:ext cx="7907337" cy="3719512"/>
            <a:chOff x="810228" y="1395273"/>
            <a:chExt cx="10544537" cy="4959228"/>
          </a:xfrm>
        </p:grpSpPr>
        <p:sp>
          <p:nvSpPr>
            <p:cNvPr id="17" name="矩形 16"/>
            <p:cNvSpPr/>
            <p:nvPr/>
          </p:nvSpPr>
          <p:spPr>
            <a:xfrm>
              <a:off x="810228" y="1805896"/>
              <a:ext cx="10544537" cy="4548605"/>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nvGrpSpPr>
            <p:cNvPr id="54286" name="组合 3"/>
            <p:cNvGrpSpPr/>
            <p:nvPr/>
          </p:nvGrpSpPr>
          <p:grpSpPr>
            <a:xfrm>
              <a:off x="1595006" y="1395273"/>
              <a:ext cx="9001987" cy="1009736"/>
              <a:chOff x="1386245" y="2546361"/>
              <a:chExt cx="9566638" cy="1009736"/>
            </a:xfrm>
          </p:grpSpPr>
          <p:sp>
            <p:nvSpPr>
              <p:cNvPr id="20" name="等腰三角形 19"/>
              <p:cNvSpPr/>
              <p:nvPr/>
            </p:nvSpPr>
            <p:spPr>
              <a:xfrm>
                <a:off x="10633318" y="2546361"/>
                <a:ext cx="319463" cy="410623"/>
              </a:xfrm>
              <a:prstGeom prst="triangle">
                <a:avLst/>
              </a:prstGeom>
              <a:solidFill>
                <a:srgbClr val="75151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3429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mn-lt"/>
                  <a:ea typeface="+mn-ea"/>
                  <a:cs typeface="+mn-ea"/>
                  <a:sym typeface="+mn-lt"/>
                </a:endParaRPr>
              </a:p>
            </p:txBody>
          </p:sp>
          <p:sp>
            <p:nvSpPr>
              <p:cNvPr id="21" name="等腰三角形 20"/>
              <p:cNvSpPr/>
              <p:nvPr/>
            </p:nvSpPr>
            <p:spPr>
              <a:xfrm>
                <a:off x="1386894" y="2546361"/>
                <a:ext cx="319463" cy="410623"/>
              </a:xfrm>
              <a:prstGeom prst="triangle">
                <a:avLst/>
              </a:prstGeom>
              <a:solidFill>
                <a:srgbClr val="75151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3429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mn-lt"/>
                  <a:ea typeface="+mn-ea"/>
                  <a:cs typeface="+mn-ea"/>
                  <a:sym typeface="+mn-lt"/>
                </a:endParaRPr>
              </a:p>
            </p:txBody>
          </p:sp>
          <p:sp>
            <p:nvSpPr>
              <p:cNvPr id="22" name="梯形 21"/>
              <p:cNvSpPr/>
              <p:nvPr/>
            </p:nvSpPr>
            <p:spPr>
              <a:xfrm flipV="1">
                <a:off x="1546626" y="2546361"/>
                <a:ext cx="9246424" cy="1009624"/>
              </a:xfrm>
              <a:prstGeom prst="trapezoid">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3429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mn-lt"/>
                  <a:ea typeface="+mn-ea"/>
                  <a:cs typeface="+mn-ea"/>
                  <a:sym typeface="+mn-lt"/>
                </a:endParaRPr>
              </a:p>
            </p:txBody>
          </p:sp>
        </p:grpSp>
        <p:sp>
          <p:nvSpPr>
            <p:cNvPr id="19" name="文本框 18"/>
            <p:cNvSpPr txBox="1"/>
            <p:nvPr/>
          </p:nvSpPr>
          <p:spPr>
            <a:xfrm>
              <a:off x="2188363" y="1577302"/>
              <a:ext cx="8107926" cy="493171"/>
            </a:xfrm>
            <a:prstGeom prst="rect">
              <a:avLst/>
            </a:prstGeom>
            <a:noFill/>
          </p:spPr>
          <p:txBody>
            <a:bodyPr>
              <a:spAutoFit/>
            </a:bodyPr>
            <a:lstStyle/>
            <a:p>
              <a:pPr marR="0" algn="ctr" defTabSz="914400" fontAlgn="auto">
                <a:spcBef>
                  <a:spcPts val="0"/>
                </a:spcBef>
                <a:spcAft>
                  <a:spcPts val="0"/>
                </a:spcAft>
                <a:buClrTx/>
                <a:buSzTx/>
                <a:buFontTx/>
                <a:buNone/>
                <a:defRPr/>
              </a:pPr>
              <a:r>
                <a:rPr kumimoji="0" lang="en-US" altLang="zh-CN" b="1" kern="1200" cap="none" spc="225" normalizeH="0" baseline="0" noProof="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rPr>
                <a:t>《</a:t>
              </a:r>
              <a:r>
                <a:rPr kumimoji="0" lang="zh-CN" altLang="en-US" b="1" kern="1200" cap="none" spc="225" normalizeH="0" baseline="0" noProof="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rPr>
                <a:t>基础教育要遵循青少年成长特点和规律</a:t>
              </a:r>
              <a:r>
                <a:rPr kumimoji="0" lang="en-US" altLang="zh-CN" b="1" kern="1200" cap="none" spc="225" normalizeH="0" baseline="0" noProof="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rPr>
                <a:t>》</a:t>
              </a:r>
              <a:endParaRPr kumimoji="0" lang="zh-CN" altLang="en-US" b="1" kern="1200" cap="none" spc="225" normalizeH="0" baseline="0" noProof="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endParaRPr>
            </a:p>
          </p:txBody>
        </p:sp>
      </p:grpSp>
      <p:sp>
        <p:nvSpPr>
          <p:cNvPr id="23" name="文本框 22"/>
          <p:cNvSpPr txBox="1"/>
          <p:nvPr/>
        </p:nvSpPr>
        <p:spPr>
          <a:xfrm>
            <a:off x="2622550" y="2035175"/>
            <a:ext cx="5837238" cy="227647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358775" eaLnBrk="1" hangingPunct="1">
              <a:lnSpc>
                <a:spcPct val="150000"/>
              </a:lnSpc>
              <a:spcBef>
                <a:spcPct val="0"/>
              </a:spcBef>
              <a:buFontTx/>
              <a:buNone/>
            </a:pPr>
            <a:r>
              <a:rPr lang="zh-CN" altLang="en-US" sz="1200" dirty="0">
                <a:latin typeface="微软雅黑" panose="020B0503020204020204" pitchFamily="34" charset="-122"/>
                <a:ea typeface="微软雅黑" panose="020B0503020204020204" pitchFamily="34" charset="-122"/>
              </a:rPr>
              <a:t>是</a:t>
            </a:r>
            <a:r>
              <a:rPr lang="en-US" altLang="zh-CN" sz="1200" dirty="0">
                <a:latin typeface="微软雅黑" panose="020B0503020204020204" pitchFamily="34" charset="-122"/>
                <a:ea typeface="微软雅黑" panose="020B0503020204020204" pitchFamily="34" charset="-122"/>
              </a:rPr>
              <a:t>2016</a:t>
            </a:r>
            <a:r>
              <a:rPr lang="zh-CN" altLang="en-US" sz="1200" dirty="0">
                <a:latin typeface="微软雅黑" panose="020B0503020204020204" pitchFamily="34" charset="-122"/>
                <a:ea typeface="微软雅黑" panose="020B0503020204020204" pitchFamily="34" charset="-122"/>
              </a:rPr>
              <a:t>年</a:t>
            </a:r>
            <a:r>
              <a:rPr lang="en-US" altLang="zh-CN" sz="1200" dirty="0">
                <a:latin typeface="微软雅黑" panose="020B0503020204020204" pitchFamily="34" charset="-122"/>
                <a:ea typeface="微软雅黑" panose="020B0503020204020204" pitchFamily="34" charset="-122"/>
              </a:rPr>
              <a:t>9</a:t>
            </a:r>
            <a:r>
              <a:rPr lang="zh-CN" altLang="en-US" sz="1200" dirty="0">
                <a:latin typeface="微软雅黑" panose="020B0503020204020204" pitchFamily="34" charset="-122"/>
                <a:ea typeface="微软雅黑" panose="020B0503020204020204" pitchFamily="34" charset="-122"/>
              </a:rPr>
              <a:t>月</a:t>
            </a:r>
            <a:r>
              <a:rPr lang="en-US" altLang="zh-CN" sz="1200" dirty="0">
                <a:latin typeface="微软雅黑" panose="020B0503020204020204" pitchFamily="34" charset="-122"/>
                <a:ea typeface="微软雅黑" panose="020B0503020204020204" pitchFamily="34" charset="-122"/>
              </a:rPr>
              <a:t>9</a:t>
            </a:r>
            <a:r>
              <a:rPr lang="zh-CN" altLang="en-US" sz="1200" dirty="0">
                <a:latin typeface="微软雅黑" panose="020B0503020204020204" pitchFamily="34" charset="-122"/>
                <a:ea typeface="微软雅黑" panose="020B0503020204020204" pitchFamily="34" charset="-122"/>
              </a:rPr>
              <a:t>日习近平同志在北京市八一学校考察时讲话要点的一部分。指出，基础教育是立德树人的事业，要旗帜鲜明加强思想政治教育、品德教育，加强社会主义核心价值观教育，引导学生自尊自信自立自强。基础教育是提高民族素质的奠基工程，要遵循青少年成长特点和规律，扎实做好基础的文章，要树立强烈的人才观，大力推进素质教育，鼓励学校办出特色，鼓励教师教出风格。基础教育是全社会的事业，需要学校、家庭、社会密切配合。中小学生是青少年的主体，是国家的未来和希望，要立志成才，必须勤奋学习、提高综合素质，努力做到修身立德、志存高远，勤学上进、追求卓越，强健体魄、健康身心，锤炼意志、砥砺坚韧。</a:t>
            </a:r>
          </a:p>
        </p:txBody>
      </p:sp>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down)">
                                      <p:cBhvr>
                                        <p:cTn id="11" dur="500"/>
                                        <p:tgtEl>
                                          <p:spTgt spid="24"/>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wipe(down)">
                                      <p:cBhvr>
                                        <p:cTn id="1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文本框 5"/>
          <p:cNvSpPr txBox="1"/>
          <p:nvPr/>
        </p:nvSpPr>
        <p:spPr>
          <a:xfrm>
            <a:off x="1270000" y="317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en-US" altLang="zh-CN" sz="200" dirty="0">
                <a:latin typeface="Arial" panose="020B0604020202020204" pitchFamily="34" charset="0"/>
              </a:rPr>
              <a:t>"</a:t>
            </a:r>
            <a:r>
              <a:rPr lang="zh-CN" altLang="en-US" sz="200" dirty="0">
                <a:latin typeface="Arial" panose="020B0604020202020204" pitchFamily="34" charset="0"/>
              </a:rPr>
              <a:t>万事只有先</a:t>
            </a:r>
            <a:r>
              <a:rPr lang="en-US" altLang="zh-CN" sz="200" dirty="0">
                <a:latin typeface="Arial" panose="020B0604020202020204" pitchFamily="34" charset="0"/>
              </a:rPr>
              <a:t>"</a:t>
            </a:r>
            <a:r>
              <a:rPr lang="zh-CN" altLang="en-US" sz="200" dirty="0">
                <a:latin typeface="Arial" panose="020B0604020202020204" pitchFamily="34" charset="0"/>
              </a:rPr>
              <a:t>求源</a:t>
            </a:r>
            <a:r>
              <a:rPr lang="en-US" altLang="zh-CN" sz="200" dirty="0">
                <a:latin typeface="Arial" panose="020B0604020202020204" pitchFamily="34" charset="0"/>
              </a:rPr>
              <a:t>"</a:t>
            </a:r>
            <a:r>
              <a:rPr lang="zh-CN" altLang="en-US" sz="200" dirty="0">
                <a:latin typeface="Arial" panose="020B0604020202020204" pitchFamily="34" charset="0"/>
              </a:rPr>
              <a:t>，方得以振兴。</a:t>
            </a:r>
          </a:p>
        </p:txBody>
      </p:sp>
      <p:sp>
        <p:nvSpPr>
          <p:cNvPr id="55299" name="文本框 4"/>
          <p:cNvSpPr txBox="1"/>
          <p:nvPr/>
        </p:nvSpPr>
        <p:spPr>
          <a:xfrm>
            <a:off x="1270000" y="2540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广大高校毕业生作为青年中的佼佼者，要鼓足</a:t>
            </a:r>
            <a:r>
              <a:rPr lang="en-US" altLang="zh-CN" sz="200" dirty="0">
                <a:latin typeface="Arial" panose="020B0604020202020204" pitchFamily="34" charset="0"/>
              </a:rPr>
              <a:t>"</a:t>
            </a:r>
            <a:r>
              <a:rPr lang="zh-CN" altLang="en-US" sz="200" dirty="0">
                <a:latin typeface="Arial" panose="020B0604020202020204" pitchFamily="34" charset="0"/>
              </a:rPr>
              <a:t>争先进</a:t>
            </a:r>
            <a:r>
              <a:rPr lang="en-US" altLang="zh-CN" sz="200" dirty="0">
                <a:latin typeface="Arial" panose="020B0604020202020204" pitchFamily="34" charset="0"/>
              </a:rPr>
              <a:t>"</a:t>
            </a:r>
            <a:r>
              <a:rPr lang="zh-CN" altLang="en-US" sz="200" dirty="0">
                <a:latin typeface="Arial" panose="020B0604020202020204" pitchFamily="34" charset="0"/>
              </a:rPr>
              <a:t>的勇气，拿出</a:t>
            </a:r>
            <a:r>
              <a:rPr lang="en-US" altLang="zh-CN" sz="200" dirty="0">
                <a:latin typeface="Arial" panose="020B0604020202020204" pitchFamily="34" charset="0"/>
              </a:rPr>
              <a:t>"</a:t>
            </a:r>
            <a:r>
              <a:rPr lang="zh-CN" altLang="en-US" sz="200" dirty="0">
                <a:latin typeface="Arial" panose="020B0604020202020204" pitchFamily="34" charset="0"/>
              </a:rPr>
              <a:t>创一流</a:t>
            </a:r>
            <a:r>
              <a:rPr lang="en-US" altLang="zh-CN" sz="200" dirty="0">
                <a:latin typeface="Arial" panose="020B0604020202020204" pitchFamily="34" charset="0"/>
              </a:rPr>
              <a:t>"</a:t>
            </a:r>
            <a:r>
              <a:rPr lang="zh-CN" altLang="en-US" sz="200" dirty="0">
                <a:latin typeface="Arial" panose="020B0604020202020204" pitchFamily="34" charset="0"/>
              </a:rPr>
              <a:t>的劲头，从一点一滴干起，从一砖一瓦做起，在实践中淬炼品格、增长本领。</a:t>
            </a:r>
          </a:p>
        </p:txBody>
      </p:sp>
      <p:sp>
        <p:nvSpPr>
          <p:cNvPr id="55300" name="文本框 3"/>
          <p:cNvSpPr txBox="1"/>
          <p:nvPr/>
        </p:nvSpPr>
        <p:spPr>
          <a:xfrm>
            <a:off x="1270000" y="190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形成机制，杜绝</a:t>
            </a:r>
            <a:r>
              <a:rPr lang="en-US" altLang="zh-CN" sz="200" dirty="0">
                <a:latin typeface="Arial" panose="020B0604020202020204" pitchFamily="34" charset="0"/>
              </a:rPr>
              <a:t>"</a:t>
            </a:r>
            <a:r>
              <a:rPr lang="zh-CN" altLang="en-US" sz="200" dirty="0">
                <a:latin typeface="Arial" panose="020B0604020202020204" pitchFamily="34" charset="0"/>
              </a:rPr>
              <a:t>单打独斗</a:t>
            </a:r>
            <a:r>
              <a:rPr lang="en-US" altLang="zh-CN" sz="200" dirty="0">
                <a:latin typeface="Arial" panose="020B0604020202020204" pitchFamily="34" charset="0"/>
              </a:rPr>
              <a:t>"</a:t>
            </a:r>
            <a:r>
              <a:rPr lang="zh-CN" altLang="en-US" sz="200" dirty="0">
                <a:latin typeface="Arial" panose="020B0604020202020204" pitchFamily="34" charset="0"/>
              </a:rPr>
              <a:t>，确保能推广。</a:t>
            </a:r>
          </a:p>
        </p:txBody>
      </p:sp>
      <p:sp>
        <p:nvSpPr>
          <p:cNvPr id="55301" name="文本框 2"/>
          <p:cNvSpPr txBox="1"/>
          <p:nvPr/>
        </p:nvSpPr>
        <p:spPr>
          <a:xfrm>
            <a:off x="1270000" y="1270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因此，在短暂的彷徨后我总能快速地重新投入工作，也在披星戴月的实干苦干中获得很多</a:t>
            </a:r>
            <a:r>
              <a:rPr lang="en-US" altLang="zh-CN" sz="200" dirty="0">
                <a:latin typeface="Arial" panose="020B0604020202020204" pitchFamily="34" charset="0"/>
              </a:rPr>
              <a:t>"</a:t>
            </a:r>
            <a:r>
              <a:rPr lang="zh-CN" altLang="en-US" sz="200" dirty="0">
                <a:latin typeface="Arial" panose="020B0604020202020204" pitchFamily="34" charset="0"/>
              </a:rPr>
              <a:t>小本领</a:t>
            </a:r>
            <a:r>
              <a:rPr lang="en-US" altLang="zh-CN" sz="200" dirty="0">
                <a:latin typeface="Arial" panose="020B0604020202020204" pitchFamily="34" charset="0"/>
              </a:rPr>
              <a:t>"</a:t>
            </a:r>
            <a:r>
              <a:rPr lang="zh-CN" altLang="en-US" sz="200" dirty="0">
                <a:latin typeface="Arial" panose="020B0604020202020204" pitchFamily="34" charset="0"/>
              </a:rPr>
              <a:t>和</a:t>
            </a:r>
            <a:r>
              <a:rPr lang="en-US" altLang="zh-CN" sz="200" dirty="0">
                <a:latin typeface="Arial" panose="020B0604020202020204" pitchFamily="34" charset="0"/>
              </a:rPr>
              <a:t>"</a:t>
            </a:r>
            <a:r>
              <a:rPr lang="zh-CN" altLang="en-US" sz="200" dirty="0">
                <a:latin typeface="Arial" panose="020B0604020202020204" pitchFamily="34" charset="0"/>
              </a:rPr>
              <a:t>小成就</a:t>
            </a:r>
            <a:r>
              <a:rPr lang="en-US" altLang="zh-CN" sz="200" dirty="0">
                <a:latin typeface="Arial" panose="020B0604020202020204" pitchFamily="34" charset="0"/>
              </a:rPr>
              <a:t>"</a:t>
            </a:r>
            <a:r>
              <a:rPr lang="zh-CN" altLang="en-US" sz="200" dirty="0">
                <a:latin typeface="Arial" panose="020B0604020202020204" pitchFamily="34" charset="0"/>
              </a:rPr>
              <a:t>，笔耕不辍的同时一步步地在成长中逐渐找到自己的价值所在。</a:t>
            </a:r>
          </a:p>
        </p:txBody>
      </p:sp>
      <p:sp>
        <p:nvSpPr>
          <p:cNvPr id="55302" name="文本框 1"/>
          <p:cNvSpPr txBox="1"/>
          <p:nvPr/>
        </p:nvSpPr>
        <p:spPr>
          <a:xfrm>
            <a:off x="1270000" y="63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即使无座，也义无反顾，即使无座，仍冲锋在前，一张小小的</a:t>
            </a:r>
            <a:r>
              <a:rPr lang="en-US" altLang="zh-CN" sz="200" dirty="0">
                <a:latin typeface="Arial" panose="020B0604020202020204" pitchFamily="34" charset="0"/>
              </a:rPr>
              <a:t>"</a:t>
            </a:r>
            <a:r>
              <a:rPr lang="zh-CN" altLang="en-US" sz="200" dirty="0">
                <a:latin typeface="Arial" panose="020B0604020202020204" pitchFamily="34" charset="0"/>
              </a:rPr>
              <a:t>无座车票</a:t>
            </a:r>
            <a:r>
              <a:rPr lang="en-US" altLang="zh-CN" sz="200" dirty="0">
                <a:latin typeface="Arial" panose="020B0604020202020204" pitchFamily="34" charset="0"/>
              </a:rPr>
              <a:t>"</a:t>
            </a:r>
            <a:r>
              <a:rPr lang="zh-CN" altLang="en-US" sz="200" dirty="0">
                <a:latin typeface="Arial" panose="020B0604020202020204" pitchFamily="34" charset="0"/>
              </a:rPr>
              <a:t>，展现的是国之大者的时时放心不下。</a:t>
            </a:r>
          </a:p>
        </p:txBody>
      </p:sp>
      <p:pic>
        <p:nvPicPr>
          <p:cNvPr id="55303" name="图片 2"/>
          <p:cNvPicPr/>
          <p:nvPr/>
        </p:nvPicPr>
        <p:blipFill>
          <a:blip r:embed="rId2"/>
          <a:stretch>
            <a:fillRect/>
          </a:stretch>
        </p:blipFill>
        <p:spPr>
          <a:xfrm>
            <a:off x="0" y="0"/>
            <a:ext cx="9144000" cy="5143500"/>
          </a:xfrm>
          <a:prstGeom prst="rect">
            <a:avLst/>
          </a:prstGeom>
          <a:noFill/>
          <a:ln w="9525">
            <a:noFill/>
          </a:ln>
        </p:spPr>
      </p:pic>
      <p:pic>
        <p:nvPicPr>
          <p:cNvPr id="24" name="图片 23"/>
          <p:cNvPicPr>
            <a:picLocks noChangeAspect="1"/>
          </p:cNvPicPr>
          <p:nvPr/>
        </p:nvPicPr>
        <p:blipFill>
          <a:blip r:embed="rId3"/>
          <a:stretch>
            <a:fillRect/>
          </a:stretch>
        </p:blipFill>
        <p:spPr>
          <a:xfrm>
            <a:off x="628650" y="2092325"/>
            <a:ext cx="2673350" cy="2673350"/>
          </a:xfrm>
          <a:prstGeom prst="rect">
            <a:avLst/>
          </a:prstGeom>
          <a:noFill/>
          <a:ln w="9525">
            <a:noFill/>
          </a:ln>
        </p:spPr>
      </p:pic>
      <p:pic>
        <p:nvPicPr>
          <p:cNvPr id="55305" name="图片 3"/>
          <p:cNvPicPr>
            <a:picLocks noChangeAspect="1"/>
          </p:cNvPicPr>
          <p:nvPr/>
        </p:nvPicPr>
        <p:blipFill>
          <a:blip r:embed="rId4"/>
          <a:stretch>
            <a:fillRect/>
          </a:stretch>
        </p:blipFill>
        <p:spPr>
          <a:xfrm>
            <a:off x="7551738" y="0"/>
            <a:ext cx="1592262" cy="965200"/>
          </a:xfrm>
          <a:prstGeom prst="rect">
            <a:avLst/>
          </a:prstGeom>
          <a:noFill/>
          <a:ln w="9525">
            <a:noFill/>
          </a:ln>
        </p:spPr>
      </p:pic>
      <p:grpSp>
        <p:nvGrpSpPr>
          <p:cNvPr id="55306" name="组合 8"/>
          <p:cNvGrpSpPr/>
          <p:nvPr/>
        </p:nvGrpSpPr>
        <p:grpSpPr>
          <a:xfrm>
            <a:off x="-11112" y="166688"/>
            <a:ext cx="7391400" cy="379412"/>
            <a:chOff x="0" y="221401"/>
            <a:chExt cx="9559508" cy="506634"/>
          </a:xfrm>
        </p:grpSpPr>
        <p:sp>
          <p:nvSpPr>
            <p:cNvPr id="36" name="矩形 35"/>
            <p:cNvSpPr/>
            <p:nvPr/>
          </p:nvSpPr>
          <p:spPr>
            <a:xfrm>
              <a:off x="1190833" y="221401"/>
              <a:ext cx="8368675" cy="50663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a:t>
              </a: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论党的青年工作</a:t>
              </a:r>
              <a:r>
                <a:rPr kumimoji="0" lang="en-US" altLang="zh-CN"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a:t>
              </a: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主要篇目学习</a:t>
              </a:r>
            </a:p>
          </p:txBody>
        </p:sp>
        <p:sp>
          <p:nvSpPr>
            <p:cNvPr id="37" name="矩形 36"/>
            <p:cNvSpPr/>
            <p:nvPr/>
          </p:nvSpPr>
          <p:spPr>
            <a:xfrm>
              <a:off x="0" y="221401"/>
              <a:ext cx="638533" cy="50663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grpSp>
      <p:grpSp>
        <p:nvGrpSpPr>
          <p:cNvPr id="16" name="组合 15"/>
          <p:cNvGrpSpPr/>
          <p:nvPr/>
        </p:nvGrpSpPr>
        <p:grpSpPr>
          <a:xfrm>
            <a:off x="608013" y="1046163"/>
            <a:ext cx="7907337" cy="3719512"/>
            <a:chOff x="810228" y="1395273"/>
            <a:chExt cx="10544537" cy="4959228"/>
          </a:xfrm>
        </p:grpSpPr>
        <p:sp>
          <p:nvSpPr>
            <p:cNvPr id="17" name="矩形 16"/>
            <p:cNvSpPr/>
            <p:nvPr/>
          </p:nvSpPr>
          <p:spPr>
            <a:xfrm>
              <a:off x="810228" y="1805896"/>
              <a:ext cx="10544537" cy="4548605"/>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nvGrpSpPr>
            <p:cNvPr id="55310" name="组合 3"/>
            <p:cNvGrpSpPr/>
            <p:nvPr/>
          </p:nvGrpSpPr>
          <p:grpSpPr>
            <a:xfrm>
              <a:off x="1595006" y="1395273"/>
              <a:ext cx="9001987" cy="1009736"/>
              <a:chOff x="1386245" y="2546361"/>
              <a:chExt cx="9566638" cy="1009736"/>
            </a:xfrm>
          </p:grpSpPr>
          <p:sp>
            <p:nvSpPr>
              <p:cNvPr id="20" name="等腰三角形 19"/>
              <p:cNvSpPr/>
              <p:nvPr/>
            </p:nvSpPr>
            <p:spPr>
              <a:xfrm>
                <a:off x="10633318" y="2546361"/>
                <a:ext cx="319463" cy="410623"/>
              </a:xfrm>
              <a:prstGeom prst="triangle">
                <a:avLst/>
              </a:prstGeom>
              <a:solidFill>
                <a:srgbClr val="75151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3429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mn-lt"/>
                  <a:ea typeface="+mn-ea"/>
                  <a:cs typeface="+mn-ea"/>
                  <a:sym typeface="+mn-lt"/>
                </a:endParaRPr>
              </a:p>
            </p:txBody>
          </p:sp>
          <p:sp>
            <p:nvSpPr>
              <p:cNvPr id="21" name="等腰三角形 20"/>
              <p:cNvSpPr/>
              <p:nvPr/>
            </p:nvSpPr>
            <p:spPr>
              <a:xfrm>
                <a:off x="1386894" y="2546361"/>
                <a:ext cx="319463" cy="410623"/>
              </a:xfrm>
              <a:prstGeom prst="triangle">
                <a:avLst/>
              </a:prstGeom>
              <a:solidFill>
                <a:srgbClr val="75151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3429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mn-lt"/>
                  <a:ea typeface="+mn-ea"/>
                  <a:cs typeface="+mn-ea"/>
                  <a:sym typeface="+mn-lt"/>
                </a:endParaRPr>
              </a:p>
            </p:txBody>
          </p:sp>
          <p:sp>
            <p:nvSpPr>
              <p:cNvPr id="22" name="梯形 21"/>
              <p:cNvSpPr/>
              <p:nvPr/>
            </p:nvSpPr>
            <p:spPr>
              <a:xfrm flipV="1">
                <a:off x="1546626" y="2546361"/>
                <a:ext cx="9246424" cy="1009624"/>
              </a:xfrm>
              <a:prstGeom prst="trapezoid">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3429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mn-lt"/>
                  <a:ea typeface="+mn-ea"/>
                  <a:cs typeface="+mn-ea"/>
                  <a:sym typeface="+mn-lt"/>
                </a:endParaRPr>
              </a:p>
            </p:txBody>
          </p:sp>
        </p:grpSp>
        <p:sp>
          <p:nvSpPr>
            <p:cNvPr id="19" name="文本框 18"/>
            <p:cNvSpPr txBox="1"/>
            <p:nvPr/>
          </p:nvSpPr>
          <p:spPr>
            <a:xfrm>
              <a:off x="2188363" y="1577302"/>
              <a:ext cx="8107926" cy="493171"/>
            </a:xfrm>
            <a:prstGeom prst="rect">
              <a:avLst/>
            </a:prstGeom>
            <a:noFill/>
          </p:spPr>
          <p:txBody>
            <a:bodyPr>
              <a:spAutoFit/>
            </a:bodyPr>
            <a:lstStyle/>
            <a:p>
              <a:pPr marR="0" algn="ctr" defTabSz="914400" fontAlgn="auto">
                <a:spcBef>
                  <a:spcPts val="0"/>
                </a:spcBef>
                <a:spcAft>
                  <a:spcPts val="0"/>
                </a:spcAft>
                <a:buClrTx/>
                <a:buSzTx/>
                <a:buFontTx/>
                <a:buNone/>
                <a:defRPr/>
              </a:pPr>
              <a:r>
                <a:rPr kumimoji="0" lang="en-US" altLang="zh-CN" b="1" kern="1200" cap="none" spc="225" normalizeH="0" baseline="0" noProof="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rPr>
                <a:t>《</a:t>
              </a:r>
              <a:r>
                <a:rPr kumimoji="0" lang="zh-CN" altLang="en-US" b="1" kern="1200" cap="none" spc="225" normalizeH="0" baseline="0" noProof="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rPr>
                <a:t>家庭要帮助孩子扣好人生的第一粒扣子</a:t>
              </a:r>
              <a:r>
                <a:rPr kumimoji="0" lang="en-US" altLang="zh-CN" b="1" kern="1200" cap="none" spc="225" normalizeH="0" baseline="0" noProof="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rPr>
                <a:t>》</a:t>
              </a:r>
              <a:endParaRPr kumimoji="0" lang="zh-CN" altLang="en-US" b="1" kern="1200" cap="none" spc="225" normalizeH="0" baseline="0" noProof="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endParaRPr>
            </a:p>
          </p:txBody>
        </p:sp>
      </p:grpSp>
      <p:sp>
        <p:nvSpPr>
          <p:cNvPr id="23" name="文本框 22"/>
          <p:cNvSpPr txBox="1"/>
          <p:nvPr/>
        </p:nvSpPr>
        <p:spPr>
          <a:xfrm>
            <a:off x="2622550" y="2035175"/>
            <a:ext cx="5837238" cy="1168400"/>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358775" eaLnBrk="1" hangingPunct="1">
              <a:lnSpc>
                <a:spcPct val="150000"/>
              </a:lnSpc>
              <a:spcBef>
                <a:spcPct val="0"/>
              </a:spcBef>
              <a:buFontTx/>
              <a:buNone/>
            </a:pPr>
            <a:r>
              <a:rPr lang="zh-CN" altLang="en-US" sz="1200" dirty="0">
                <a:latin typeface="微软雅黑" panose="020B0503020204020204" pitchFamily="34" charset="-122"/>
                <a:ea typeface="微软雅黑" panose="020B0503020204020204" pitchFamily="34" charset="-122"/>
              </a:rPr>
              <a:t>是</a:t>
            </a:r>
            <a:r>
              <a:rPr lang="en-US" altLang="zh-CN" sz="1200" dirty="0">
                <a:latin typeface="微软雅黑" panose="020B0503020204020204" pitchFamily="34" charset="-122"/>
                <a:ea typeface="微软雅黑" panose="020B0503020204020204" pitchFamily="34" charset="-122"/>
              </a:rPr>
              <a:t>2016</a:t>
            </a:r>
            <a:r>
              <a:rPr lang="zh-CN" altLang="en-US" sz="1200" dirty="0">
                <a:latin typeface="微软雅黑" panose="020B0503020204020204" pitchFamily="34" charset="-122"/>
                <a:ea typeface="微软雅黑" panose="020B0503020204020204" pitchFamily="34" charset="-122"/>
              </a:rPr>
              <a:t>年</a:t>
            </a:r>
            <a:r>
              <a:rPr lang="en-US" altLang="zh-CN" sz="1200" dirty="0">
                <a:latin typeface="微软雅黑" panose="020B0503020204020204" pitchFamily="34" charset="-122"/>
                <a:ea typeface="微软雅黑" panose="020B0503020204020204" pitchFamily="34" charset="-122"/>
              </a:rPr>
              <a:t>12</a:t>
            </a:r>
            <a:r>
              <a:rPr lang="zh-CN" altLang="en-US" sz="1200" dirty="0">
                <a:latin typeface="微软雅黑" panose="020B0503020204020204" pitchFamily="34" charset="-122"/>
                <a:ea typeface="微软雅黑" panose="020B0503020204020204" pitchFamily="34" charset="-122"/>
              </a:rPr>
              <a:t>月</a:t>
            </a:r>
            <a:r>
              <a:rPr lang="en-US" altLang="zh-CN" sz="1200" dirty="0">
                <a:latin typeface="微软雅黑" panose="020B0503020204020204" pitchFamily="34" charset="-122"/>
                <a:ea typeface="微软雅黑" panose="020B0503020204020204" pitchFamily="34" charset="-122"/>
              </a:rPr>
              <a:t>12</a:t>
            </a:r>
            <a:r>
              <a:rPr lang="zh-CN" altLang="en-US" sz="1200" dirty="0">
                <a:latin typeface="微软雅黑" panose="020B0503020204020204" pitchFamily="34" charset="-122"/>
                <a:ea typeface="微软雅黑" panose="020B0503020204020204" pitchFamily="34" charset="-122"/>
              </a:rPr>
              <a:t>日习近平同志在会见第一届全国文明家庭代表时讲话的一部分。指出，家庭是人生的第一个课堂，父母是孩子的第一任老师。家庭教育最重要的是品德教育，是如何做人的教育。广大家庭都要重言传、重身教，教知识、育品德，身体力行、耳濡目染，帮助孩子扣好人生的第一粒扣子，迈好人生的第一个台阶。</a:t>
            </a:r>
          </a:p>
        </p:txBody>
      </p:sp>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down)">
                                      <p:cBhvr>
                                        <p:cTn id="11" dur="500"/>
                                        <p:tgtEl>
                                          <p:spTgt spid="24"/>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wipe(down)">
                                      <p:cBhvr>
                                        <p:cTn id="1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文本框 5"/>
          <p:cNvSpPr txBox="1"/>
          <p:nvPr/>
        </p:nvSpPr>
        <p:spPr>
          <a:xfrm>
            <a:off x="1270000" y="317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人才支撑。同时，也要注重加大宣传力度，利用新媒体的独特优势，向社会</a:t>
            </a:r>
            <a:r>
              <a:rPr lang="en-US" altLang="zh-CN" sz="200" dirty="0">
                <a:latin typeface="Arial" panose="020B0604020202020204" pitchFamily="34" charset="0"/>
              </a:rPr>
              <a:t>"</a:t>
            </a:r>
            <a:r>
              <a:rPr lang="zh-CN" altLang="en-US" sz="200" dirty="0">
                <a:latin typeface="Arial" panose="020B0604020202020204" pitchFamily="34" charset="0"/>
              </a:rPr>
              <a:t>科普</a:t>
            </a:r>
            <a:r>
              <a:rPr lang="en-US" altLang="zh-CN" sz="200" dirty="0">
                <a:latin typeface="Arial" panose="020B0604020202020204" pitchFamily="34" charset="0"/>
              </a:rPr>
              <a:t>"</a:t>
            </a:r>
            <a:r>
              <a:rPr lang="zh-CN" altLang="en-US" sz="200" dirty="0">
                <a:latin typeface="Arial" panose="020B0604020202020204" pitchFamily="34" charset="0"/>
              </a:rPr>
              <a:t>职业教育、定向委培的优势，提高公民对职业教育、定向委培的认可度。</a:t>
            </a:r>
          </a:p>
        </p:txBody>
      </p:sp>
      <p:sp>
        <p:nvSpPr>
          <p:cNvPr id="56323" name="文本框 4"/>
          <p:cNvSpPr txBox="1"/>
          <p:nvPr/>
        </p:nvSpPr>
        <p:spPr>
          <a:xfrm>
            <a:off x="1270000" y="2540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领略天府新貌，感悟时代的新风。</a:t>
            </a:r>
          </a:p>
        </p:txBody>
      </p:sp>
      <p:sp>
        <p:nvSpPr>
          <p:cNvPr id="56324" name="文本框 3"/>
          <p:cNvSpPr txBox="1"/>
          <p:nvPr/>
        </p:nvSpPr>
        <p:spPr>
          <a:xfrm>
            <a:off x="1270000" y="190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西部陆海新通道建设，</a:t>
            </a:r>
            <a:r>
              <a:rPr lang="en-US" altLang="zh-CN" sz="200" dirty="0">
                <a:latin typeface="Arial" panose="020B0604020202020204" pitchFamily="34" charset="0"/>
              </a:rPr>
              <a:t>"</a:t>
            </a:r>
            <a:r>
              <a:rPr lang="zh-CN" altLang="en-US" sz="200" dirty="0">
                <a:latin typeface="Arial" panose="020B0604020202020204" pitchFamily="34" charset="0"/>
              </a:rPr>
              <a:t>西向</a:t>
            </a:r>
            <a:r>
              <a:rPr lang="en-US" altLang="zh-CN" sz="200" dirty="0">
                <a:latin typeface="Arial" panose="020B0604020202020204" pitchFamily="34" charset="0"/>
              </a:rPr>
              <a:t>"</a:t>
            </a:r>
            <a:r>
              <a:rPr lang="zh-CN" altLang="en-US" sz="200" dirty="0">
                <a:latin typeface="Arial" panose="020B0604020202020204" pitchFamily="34" charset="0"/>
              </a:rPr>
              <a:t>提升中欧班列（成渝）运营效能，</a:t>
            </a:r>
            <a:r>
              <a:rPr lang="en-US" altLang="zh-CN" sz="200" dirty="0">
                <a:latin typeface="Arial" panose="020B0604020202020204" pitchFamily="34" charset="0"/>
              </a:rPr>
              <a:t>"</a:t>
            </a:r>
            <a:r>
              <a:rPr lang="zh-CN" altLang="en-US" sz="200" dirty="0">
                <a:latin typeface="Arial" panose="020B0604020202020204" pitchFamily="34" charset="0"/>
              </a:rPr>
              <a:t>北向</a:t>
            </a:r>
            <a:r>
              <a:rPr lang="en-US" altLang="zh-CN" sz="200" dirty="0">
                <a:latin typeface="Arial" panose="020B0604020202020204" pitchFamily="34" charset="0"/>
              </a:rPr>
              <a:t>"</a:t>
            </a:r>
            <a:r>
              <a:rPr lang="zh-CN" altLang="en-US" sz="200" dirty="0">
                <a:latin typeface="Arial" panose="020B0604020202020204" pitchFamily="34" charset="0"/>
              </a:rPr>
              <a:t>积极参与中蒙俄经济走廊建设。</a:t>
            </a:r>
          </a:p>
        </p:txBody>
      </p:sp>
      <p:sp>
        <p:nvSpPr>
          <p:cNvPr id="56325" name="文本框 2"/>
          <p:cNvSpPr txBox="1"/>
          <p:nvPr/>
        </p:nvSpPr>
        <p:spPr>
          <a:xfrm>
            <a:off x="1270000" y="1270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en-US" altLang="zh-CN" sz="200" dirty="0">
                <a:latin typeface="Arial" panose="020B0604020202020204" pitchFamily="34" charset="0"/>
              </a:rPr>
              <a:t>2019</a:t>
            </a:r>
            <a:r>
              <a:rPr lang="zh-CN" altLang="en-US" sz="200" dirty="0">
                <a:latin typeface="Arial" panose="020B0604020202020204" pitchFamily="34" charset="0"/>
              </a:rPr>
              <a:t>年</a:t>
            </a:r>
            <a:r>
              <a:rPr lang="en-US" altLang="zh-CN" sz="200" dirty="0">
                <a:latin typeface="Arial" panose="020B0604020202020204" pitchFamily="34" charset="0"/>
              </a:rPr>
              <a:t>1</a:t>
            </a:r>
            <a:r>
              <a:rPr lang="zh-CN" altLang="en-US" sz="200" dirty="0">
                <a:latin typeface="Arial" panose="020B0604020202020204" pitchFamily="34" charset="0"/>
              </a:rPr>
              <a:t>月</a:t>
            </a:r>
            <a:r>
              <a:rPr lang="en-US" altLang="zh-CN" sz="200" dirty="0">
                <a:latin typeface="Arial" panose="020B0604020202020204" pitchFamily="34" charset="0"/>
              </a:rPr>
              <a:t>2</a:t>
            </a:r>
            <a:r>
              <a:rPr lang="zh-CN" altLang="en-US" sz="200" dirty="0">
                <a:latin typeface="Arial" panose="020B0604020202020204" pitchFamily="34" charset="0"/>
              </a:rPr>
              <a:t>日，</a:t>
            </a:r>
            <a:r>
              <a:rPr lang="en-US" altLang="zh-CN" sz="200" dirty="0">
                <a:latin typeface="Arial" panose="020B0604020202020204" pitchFamily="34" charset="0"/>
              </a:rPr>
              <a:t>92</a:t>
            </a:r>
            <a:r>
              <a:rPr lang="zh-CN" altLang="en-US" sz="200" dirty="0">
                <a:latin typeface="Arial" panose="020B0604020202020204" pitchFamily="34" charset="0"/>
              </a:rPr>
              <a:t>岁的顾方舟与世长辞，在生命的最后日子里，他依然一心牵挂着祖国和人民，</a:t>
            </a:r>
            <a:r>
              <a:rPr lang="en-US" altLang="zh-CN" sz="200" dirty="0">
                <a:latin typeface="Arial" panose="020B0604020202020204" pitchFamily="34" charset="0"/>
              </a:rPr>
              <a:t>"</a:t>
            </a:r>
            <a:r>
              <a:rPr lang="zh-CN" altLang="en-US" sz="200" dirty="0">
                <a:latin typeface="Arial" panose="020B0604020202020204" pitchFamily="34" charset="0"/>
              </a:rPr>
              <a:t>我一生做了一件事，值得，值得。</a:t>
            </a:r>
          </a:p>
        </p:txBody>
      </p:sp>
      <p:sp>
        <p:nvSpPr>
          <p:cNvPr id="56326" name="文本框 1"/>
          <p:cNvSpPr txBox="1"/>
          <p:nvPr/>
        </p:nvSpPr>
        <p:spPr>
          <a:xfrm>
            <a:off x="1270000" y="63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新时代的青年干部要心存理想、胸有担当、永葆振奋、身怀本领，聆听时代呼唤，以青年之</a:t>
            </a:r>
            <a:r>
              <a:rPr lang="en-US" altLang="zh-CN" sz="200" dirty="0">
                <a:latin typeface="Arial" panose="020B0604020202020204" pitchFamily="34" charset="0"/>
              </a:rPr>
              <a:t>"</a:t>
            </a:r>
            <a:r>
              <a:rPr lang="zh-CN" altLang="en-US" sz="200" dirty="0">
                <a:latin typeface="Arial" panose="020B0604020202020204" pitchFamily="34" charset="0"/>
              </a:rPr>
              <a:t>声</a:t>
            </a:r>
            <a:r>
              <a:rPr lang="en-US" altLang="zh-CN" sz="200" dirty="0">
                <a:latin typeface="Arial" panose="020B0604020202020204" pitchFamily="34" charset="0"/>
              </a:rPr>
              <a:t>"</a:t>
            </a:r>
            <a:r>
              <a:rPr lang="zh-CN" altLang="en-US" sz="200" dirty="0">
                <a:latin typeface="Arial" panose="020B0604020202020204" pitchFamily="34" charset="0"/>
              </a:rPr>
              <a:t>回应时代呼唤，全力以赴迎接党的二十大胜利召开。</a:t>
            </a:r>
          </a:p>
        </p:txBody>
      </p:sp>
      <p:pic>
        <p:nvPicPr>
          <p:cNvPr id="56327" name="图片 2"/>
          <p:cNvPicPr/>
          <p:nvPr/>
        </p:nvPicPr>
        <p:blipFill>
          <a:blip r:embed="rId2"/>
          <a:stretch>
            <a:fillRect/>
          </a:stretch>
        </p:blipFill>
        <p:spPr>
          <a:xfrm>
            <a:off x="0" y="0"/>
            <a:ext cx="9144000" cy="5143500"/>
          </a:xfrm>
          <a:prstGeom prst="rect">
            <a:avLst/>
          </a:prstGeom>
          <a:noFill/>
          <a:ln w="9525">
            <a:noFill/>
          </a:ln>
        </p:spPr>
      </p:pic>
      <p:pic>
        <p:nvPicPr>
          <p:cNvPr id="24" name="图片 23"/>
          <p:cNvPicPr>
            <a:picLocks noChangeAspect="1"/>
          </p:cNvPicPr>
          <p:nvPr/>
        </p:nvPicPr>
        <p:blipFill>
          <a:blip r:embed="rId3"/>
          <a:stretch>
            <a:fillRect/>
          </a:stretch>
        </p:blipFill>
        <p:spPr>
          <a:xfrm>
            <a:off x="628650" y="2092325"/>
            <a:ext cx="2673350" cy="2673350"/>
          </a:xfrm>
          <a:prstGeom prst="rect">
            <a:avLst/>
          </a:prstGeom>
          <a:noFill/>
          <a:ln w="9525">
            <a:noFill/>
          </a:ln>
        </p:spPr>
      </p:pic>
      <p:pic>
        <p:nvPicPr>
          <p:cNvPr id="56329" name="图片 3"/>
          <p:cNvPicPr>
            <a:picLocks noChangeAspect="1"/>
          </p:cNvPicPr>
          <p:nvPr/>
        </p:nvPicPr>
        <p:blipFill>
          <a:blip r:embed="rId4"/>
          <a:stretch>
            <a:fillRect/>
          </a:stretch>
        </p:blipFill>
        <p:spPr>
          <a:xfrm>
            <a:off x="7551738" y="0"/>
            <a:ext cx="1592262" cy="965200"/>
          </a:xfrm>
          <a:prstGeom prst="rect">
            <a:avLst/>
          </a:prstGeom>
          <a:noFill/>
          <a:ln w="9525">
            <a:noFill/>
          </a:ln>
        </p:spPr>
      </p:pic>
      <p:grpSp>
        <p:nvGrpSpPr>
          <p:cNvPr id="56330" name="组合 8"/>
          <p:cNvGrpSpPr/>
          <p:nvPr/>
        </p:nvGrpSpPr>
        <p:grpSpPr>
          <a:xfrm>
            <a:off x="-11112" y="166688"/>
            <a:ext cx="7391400" cy="379412"/>
            <a:chOff x="0" y="221401"/>
            <a:chExt cx="9559508" cy="506634"/>
          </a:xfrm>
        </p:grpSpPr>
        <p:sp>
          <p:nvSpPr>
            <p:cNvPr id="36" name="矩形 35"/>
            <p:cNvSpPr/>
            <p:nvPr/>
          </p:nvSpPr>
          <p:spPr>
            <a:xfrm>
              <a:off x="1190833" y="221401"/>
              <a:ext cx="8368675" cy="50663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a:t>
              </a: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论党的青年工作</a:t>
              </a:r>
              <a:r>
                <a:rPr kumimoji="0" lang="en-US" altLang="zh-CN"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a:t>
              </a: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主要篇目学习</a:t>
              </a:r>
            </a:p>
          </p:txBody>
        </p:sp>
        <p:sp>
          <p:nvSpPr>
            <p:cNvPr id="37" name="矩形 36"/>
            <p:cNvSpPr/>
            <p:nvPr/>
          </p:nvSpPr>
          <p:spPr>
            <a:xfrm>
              <a:off x="0" y="221401"/>
              <a:ext cx="638533" cy="50663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grpSp>
      <p:grpSp>
        <p:nvGrpSpPr>
          <p:cNvPr id="16" name="组合 15"/>
          <p:cNvGrpSpPr/>
          <p:nvPr/>
        </p:nvGrpSpPr>
        <p:grpSpPr>
          <a:xfrm>
            <a:off x="608013" y="1046163"/>
            <a:ext cx="7907337" cy="3719512"/>
            <a:chOff x="810228" y="1395273"/>
            <a:chExt cx="10544537" cy="4959228"/>
          </a:xfrm>
        </p:grpSpPr>
        <p:sp>
          <p:nvSpPr>
            <p:cNvPr id="17" name="矩形 16"/>
            <p:cNvSpPr/>
            <p:nvPr/>
          </p:nvSpPr>
          <p:spPr>
            <a:xfrm>
              <a:off x="810228" y="1805896"/>
              <a:ext cx="10544537" cy="4548605"/>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nvGrpSpPr>
            <p:cNvPr id="56334" name="组合 3"/>
            <p:cNvGrpSpPr/>
            <p:nvPr/>
          </p:nvGrpSpPr>
          <p:grpSpPr>
            <a:xfrm>
              <a:off x="1595006" y="1395273"/>
              <a:ext cx="9001987" cy="1009736"/>
              <a:chOff x="1386245" y="2546361"/>
              <a:chExt cx="9566638" cy="1009736"/>
            </a:xfrm>
          </p:grpSpPr>
          <p:sp>
            <p:nvSpPr>
              <p:cNvPr id="20" name="等腰三角形 19"/>
              <p:cNvSpPr/>
              <p:nvPr/>
            </p:nvSpPr>
            <p:spPr>
              <a:xfrm>
                <a:off x="10633318" y="2546361"/>
                <a:ext cx="319463" cy="410623"/>
              </a:xfrm>
              <a:prstGeom prst="triangle">
                <a:avLst/>
              </a:prstGeom>
              <a:solidFill>
                <a:srgbClr val="75151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3429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mn-lt"/>
                  <a:ea typeface="+mn-ea"/>
                  <a:cs typeface="+mn-ea"/>
                  <a:sym typeface="+mn-lt"/>
                </a:endParaRPr>
              </a:p>
            </p:txBody>
          </p:sp>
          <p:sp>
            <p:nvSpPr>
              <p:cNvPr id="21" name="等腰三角形 20"/>
              <p:cNvSpPr/>
              <p:nvPr/>
            </p:nvSpPr>
            <p:spPr>
              <a:xfrm>
                <a:off x="1386894" y="2546361"/>
                <a:ext cx="319463" cy="410623"/>
              </a:xfrm>
              <a:prstGeom prst="triangle">
                <a:avLst/>
              </a:prstGeom>
              <a:solidFill>
                <a:srgbClr val="75151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3429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mn-lt"/>
                  <a:ea typeface="+mn-ea"/>
                  <a:cs typeface="+mn-ea"/>
                  <a:sym typeface="+mn-lt"/>
                </a:endParaRPr>
              </a:p>
            </p:txBody>
          </p:sp>
          <p:sp>
            <p:nvSpPr>
              <p:cNvPr id="22" name="梯形 21"/>
              <p:cNvSpPr/>
              <p:nvPr/>
            </p:nvSpPr>
            <p:spPr>
              <a:xfrm flipV="1">
                <a:off x="1546626" y="2546361"/>
                <a:ext cx="9246424" cy="1009624"/>
              </a:xfrm>
              <a:prstGeom prst="trapezoid">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3429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mn-lt"/>
                  <a:ea typeface="+mn-ea"/>
                  <a:cs typeface="+mn-ea"/>
                  <a:sym typeface="+mn-lt"/>
                </a:endParaRPr>
              </a:p>
            </p:txBody>
          </p:sp>
        </p:grpSp>
        <p:sp>
          <p:nvSpPr>
            <p:cNvPr id="19" name="文本框 18"/>
            <p:cNvSpPr txBox="1"/>
            <p:nvPr/>
          </p:nvSpPr>
          <p:spPr>
            <a:xfrm>
              <a:off x="2188363" y="1577302"/>
              <a:ext cx="8107926" cy="493171"/>
            </a:xfrm>
            <a:prstGeom prst="rect">
              <a:avLst/>
            </a:prstGeom>
            <a:noFill/>
          </p:spPr>
          <p:txBody>
            <a:bodyPr>
              <a:spAutoFit/>
            </a:bodyPr>
            <a:lstStyle/>
            <a:p>
              <a:pPr marR="0" algn="ctr" defTabSz="914400" fontAlgn="auto">
                <a:spcBef>
                  <a:spcPts val="0"/>
                </a:spcBef>
                <a:spcAft>
                  <a:spcPts val="0"/>
                </a:spcAft>
                <a:buClrTx/>
                <a:buSzTx/>
                <a:buFontTx/>
                <a:buNone/>
                <a:defRPr/>
              </a:pPr>
              <a:r>
                <a:rPr kumimoji="0" lang="en-US" altLang="zh-CN" b="1" kern="1200" cap="none" spc="225" normalizeH="0" baseline="0" noProof="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rPr>
                <a:t>《</a:t>
              </a:r>
              <a:r>
                <a:rPr kumimoji="0" lang="zh-CN" altLang="en-US" b="1" kern="1200" cap="none" spc="225" normalizeH="0" baseline="0" noProof="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rPr>
                <a:t>广大青年成长成才要励志勤学、加强磨炼</a:t>
              </a:r>
              <a:r>
                <a:rPr kumimoji="0" lang="en-US" altLang="zh-CN" b="1" kern="1200" cap="none" spc="225" normalizeH="0" baseline="0" noProof="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rPr>
                <a:t>》</a:t>
              </a:r>
              <a:endParaRPr kumimoji="0" lang="zh-CN" altLang="en-US" b="1" kern="1200" cap="none" spc="225" normalizeH="0" baseline="0" noProof="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endParaRPr>
            </a:p>
          </p:txBody>
        </p:sp>
      </p:grpSp>
      <p:sp>
        <p:nvSpPr>
          <p:cNvPr id="23" name="文本框 22"/>
          <p:cNvSpPr txBox="1"/>
          <p:nvPr/>
        </p:nvSpPr>
        <p:spPr>
          <a:xfrm>
            <a:off x="2622550" y="2035175"/>
            <a:ext cx="5837238" cy="227647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358775" eaLnBrk="1" hangingPunct="1">
              <a:lnSpc>
                <a:spcPct val="150000"/>
              </a:lnSpc>
              <a:spcBef>
                <a:spcPct val="0"/>
              </a:spcBef>
              <a:buFontTx/>
              <a:buNone/>
            </a:pPr>
            <a:r>
              <a:rPr lang="zh-CN" altLang="en-US" sz="1200" dirty="0">
                <a:latin typeface="微软雅黑" panose="020B0503020204020204" pitchFamily="34" charset="-122"/>
                <a:ea typeface="微软雅黑" panose="020B0503020204020204" pitchFamily="34" charset="-122"/>
              </a:rPr>
              <a:t>是</a:t>
            </a:r>
            <a:r>
              <a:rPr lang="en-US" altLang="zh-CN" sz="1200" dirty="0">
                <a:latin typeface="微软雅黑" panose="020B0503020204020204" pitchFamily="34" charset="-122"/>
                <a:ea typeface="微软雅黑" panose="020B0503020204020204" pitchFamily="34" charset="-122"/>
              </a:rPr>
              <a:t>2017</a:t>
            </a:r>
            <a:r>
              <a:rPr lang="zh-CN" altLang="en-US" sz="1200" dirty="0">
                <a:latin typeface="微软雅黑" panose="020B0503020204020204" pitchFamily="34" charset="-122"/>
                <a:ea typeface="微软雅黑" panose="020B0503020204020204" pitchFamily="34" charset="-122"/>
              </a:rPr>
              <a:t>年</a:t>
            </a:r>
            <a:r>
              <a:rPr lang="en-US" altLang="zh-CN" sz="1200" dirty="0">
                <a:latin typeface="微软雅黑" panose="020B0503020204020204" pitchFamily="34" charset="-122"/>
                <a:ea typeface="微软雅黑" panose="020B0503020204020204" pitchFamily="34" charset="-122"/>
              </a:rPr>
              <a:t>5</a:t>
            </a:r>
            <a:r>
              <a:rPr lang="zh-CN" altLang="en-US" sz="1200" dirty="0">
                <a:latin typeface="微软雅黑" panose="020B0503020204020204" pitchFamily="34" charset="-122"/>
                <a:ea typeface="微软雅黑" panose="020B0503020204020204" pitchFamily="34" charset="-122"/>
              </a:rPr>
              <a:t>月</a:t>
            </a:r>
            <a:r>
              <a:rPr lang="en-US" altLang="zh-CN" sz="1200" dirty="0">
                <a:latin typeface="微软雅黑" panose="020B0503020204020204" pitchFamily="34" charset="-122"/>
                <a:ea typeface="微软雅黑" panose="020B0503020204020204" pitchFamily="34" charset="-122"/>
              </a:rPr>
              <a:t>3</a:t>
            </a:r>
            <a:r>
              <a:rPr lang="zh-CN" altLang="en-US" sz="1200" dirty="0">
                <a:latin typeface="微软雅黑" panose="020B0503020204020204" pitchFamily="34" charset="-122"/>
                <a:ea typeface="微软雅黑" panose="020B0503020204020204" pitchFamily="34" charset="-122"/>
              </a:rPr>
              <a:t>日习近平同志在中国政法大学座谈会上讲话的一部分。指出，青年一代的理想信念、精神状态、综合素质，是一个国家发展活力的重要体现，也是一个国家核心竞争力的重要因素。当代青年要树立与时代主题同心同向的理想信念，勇于担当时代赋予的历史责任；要像海绵汲水一样汲取知识，努力做到又博又专、愈博愈专；要把学习同思考、观察同思考、实践同思考紧密结合起来，学会用正确的立场观点方法分析问题，养成历史思维、辩证思维、系统思维、创新思维的习惯；要加强意志和品德的磨炼，使顺境逆境都成为人生的财富，努力培养高洁的操行和纯朴的情感，以良好的品德去赢得人生和事业的成就。</a:t>
            </a:r>
          </a:p>
        </p:txBody>
      </p:sp>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down)">
                                      <p:cBhvr>
                                        <p:cTn id="11" dur="500"/>
                                        <p:tgtEl>
                                          <p:spTgt spid="24"/>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wipe(down)">
                                      <p:cBhvr>
                                        <p:cTn id="1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文本框 5"/>
          <p:cNvSpPr txBox="1"/>
          <p:nvPr/>
        </p:nvSpPr>
        <p:spPr>
          <a:xfrm>
            <a:off x="1270000" y="317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这些都是之后母亲才给我说的，只记得回家的那晚，母亲催着让我快去睡觉。</a:t>
            </a:r>
          </a:p>
        </p:txBody>
      </p:sp>
      <p:sp>
        <p:nvSpPr>
          <p:cNvPr id="57347" name="文本框 4"/>
          <p:cNvSpPr txBox="1"/>
          <p:nvPr/>
        </p:nvSpPr>
        <p:spPr>
          <a:xfrm>
            <a:off x="1270000" y="2540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en-US" altLang="zh-CN" sz="200" dirty="0">
                <a:latin typeface="Arial" panose="020B0604020202020204" pitchFamily="34" charset="0"/>
              </a:rPr>
              <a:t>"</a:t>
            </a:r>
            <a:r>
              <a:rPr lang="zh-CN" altLang="en-US" sz="200" dirty="0">
                <a:latin typeface="Arial" panose="020B0604020202020204" pitchFamily="34" charset="0"/>
              </a:rPr>
              <a:t>云课堂</a:t>
            </a:r>
            <a:r>
              <a:rPr lang="en-US" altLang="zh-CN" sz="200" dirty="0">
                <a:latin typeface="Arial" panose="020B0604020202020204" pitchFamily="34" charset="0"/>
              </a:rPr>
              <a:t>"</a:t>
            </a:r>
            <a:r>
              <a:rPr lang="zh-CN" altLang="en-US" sz="200" dirty="0">
                <a:latin typeface="Arial" panose="020B0604020202020204" pitchFamily="34" charset="0"/>
              </a:rPr>
              <a:t>看似只是培训模式的创新，实质是党员教育的变革，改变了传统僵硬、刻板的培训模式，让更多党员相聚</a:t>
            </a:r>
            <a:r>
              <a:rPr lang="en-US" altLang="zh-CN" sz="200" dirty="0">
                <a:latin typeface="Arial" panose="020B0604020202020204" pitchFamily="34" charset="0"/>
              </a:rPr>
              <a:t>"</a:t>
            </a:r>
            <a:r>
              <a:rPr lang="zh-CN" altLang="en-US" sz="200" dirty="0">
                <a:latin typeface="Arial" panose="020B0604020202020204" pitchFamily="34" charset="0"/>
              </a:rPr>
              <a:t>云端</a:t>
            </a:r>
            <a:r>
              <a:rPr lang="en-US" altLang="zh-CN" sz="200" dirty="0">
                <a:latin typeface="Arial" panose="020B0604020202020204" pitchFamily="34" charset="0"/>
              </a:rPr>
              <a:t>"</a:t>
            </a:r>
            <a:r>
              <a:rPr lang="zh-CN" altLang="en-US" sz="200" dirty="0">
                <a:latin typeface="Arial" panose="020B0604020202020204" pitchFamily="34" charset="0"/>
              </a:rPr>
              <a:t>，线上交流，学习各地精品课程，有力有效解决了每年课程</a:t>
            </a:r>
            <a:r>
              <a:rPr lang="en-US" altLang="zh-CN" sz="200" dirty="0">
                <a:latin typeface="Arial" panose="020B0604020202020204" pitchFamily="34" charset="0"/>
              </a:rPr>
              <a:t>"</a:t>
            </a:r>
            <a:r>
              <a:rPr lang="zh-CN" altLang="en-US" sz="200" dirty="0">
                <a:latin typeface="Arial" panose="020B0604020202020204" pitchFamily="34" charset="0"/>
              </a:rPr>
              <a:t>涛声依旧</a:t>
            </a:r>
            <a:r>
              <a:rPr lang="en-US" altLang="zh-CN" sz="200" dirty="0">
                <a:latin typeface="Arial" panose="020B0604020202020204" pitchFamily="34" charset="0"/>
              </a:rPr>
              <a:t>"</a:t>
            </a:r>
            <a:r>
              <a:rPr lang="zh-CN" altLang="en-US" sz="200" dirty="0">
                <a:latin typeface="Arial" panose="020B0604020202020204" pitchFamily="34" charset="0"/>
              </a:rPr>
              <a:t>的情况</a:t>
            </a:r>
          </a:p>
        </p:txBody>
      </p:sp>
      <p:sp>
        <p:nvSpPr>
          <p:cNvPr id="57348" name="文本框 3"/>
          <p:cNvSpPr txBox="1"/>
          <p:nvPr/>
        </p:nvSpPr>
        <p:spPr>
          <a:xfrm>
            <a:off x="1270000" y="190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大学，做发愤图强的好学生</a:t>
            </a:r>
          </a:p>
        </p:txBody>
      </p:sp>
      <p:sp>
        <p:nvSpPr>
          <p:cNvPr id="57349" name="文本框 2"/>
          <p:cNvSpPr txBox="1"/>
          <p:nvPr/>
        </p:nvSpPr>
        <p:spPr>
          <a:xfrm>
            <a:off x="1270000" y="1270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，引导养殖户培养良</a:t>
            </a:r>
          </a:p>
        </p:txBody>
      </p:sp>
      <p:sp>
        <p:nvSpPr>
          <p:cNvPr id="57350" name="文本框 1"/>
          <p:cNvSpPr txBox="1"/>
          <p:nvPr/>
        </p:nvSpPr>
        <p:spPr>
          <a:xfrm>
            <a:off x="1270000" y="63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之后在塘坝上休息聊天的时候，村民们从书记口中得知我还是一名退伍军人后，笑着讲道：</a:t>
            </a:r>
            <a:r>
              <a:rPr lang="en-US" altLang="zh-CN" sz="200" dirty="0">
                <a:latin typeface="Arial" panose="020B0604020202020204" pitchFamily="34" charset="0"/>
              </a:rPr>
              <a:t>"</a:t>
            </a:r>
            <a:r>
              <a:rPr lang="zh-CN" altLang="en-US" sz="200" dirty="0">
                <a:latin typeface="Arial" panose="020B0604020202020204" pitchFamily="34" charset="0"/>
              </a:rPr>
              <a:t>这小伙真是退伍不褪色，吃得了苦，下得了田，成了我们一样的真农民哩！</a:t>
            </a:r>
            <a:r>
              <a:rPr lang="en-US" altLang="zh-CN" sz="200" dirty="0">
                <a:latin typeface="Arial" panose="020B0604020202020204" pitchFamily="34" charset="0"/>
              </a:rPr>
              <a:t>"</a:t>
            </a:r>
            <a:endParaRPr lang="zh-CN" altLang="en-US" sz="200" dirty="0">
              <a:latin typeface="Arial" panose="020B0604020202020204" pitchFamily="34" charset="0"/>
            </a:endParaRPr>
          </a:p>
        </p:txBody>
      </p:sp>
      <p:pic>
        <p:nvPicPr>
          <p:cNvPr id="57351" name="图片 2"/>
          <p:cNvPicPr/>
          <p:nvPr/>
        </p:nvPicPr>
        <p:blipFill>
          <a:blip r:embed="rId2"/>
          <a:stretch>
            <a:fillRect/>
          </a:stretch>
        </p:blipFill>
        <p:spPr>
          <a:xfrm>
            <a:off x="0" y="0"/>
            <a:ext cx="9144000" cy="5143500"/>
          </a:xfrm>
          <a:prstGeom prst="rect">
            <a:avLst/>
          </a:prstGeom>
          <a:noFill/>
          <a:ln w="9525">
            <a:noFill/>
          </a:ln>
        </p:spPr>
      </p:pic>
      <p:pic>
        <p:nvPicPr>
          <p:cNvPr id="24" name="图片 23"/>
          <p:cNvPicPr>
            <a:picLocks noChangeAspect="1"/>
          </p:cNvPicPr>
          <p:nvPr/>
        </p:nvPicPr>
        <p:blipFill>
          <a:blip r:embed="rId3"/>
          <a:stretch>
            <a:fillRect/>
          </a:stretch>
        </p:blipFill>
        <p:spPr>
          <a:xfrm>
            <a:off x="628650" y="2092325"/>
            <a:ext cx="2673350" cy="2673350"/>
          </a:xfrm>
          <a:prstGeom prst="rect">
            <a:avLst/>
          </a:prstGeom>
          <a:noFill/>
          <a:ln w="9525">
            <a:noFill/>
          </a:ln>
        </p:spPr>
      </p:pic>
      <p:pic>
        <p:nvPicPr>
          <p:cNvPr id="57353" name="图片 3"/>
          <p:cNvPicPr>
            <a:picLocks noChangeAspect="1"/>
          </p:cNvPicPr>
          <p:nvPr/>
        </p:nvPicPr>
        <p:blipFill>
          <a:blip r:embed="rId4"/>
          <a:stretch>
            <a:fillRect/>
          </a:stretch>
        </p:blipFill>
        <p:spPr>
          <a:xfrm>
            <a:off x="7551738" y="0"/>
            <a:ext cx="1592262" cy="965200"/>
          </a:xfrm>
          <a:prstGeom prst="rect">
            <a:avLst/>
          </a:prstGeom>
          <a:noFill/>
          <a:ln w="9525">
            <a:noFill/>
          </a:ln>
        </p:spPr>
      </p:pic>
      <p:grpSp>
        <p:nvGrpSpPr>
          <p:cNvPr id="57354" name="组合 8"/>
          <p:cNvGrpSpPr/>
          <p:nvPr/>
        </p:nvGrpSpPr>
        <p:grpSpPr>
          <a:xfrm>
            <a:off x="-11112" y="166688"/>
            <a:ext cx="7391400" cy="379412"/>
            <a:chOff x="0" y="221401"/>
            <a:chExt cx="9559508" cy="506634"/>
          </a:xfrm>
        </p:grpSpPr>
        <p:sp>
          <p:nvSpPr>
            <p:cNvPr id="36" name="矩形 35"/>
            <p:cNvSpPr/>
            <p:nvPr/>
          </p:nvSpPr>
          <p:spPr>
            <a:xfrm>
              <a:off x="1190833" y="221401"/>
              <a:ext cx="8368675" cy="50663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a:t>
              </a: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论党的青年工作</a:t>
              </a:r>
              <a:r>
                <a:rPr kumimoji="0" lang="en-US" altLang="zh-CN"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a:t>
              </a: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主要篇目学习</a:t>
              </a:r>
            </a:p>
          </p:txBody>
        </p:sp>
        <p:sp>
          <p:nvSpPr>
            <p:cNvPr id="37" name="矩形 36"/>
            <p:cNvSpPr/>
            <p:nvPr/>
          </p:nvSpPr>
          <p:spPr>
            <a:xfrm>
              <a:off x="0" y="221401"/>
              <a:ext cx="638533" cy="50663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grpSp>
      <p:grpSp>
        <p:nvGrpSpPr>
          <p:cNvPr id="16" name="组合 15"/>
          <p:cNvGrpSpPr/>
          <p:nvPr/>
        </p:nvGrpSpPr>
        <p:grpSpPr>
          <a:xfrm>
            <a:off x="608013" y="1046163"/>
            <a:ext cx="7907337" cy="3719512"/>
            <a:chOff x="810228" y="1395273"/>
            <a:chExt cx="10544537" cy="4959228"/>
          </a:xfrm>
        </p:grpSpPr>
        <p:sp>
          <p:nvSpPr>
            <p:cNvPr id="17" name="矩形 16"/>
            <p:cNvSpPr/>
            <p:nvPr/>
          </p:nvSpPr>
          <p:spPr>
            <a:xfrm>
              <a:off x="810228" y="1805896"/>
              <a:ext cx="10544537" cy="4548605"/>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nvGrpSpPr>
            <p:cNvPr id="57358" name="组合 3"/>
            <p:cNvGrpSpPr/>
            <p:nvPr/>
          </p:nvGrpSpPr>
          <p:grpSpPr>
            <a:xfrm>
              <a:off x="1595006" y="1395273"/>
              <a:ext cx="9001987" cy="1009736"/>
              <a:chOff x="1386245" y="2546361"/>
              <a:chExt cx="9566638" cy="1009736"/>
            </a:xfrm>
          </p:grpSpPr>
          <p:sp>
            <p:nvSpPr>
              <p:cNvPr id="20" name="等腰三角形 19"/>
              <p:cNvSpPr/>
              <p:nvPr/>
            </p:nvSpPr>
            <p:spPr>
              <a:xfrm>
                <a:off x="10633318" y="2546361"/>
                <a:ext cx="319463" cy="410623"/>
              </a:xfrm>
              <a:prstGeom prst="triangle">
                <a:avLst/>
              </a:prstGeom>
              <a:solidFill>
                <a:srgbClr val="75151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3429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mn-lt"/>
                  <a:ea typeface="+mn-ea"/>
                  <a:cs typeface="+mn-ea"/>
                  <a:sym typeface="+mn-lt"/>
                </a:endParaRPr>
              </a:p>
            </p:txBody>
          </p:sp>
          <p:sp>
            <p:nvSpPr>
              <p:cNvPr id="21" name="等腰三角形 20"/>
              <p:cNvSpPr/>
              <p:nvPr/>
            </p:nvSpPr>
            <p:spPr>
              <a:xfrm>
                <a:off x="1386894" y="2546361"/>
                <a:ext cx="319463" cy="410623"/>
              </a:xfrm>
              <a:prstGeom prst="triangle">
                <a:avLst/>
              </a:prstGeom>
              <a:solidFill>
                <a:srgbClr val="75151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3429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mn-lt"/>
                  <a:ea typeface="+mn-ea"/>
                  <a:cs typeface="+mn-ea"/>
                  <a:sym typeface="+mn-lt"/>
                </a:endParaRPr>
              </a:p>
            </p:txBody>
          </p:sp>
          <p:sp>
            <p:nvSpPr>
              <p:cNvPr id="22" name="梯形 21"/>
              <p:cNvSpPr/>
              <p:nvPr/>
            </p:nvSpPr>
            <p:spPr>
              <a:xfrm flipV="1">
                <a:off x="1546626" y="2546361"/>
                <a:ext cx="9246424" cy="1009624"/>
              </a:xfrm>
              <a:prstGeom prst="trapezoid">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3429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mn-lt"/>
                  <a:ea typeface="+mn-ea"/>
                  <a:cs typeface="+mn-ea"/>
                  <a:sym typeface="+mn-lt"/>
                </a:endParaRPr>
              </a:p>
            </p:txBody>
          </p:sp>
        </p:grpSp>
        <p:sp>
          <p:nvSpPr>
            <p:cNvPr id="19" name="文本框 18"/>
            <p:cNvSpPr txBox="1"/>
            <p:nvPr/>
          </p:nvSpPr>
          <p:spPr>
            <a:xfrm>
              <a:off x="2188363" y="1577302"/>
              <a:ext cx="8107926" cy="493171"/>
            </a:xfrm>
            <a:prstGeom prst="rect">
              <a:avLst/>
            </a:prstGeom>
            <a:noFill/>
          </p:spPr>
          <p:txBody>
            <a:bodyPr>
              <a:spAutoFit/>
            </a:bodyPr>
            <a:lstStyle/>
            <a:p>
              <a:pPr marR="0" algn="ctr" defTabSz="914400" fontAlgn="auto">
                <a:spcBef>
                  <a:spcPts val="0"/>
                </a:spcBef>
                <a:spcAft>
                  <a:spcPts val="0"/>
                </a:spcAft>
                <a:buClrTx/>
                <a:buSzTx/>
                <a:buFontTx/>
                <a:buNone/>
                <a:defRPr/>
              </a:pPr>
              <a:r>
                <a:rPr kumimoji="0" lang="en-US" altLang="zh-CN" b="1" kern="1200" cap="none" spc="225" normalizeH="0" baseline="0" noProof="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rPr>
                <a:t>《</a:t>
              </a:r>
              <a:r>
                <a:rPr kumimoji="0" lang="zh-CN" altLang="en-US" b="1" kern="1200" cap="none" spc="225" normalizeH="0" baseline="0" noProof="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rPr>
                <a:t>青年兴则国家兴，青年强则国家强</a:t>
              </a:r>
              <a:r>
                <a:rPr kumimoji="0" lang="en-US" altLang="zh-CN" b="1" kern="1200" cap="none" spc="225" normalizeH="0" baseline="0" noProof="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rPr>
                <a:t>》</a:t>
              </a:r>
              <a:endParaRPr kumimoji="0" lang="zh-CN" altLang="en-US" b="1" kern="1200" cap="none" spc="225" normalizeH="0" baseline="0" noProof="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endParaRPr>
            </a:p>
          </p:txBody>
        </p:sp>
      </p:grpSp>
      <p:sp>
        <p:nvSpPr>
          <p:cNvPr id="23" name="文本框 22"/>
          <p:cNvSpPr txBox="1"/>
          <p:nvPr/>
        </p:nvSpPr>
        <p:spPr>
          <a:xfrm>
            <a:off x="2622550" y="2035175"/>
            <a:ext cx="5837238" cy="1722438"/>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358775" eaLnBrk="1" hangingPunct="1">
              <a:lnSpc>
                <a:spcPct val="150000"/>
              </a:lnSpc>
              <a:spcBef>
                <a:spcPct val="0"/>
              </a:spcBef>
              <a:buFontTx/>
              <a:buNone/>
            </a:pPr>
            <a:r>
              <a:rPr lang="zh-CN" altLang="en-US" sz="1200" dirty="0">
                <a:latin typeface="微软雅黑" panose="020B0503020204020204" pitchFamily="34" charset="-122"/>
                <a:ea typeface="微软雅黑" panose="020B0503020204020204" pitchFamily="34" charset="-122"/>
              </a:rPr>
              <a:t>是</a:t>
            </a:r>
            <a:r>
              <a:rPr lang="en-US" altLang="zh-CN" sz="1200" dirty="0">
                <a:latin typeface="微软雅黑" panose="020B0503020204020204" pitchFamily="34" charset="-122"/>
                <a:ea typeface="微软雅黑" panose="020B0503020204020204" pitchFamily="34" charset="-122"/>
              </a:rPr>
              <a:t>2017</a:t>
            </a:r>
            <a:r>
              <a:rPr lang="zh-CN" altLang="en-US" sz="1200" dirty="0">
                <a:latin typeface="微软雅黑" panose="020B0503020204020204" pitchFamily="34" charset="-122"/>
                <a:ea typeface="微软雅黑" panose="020B0503020204020204" pitchFamily="34" charset="-122"/>
              </a:rPr>
              <a:t>年</a:t>
            </a:r>
            <a:r>
              <a:rPr lang="en-US" altLang="zh-CN" sz="1200" dirty="0">
                <a:latin typeface="微软雅黑" panose="020B0503020204020204" pitchFamily="34" charset="-122"/>
                <a:ea typeface="微软雅黑" panose="020B0503020204020204" pitchFamily="34" charset="-122"/>
              </a:rPr>
              <a:t>10</a:t>
            </a:r>
            <a:r>
              <a:rPr lang="zh-CN" altLang="en-US" sz="1200" dirty="0">
                <a:latin typeface="微软雅黑" panose="020B0503020204020204" pitchFamily="34" charset="-122"/>
                <a:ea typeface="微软雅黑" panose="020B0503020204020204" pitchFamily="34" charset="-122"/>
              </a:rPr>
              <a:t>月</a:t>
            </a:r>
            <a:r>
              <a:rPr lang="en-US" altLang="zh-CN" sz="1200" dirty="0">
                <a:latin typeface="微软雅黑" panose="020B0503020204020204" pitchFamily="34" charset="-122"/>
                <a:ea typeface="微软雅黑" panose="020B0503020204020204" pitchFamily="34" charset="-122"/>
              </a:rPr>
              <a:t>18</a:t>
            </a:r>
            <a:r>
              <a:rPr lang="zh-CN" altLang="en-US" sz="1200" dirty="0">
                <a:latin typeface="微软雅黑" panose="020B0503020204020204" pitchFamily="34" charset="-122"/>
                <a:ea typeface="微软雅黑" panose="020B0503020204020204" pitchFamily="34" charset="-122"/>
              </a:rPr>
              <a:t>日习近平同志在中国共产党第十九次全国代表大会上报告的一部分。指出，青年一代有理想、有本领、有担当，国家就有前途，民族就有希望。中华民族伟大复兴的中国梦终将在一代代青年的接力奋斗中变为现实。全党要关心和爱护青年，为他们实现人生出彩搭建舞台。广大青年要坚定理想信念，志存高远，脚踏实地，勇做时代的弄潮儿，在实现中国梦的生动实践中放飞青春梦想，在为人民利益的不懈奋斗中书写人生华章。</a:t>
            </a:r>
          </a:p>
        </p:txBody>
      </p:sp>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down)">
                                      <p:cBhvr>
                                        <p:cTn id="11" dur="500"/>
                                        <p:tgtEl>
                                          <p:spTgt spid="24"/>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wipe(down)">
                                      <p:cBhvr>
                                        <p:cTn id="1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文本框 5"/>
          <p:cNvSpPr txBox="1"/>
          <p:nvPr/>
        </p:nvSpPr>
        <p:spPr>
          <a:xfrm>
            <a:off x="1270000" y="317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一样的凉山贫寒学子重返校园。</a:t>
            </a:r>
          </a:p>
        </p:txBody>
      </p:sp>
      <p:sp>
        <p:nvSpPr>
          <p:cNvPr id="58371" name="文本框 4"/>
          <p:cNvSpPr txBox="1"/>
          <p:nvPr/>
        </p:nvSpPr>
        <p:spPr>
          <a:xfrm>
            <a:off x="1270000" y="2540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当第一次接触到</a:t>
            </a:r>
            <a:r>
              <a:rPr lang="en-US" altLang="zh-CN" sz="200" dirty="0">
                <a:latin typeface="Arial" panose="020B0604020202020204" pitchFamily="34" charset="0"/>
              </a:rPr>
              <a:t>《</a:t>
            </a:r>
            <a:r>
              <a:rPr lang="zh-CN" altLang="en-US" sz="200" dirty="0">
                <a:latin typeface="Arial" panose="020B0604020202020204" pitchFamily="34" charset="0"/>
              </a:rPr>
              <a:t>社会调查技术与方法</a:t>
            </a:r>
            <a:r>
              <a:rPr lang="en-US" altLang="zh-CN" sz="200" dirty="0">
                <a:latin typeface="Arial" panose="020B0604020202020204" pitchFamily="34" charset="0"/>
              </a:rPr>
              <a:t>》</a:t>
            </a:r>
            <a:r>
              <a:rPr lang="zh-CN" altLang="en-US" sz="200" dirty="0">
                <a:latin typeface="Arial" panose="020B0604020202020204" pitchFamily="34" charset="0"/>
              </a:rPr>
              <a:t>这门专业课时，我就对基层调研充满了兴趣。</a:t>
            </a:r>
          </a:p>
        </p:txBody>
      </p:sp>
      <p:sp>
        <p:nvSpPr>
          <p:cNvPr id="58372" name="文本框 3"/>
          <p:cNvSpPr txBox="1"/>
          <p:nvPr/>
        </p:nvSpPr>
        <p:spPr>
          <a:xfrm>
            <a:off x="1270000" y="190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读懂弄通老顽童的</a:t>
            </a:r>
            <a:r>
              <a:rPr lang="en-US" altLang="zh-CN" sz="200" dirty="0">
                <a:latin typeface="Arial" panose="020B0604020202020204" pitchFamily="34" charset="0"/>
              </a:rPr>
              <a:t>"</a:t>
            </a:r>
            <a:r>
              <a:rPr lang="zh-CN" altLang="en-US" sz="200" dirty="0">
                <a:latin typeface="Arial" panose="020B0604020202020204" pitchFamily="34" charset="0"/>
              </a:rPr>
              <a:t>小心思</a:t>
            </a:r>
            <a:r>
              <a:rPr lang="en-US" altLang="zh-CN" sz="200" dirty="0">
                <a:latin typeface="Arial" panose="020B0604020202020204" pitchFamily="34" charset="0"/>
              </a:rPr>
              <a:t>"</a:t>
            </a:r>
            <a:endParaRPr lang="zh-CN" altLang="en-US" sz="200" dirty="0">
              <a:latin typeface="Arial" panose="020B0604020202020204" pitchFamily="34" charset="0"/>
            </a:endParaRPr>
          </a:p>
        </p:txBody>
      </p:sp>
      <p:sp>
        <p:nvSpPr>
          <p:cNvPr id="58373" name="文本框 2"/>
          <p:cNvSpPr txBox="1"/>
          <p:nvPr/>
        </p:nvSpPr>
        <p:spPr>
          <a:xfrm>
            <a:off x="1270000" y="1270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共识、团结全乡各族人民发展力量，积极引导广大干部群众维护民族团结，抓紧抓实抓好各项民族工作任务落实。</a:t>
            </a:r>
          </a:p>
        </p:txBody>
      </p:sp>
      <p:sp>
        <p:nvSpPr>
          <p:cNvPr id="58374" name="文本框 1"/>
          <p:cNvSpPr txBox="1"/>
          <p:nvPr/>
        </p:nvSpPr>
        <p:spPr>
          <a:xfrm>
            <a:off x="1270000" y="63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新桥镇党委主动与福建农林大学食用菌研究院联系，共同研发出食用菌</a:t>
            </a:r>
            <a:r>
              <a:rPr lang="en-US" altLang="zh-CN" sz="200" dirty="0">
                <a:latin typeface="Arial" panose="020B0604020202020204" pitchFamily="34" charset="0"/>
              </a:rPr>
              <a:t>30%</a:t>
            </a:r>
            <a:r>
              <a:rPr lang="zh-CN" altLang="en-US" sz="200" dirty="0">
                <a:latin typeface="Arial" panose="020B0604020202020204" pitchFamily="34" charset="0"/>
              </a:rPr>
              <a:t>玉米芯应用技术，并采用</a:t>
            </a:r>
            <a:r>
              <a:rPr lang="en-US" altLang="zh-CN" sz="200" dirty="0">
                <a:latin typeface="Arial" panose="020B0604020202020204" pitchFamily="34" charset="0"/>
              </a:rPr>
              <a:t>"</a:t>
            </a:r>
            <a:r>
              <a:rPr lang="zh-CN" altLang="en-US" sz="200" dirty="0">
                <a:latin typeface="Arial" panose="020B0604020202020204" pitchFamily="34" charset="0"/>
              </a:rPr>
              <a:t>合作社</a:t>
            </a:r>
            <a:r>
              <a:rPr lang="en-US" altLang="zh-CN" sz="200" dirty="0">
                <a:latin typeface="Arial" panose="020B0604020202020204" pitchFamily="34" charset="0"/>
              </a:rPr>
              <a:t>+</a:t>
            </a:r>
            <a:r>
              <a:rPr lang="zh-CN" altLang="en-US" sz="200" dirty="0">
                <a:latin typeface="Arial" panose="020B0604020202020204" pitchFamily="34" charset="0"/>
              </a:rPr>
              <a:t>企业</a:t>
            </a:r>
            <a:r>
              <a:rPr lang="en-US" altLang="zh-CN" sz="200" dirty="0">
                <a:latin typeface="Arial" panose="020B0604020202020204" pitchFamily="34" charset="0"/>
              </a:rPr>
              <a:t>+</a:t>
            </a:r>
            <a:r>
              <a:rPr lang="zh-CN" altLang="en-US" sz="200" dirty="0">
                <a:latin typeface="Arial" panose="020B0604020202020204" pitchFamily="34" charset="0"/>
              </a:rPr>
              <a:t>党员示范户</a:t>
            </a:r>
            <a:r>
              <a:rPr lang="en-US" altLang="zh-CN" sz="200" dirty="0">
                <a:latin typeface="Arial" panose="020B0604020202020204" pitchFamily="34" charset="0"/>
              </a:rPr>
              <a:t>"</a:t>
            </a:r>
            <a:r>
              <a:rPr lang="zh-CN" altLang="en-US" sz="200" dirty="0">
                <a:latin typeface="Arial" panose="020B0604020202020204" pitchFamily="34" charset="0"/>
              </a:rPr>
              <a:t>的模式，由党员带头示范推广新技术，提高食用菌的产量和品质。</a:t>
            </a:r>
          </a:p>
        </p:txBody>
      </p:sp>
      <p:pic>
        <p:nvPicPr>
          <p:cNvPr id="58375" name="图片 2"/>
          <p:cNvPicPr/>
          <p:nvPr/>
        </p:nvPicPr>
        <p:blipFill>
          <a:blip r:embed="rId2"/>
          <a:stretch>
            <a:fillRect/>
          </a:stretch>
        </p:blipFill>
        <p:spPr>
          <a:xfrm>
            <a:off x="0" y="0"/>
            <a:ext cx="9144000" cy="5143500"/>
          </a:xfrm>
          <a:prstGeom prst="rect">
            <a:avLst/>
          </a:prstGeom>
          <a:noFill/>
          <a:ln w="9525">
            <a:noFill/>
          </a:ln>
        </p:spPr>
      </p:pic>
      <p:pic>
        <p:nvPicPr>
          <p:cNvPr id="24" name="图片 23"/>
          <p:cNvPicPr>
            <a:picLocks noChangeAspect="1"/>
          </p:cNvPicPr>
          <p:nvPr/>
        </p:nvPicPr>
        <p:blipFill>
          <a:blip r:embed="rId3"/>
          <a:stretch>
            <a:fillRect/>
          </a:stretch>
        </p:blipFill>
        <p:spPr>
          <a:xfrm>
            <a:off x="628650" y="2092325"/>
            <a:ext cx="2673350" cy="2673350"/>
          </a:xfrm>
          <a:prstGeom prst="rect">
            <a:avLst/>
          </a:prstGeom>
          <a:noFill/>
          <a:ln w="9525">
            <a:noFill/>
          </a:ln>
        </p:spPr>
      </p:pic>
      <p:pic>
        <p:nvPicPr>
          <p:cNvPr id="58377" name="图片 3"/>
          <p:cNvPicPr>
            <a:picLocks noChangeAspect="1"/>
          </p:cNvPicPr>
          <p:nvPr/>
        </p:nvPicPr>
        <p:blipFill>
          <a:blip r:embed="rId4"/>
          <a:stretch>
            <a:fillRect/>
          </a:stretch>
        </p:blipFill>
        <p:spPr>
          <a:xfrm>
            <a:off x="7551738" y="0"/>
            <a:ext cx="1592262" cy="965200"/>
          </a:xfrm>
          <a:prstGeom prst="rect">
            <a:avLst/>
          </a:prstGeom>
          <a:noFill/>
          <a:ln w="9525">
            <a:noFill/>
          </a:ln>
        </p:spPr>
      </p:pic>
      <p:grpSp>
        <p:nvGrpSpPr>
          <p:cNvPr id="58378" name="组合 8"/>
          <p:cNvGrpSpPr/>
          <p:nvPr/>
        </p:nvGrpSpPr>
        <p:grpSpPr>
          <a:xfrm>
            <a:off x="-11112" y="166688"/>
            <a:ext cx="7391400" cy="379412"/>
            <a:chOff x="0" y="221401"/>
            <a:chExt cx="9559508" cy="506634"/>
          </a:xfrm>
        </p:grpSpPr>
        <p:sp>
          <p:nvSpPr>
            <p:cNvPr id="36" name="矩形 35"/>
            <p:cNvSpPr/>
            <p:nvPr/>
          </p:nvSpPr>
          <p:spPr>
            <a:xfrm>
              <a:off x="1190833" y="221401"/>
              <a:ext cx="8368675" cy="50663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a:t>
              </a: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论党的青年工作</a:t>
              </a:r>
              <a:r>
                <a:rPr kumimoji="0" lang="en-US" altLang="zh-CN"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a:t>
              </a: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主要篇目学习</a:t>
              </a:r>
            </a:p>
          </p:txBody>
        </p:sp>
        <p:sp>
          <p:nvSpPr>
            <p:cNvPr id="37" name="矩形 36"/>
            <p:cNvSpPr/>
            <p:nvPr/>
          </p:nvSpPr>
          <p:spPr>
            <a:xfrm>
              <a:off x="0" y="221401"/>
              <a:ext cx="638533" cy="50663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grpSp>
      <p:grpSp>
        <p:nvGrpSpPr>
          <p:cNvPr id="16" name="组合 15"/>
          <p:cNvGrpSpPr/>
          <p:nvPr/>
        </p:nvGrpSpPr>
        <p:grpSpPr>
          <a:xfrm>
            <a:off x="608013" y="1046163"/>
            <a:ext cx="7907337" cy="3719512"/>
            <a:chOff x="810228" y="1395273"/>
            <a:chExt cx="10544537" cy="4959228"/>
          </a:xfrm>
        </p:grpSpPr>
        <p:sp>
          <p:nvSpPr>
            <p:cNvPr id="17" name="矩形 16"/>
            <p:cNvSpPr/>
            <p:nvPr/>
          </p:nvSpPr>
          <p:spPr>
            <a:xfrm>
              <a:off x="810228" y="1805896"/>
              <a:ext cx="10544537" cy="4548605"/>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nvGrpSpPr>
            <p:cNvPr id="58382" name="组合 3"/>
            <p:cNvGrpSpPr/>
            <p:nvPr/>
          </p:nvGrpSpPr>
          <p:grpSpPr>
            <a:xfrm>
              <a:off x="1595006" y="1395273"/>
              <a:ext cx="9001987" cy="1009736"/>
              <a:chOff x="1386245" y="2546361"/>
              <a:chExt cx="9566638" cy="1009736"/>
            </a:xfrm>
          </p:grpSpPr>
          <p:sp>
            <p:nvSpPr>
              <p:cNvPr id="20" name="等腰三角形 19"/>
              <p:cNvSpPr/>
              <p:nvPr/>
            </p:nvSpPr>
            <p:spPr>
              <a:xfrm>
                <a:off x="10633318" y="2546361"/>
                <a:ext cx="319463" cy="410623"/>
              </a:xfrm>
              <a:prstGeom prst="triangle">
                <a:avLst/>
              </a:prstGeom>
              <a:solidFill>
                <a:srgbClr val="75151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3429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mn-lt"/>
                  <a:ea typeface="+mn-ea"/>
                  <a:cs typeface="+mn-ea"/>
                  <a:sym typeface="+mn-lt"/>
                </a:endParaRPr>
              </a:p>
            </p:txBody>
          </p:sp>
          <p:sp>
            <p:nvSpPr>
              <p:cNvPr id="21" name="等腰三角形 20"/>
              <p:cNvSpPr/>
              <p:nvPr/>
            </p:nvSpPr>
            <p:spPr>
              <a:xfrm>
                <a:off x="1386894" y="2546361"/>
                <a:ext cx="319463" cy="410623"/>
              </a:xfrm>
              <a:prstGeom prst="triangle">
                <a:avLst/>
              </a:prstGeom>
              <a:solidFill>
                <a:srgbClr val="75151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3429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mn-lt"/>
                  <a:ea typeface="+mn-ea"/>
                  <a:cs typeface="+mn-ea"/>
                  <a:sym typeface="+mn-lt"/>
                </a:endParaRPr>
              </a:p>
            </p:txBody>
          </p:sp>
          <p:sp>
            <p:nvSpPr>
              <p:cNvPr id="22" name="梯形 21"/>
              <p:cNvSpPr/>
              <p:nvPr/>
            </p:nvSpPr>
            <p:spPr>
              <a:xfrm flipV="1">
                <a:off x="1546626" y="2546361"/>
                <a:ext cx="9246424" cy="1009624"/>
              </a:xfrm>
              <a:prstGeom prst="trapezoid">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3429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mn-lt"/>
                  <a:ea typeface="+mn-ea"/>
                  <a:cs typeface="+mn-ea"/>
                  <a:sym typeface="+mn-lt"/>
                </a:endParaRPr>
              </a:p>
            </p:txBody>
          </p:sp>
        </p:grpSp>
        <p:sp>
          <p:nvSpPr>
            <p:cNvPr id="19" name="文本框 18"/>
            <p:cNvSpPr txBox="1"/>
            <p:nvPr/>
          </p:nvSpPr>
          <p:spPr>
            <a:xfrm>
              <a:off x="2188363" y="1577302"/>
              <a:ext cx="8107926" cy="493171"/>
            </a:xfrm>
            <a:prstGeom prst="rect">
              <a:avLst/>
            </a:prstGeom>
            <a:noFill/>
          </p:spPr>
          <p:txBody>
            <a:bodyPr>
              <a:spAutoFit/>
            </a:bodyPr>
            <a:lstStyle/>
            <a:p>
              <a:pPr marR="0" algn="ctr" defTabSz="914400" fontAlgn="auto">
                <a:spcBef>
                  <a:spcPts val="0"/>
                </a:spcBef>
                <a:spcAft>
                  <a:spcPts val="0"/>
                </a:spcAft>
                <a:buClrTx/>
                <a:buSzTx/>
                <a:buFontTx/>
                <a:buNone/>
                <a:defRPr/>
              </a:pPr>
              <a:r>
                <a:rPr kumimoji="0" lang="en-US" altLang="zh-CN" b="1" kern="1200" cap="none" spc="225" normalizeH="0" baseline="0" noProof="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rPr>
                <a:t>《</a:t>
              </a:r>
              <a:r>
                <a:rPr kumimoji="0" lang="zh-CN" altLang="en-US" b="1" kern="1200" cap="none" spc="225" normalizeH="0" baseline="0" noProof="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rPr>
                <a:t>新时代青年要爱国、励志、求真、力行</a:t>
              </a:r>
              <a:r>
                <a:rPr kumimoji="0" lang="en-US" altLang="zh-CN" b="1" kern="1200" cap="none" spc="225" normalizeH="0" baseline="0" noProof="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rPr>
                <a:t>》</a:t>
              </a:r>
              <a:endParaRPr kumimoji="0" lang="zh-CN" altLang="en-US" b="1" kern="1200" cap="none" spc="225" normalizeH="0" baseline="0" noProof="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endParaRPr>
            </a:p>
          </p:txBody>
        </p:sp>
      </p:grpSp>
      <p:sp>
        <p:nvSpPr>
          <p:cNvPr id="23" name="文本框 22"/>
          <p:cNvSpPr txBox="1"/>
          <p:nvPr/>
        </p:nvSpPr>
        <p:spPr>
          <a:xfrm>
            <a:off x="2622550" y="2035175"/>
            <a:ext cx="5837238" cy="1722438"/>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358775" eaLnBrk="1" hangingPunct="1">
              <a:lnSpc>
                <a:spcPct val="150000"/>
              </a:lnSpc>
              <a:spcBef>
                <a:spcPct val="0"/>
              </a:spcBef>
              <a:buFontTx/>
              <a:buNone/>
            </a:pPr>
            <a:r>
              <a:rPr lang="zh-CN" altLang="en-US" sz="1200" dirty="0">
                <a:latin typeface="微软雅黑" panose="020B0503020204020204" pitchFamily="34" charset="-122"/>
                <a:ea typeface="微软雅黑" panose="020B0503020204020204" pitchFamily="34" charset="-122"/>
              </a:rPr>
              <a:t>是</a:t>
            </a:r>
            <a:r>
              <a:rPr lang="en-US" altLang="zh-CN" sz="1200" dirty="0">
                <a:latin typeface="微软雅黑" panose="020B0503020204020204" pitchFamily="34" charset="-122"/>
                <a:ea typeface="微软雅黑" panose="020B0503020204020204" pitchFamily="34" charset="-122"/>
              </a:rPr>
              <a:t>2018</a:t>
            </a:r>
            <a:r>
              <a:rPr lang="zh-CN" altLang="en-US" sz="1200" dirty="0">
                <a:latin typeface="微软雅黑" panose="020B0503020204020204" pitchFamily="34" charset="-122"/>
                <a:ea typeface="微软雅黑" panose="020B0503020204020204" pitchFamily="34" charset="-122"/>
              </a:rPr>
              <a:t>年</a:t>
            </a:r>
            <a:r>
              <a:rPr lang="en-US" altLang="zh-CN" sz="1200" dirty="0">
                <a:latin typeface="微软雅黑" panose="020B0503020204020204" pitchFamily="34" charset="-122"/>
                <a:ea typeface="微软雅黑" panose="020B0503020204020204" pitchFamily="34" charset="-122"/>
              </a:rPr>
              <a:t>5</a:t>
            </a:r>
            <a:r>
              <a:rPr lang="zh-CN" altLang="en-US" sz="1200" dirty="0">
                <a:latin typeface="微软雅黑" panose="020B0503020204020204" pitchFamily="34" charset="-122"/>
                <a:ea typeface="微软雅黑" panose="020B0503020204020204" pitchFamily="34" charset="-122"/>
              </a:rPr>
              <a:t>月</a:t>
            </a:r>
            <a:r>
              <a:rPr lang="en-US" altLang="zh-CN" sz="1200" dirty="0">
                <a:latin typeface="微软雅黑" panose="020B0503020204020204" pitchFamily="34" charset="-122"/>
                <a:ea typeface="微软雅黑" panose="020B0503020204020204" pitchFamily="34" charset="-122"/>
              </a:rPr>
              <a:t>2</a:t>
            </a:r>
            <a:r>
              <a:rPr lang="zh-CN" altLang="en-US" sz="1200" dirty="0">
                <a:latin typeface="微软雅黑" panose="020B0503020204020204" pitchFamily="34" charset="-122"/>
                <a:ea typeface="微软雅黑" panose="020B0503020204020204" pitchFamily="34" charset="-122"/>
              </a:rPr>
              <a:t>日习近平同志在北京大学师生座谈会上讲话的一部分。指出，我们面临的新时代，既是近代以来中华民族发展的最好时代，也是实现中华民族伟大复兴的最关键时代。广大青年既拥有广阔发展空间，也承载着伟大时代使命。对广大青年来说，这是最大的人生际遇，也是最大的人生考验。广大青年要爱国，忠于祖国，忠于人民；要励志，立鸿鹄志，做奋斗者；要求真，求真学问，练真本领；要力行，知行合一，做实干家。</a:t>
            </a:r>
          </a:p>
        </p:txBody>
      </p:sp>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down)">
                                      <p:cBhvr>
                                        <p:cTn id="11" dur="500"/>
                                        <p:tgtEl>
                                          <p:spTgt spid="24"/>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wipe(down)">
                                      <p:cBhvr>
                                        <p:cTn id="1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文本框 5"/>
          <p:cNvSpPr txBox="1"/>
          <p:nvPr/>
        </p:nvSpPr>
        <p:spPr>
          <a:xfrm>
            <a:off x="1270000" y="317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基层工作是最辛苦、最无奈、最繁琐的，只有能吃苦、敢吃苦、会吃苦，才能做到苦有所乐、苦有所获。</a:t>
            </a:r>
          </a:p>
        </p:txBody>
      </p:sp>
      <p:sp>
        <p:nvSpPr>
          <p:cNvPr id="59395" name="文本框 4"/>
          <p:cNvSpPr txBox="1"/>
          <p:nvPr/>
        </p:nvSpPr>
        <p:spPr>
          <a:xfrm>
            <a:off x="1270000" y="2540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此类现象和行为折射出领导干部的党性丧失、信仰的缺失、家风的丢失，反映了政治意识的淡化、政治立场的偏移，不仅破坏了市场公平正义，败坏了党风政风，更有损党的威信、政府形象。</a:t>
            </a:r>
          </a:p>
        </p:txBody>
      </p:sp>
      <p:sp>
        <p:nvSpPr>
          <p:cNvPr id="59396" name="文本框 3"/>
          <p:cNvSpPr txBox="1"/>
          <p:nvPr/>
        </p:nvSpPr>
        <p:spPr>
          <a:xfrm>
            <a:off x="1270000" y="190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en-US" altLang="zh-CN" sz="200" dirty="0">
                <a:latin typeface="Arial" panose="020B0604020202020204" pitchFamily="34" charset="0"/>
              </a:rPr>
              <a:t>"</a:t>
            </a:r>
            <a:r>
              <a:rPr lang="zh-CN" altLang="en-US" sz="200" dirty="0">
                <a:latin typeface="Arial" panose="020B0604020202020204" pitchFamily="34" charset="0"/>
              </a:rPr>
              <a:t>梅子留酸软齿牙。</a:t>
            </a:r>
            <a:r>
              <a:rPr lang="en-US" altLang="zh-CN" sz="200" dirty="0">
                <a:latin typeface="Arial" panose="020B0604020202020204" pitchFamily="34" charset="0"/>
              </a:rPr>
              <a:t>"</a:t>
            </a:r>
            <a:r>
              <a:rPr lang="zh-CN" altLang="en-US" sz="200" dirty="0">
                <a:latin typeface="Arial" panose="020B0604020202020204" pitchFamily="34" charset="0"/>
              </a:rPr>
              <a:t>这正如基层工作千头万绪、纷繁复杂，尤其是刚入职的新进基层人员，政策理论学习得不够深入，实践经验也不足，工作应对中捉襟见肘，遭受怀疑与冷遇，心里难免会有辛酸委屈。</a:t>
            </a:r>
          </a:p>
        </p:txBody>
      </p:sp>
      <p:sp>
        <p:nvSpPr>
          <p:cNvPr id="59397" name="文本框 2"/>
          <p:cNvSpPr txBox="1"/>
          <p:nvPr/>
        </p:nvSpPr>
        <p:spPr>
          <a:xfrm>
            <a:off x="1270000" y="1270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要加强农村精神文明建设，弘扬和践行社会主义核心价值观，广泛开展好群众性文化活动，强化村规民约执行，治理不良风气，推动移风易俗，培育文明乡风、良好家风、淳朴民风。</a:t>
            </a:r>
          </a:p>
        </p:txBody>
      </p:sp>
      <p:sp>
        <p:nvSpPr>
          <p:cNvPr id="59398" name="文本框 1"/>
          <p:cNvSpPr txBox="1"/>
          <p:nvPr/>
        </p:nvSpPr>
        <p:spPr>
          <a:xfrm>
            <a:off x="1270000" y="63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大家一起发展才是真发展，可持续发展才是好发展。</a:t>
            </a:r>
          </a:p>
        </p:txBody>
      </p:sp>
      <p:pic>
        <p:nvPicPr>
          <p:cNvPr id="59399" name="图片 2"/>
          <p:cNvPicPr/>
          <p:nvPr/>
        </p:nvPicPr>
        <p:blipFill>
          <a:blip r:embed="rId2"/>
          <a:stretch>
            <a:fillRect/>
          </a:stretch>
        </p:blipFill>
        <p:spPr>
          <a:xfrm>
            <a:off x="0" y="0"/>
            <a:ext cx="9144000" cy="5143500"/>
          </a:xfrm>
          <a:prstGeom prst="rect">
            <a:avLst/>
          </a:prstGeom>
          <a:noFill/>
          <a:ln w="9525">
            <a:noFill/>
          </a:ln>
        </p:spPr>
      </p:pic>
      <p:pic>
        <p:nvPicPr>
          <p:cNvPr id="24" name="图片 23"/>
          <p:cNvPicPr>
            <a:picLocks noChangeAspect="1"/>
          </p:cNvPicPr>
          <p:nvPr/>
        </p:nvPicPr>
        <p:blipFill>
          <a:blip r:embed="rId3"/>
          <a:stretch>
            <a:fillRect/>
          </a:stretch>
        </p:blipFill>
        <p:spPr>
          <a:xfrm>
            <a:off x="628650" y="2092325"/>
            <a:ext cx="2673350" cy="2673350"/>
          </a:xfrm>
          <a:prstGeom prst="rect">
            <a:avLst/>
          </a:prstGeom>
          <a:noFill/>
          <a:ln w="9525">
            <a:noFill/>
          </a:ln>
        </p:spPr>
      </p:pic>
      <p:pic>
        <p:nvPicPr>
          <p:cNvPr id="59401" name="图片 3"/>
          <p:cNvPicPr>
            <a:picLocks noChangeAspect="1"/>
          </p:cNvPicPr>
          <p:nvPr/>
        </p:nvPicPr>
        <p:blipFill>
          <a:blip r:embed="rId4"/>
          <a:stretch>
            <a:fillRect/>
          </a:stretch>
        </p:blipFill>
        <p:spPr>
          <a:xfrm>
            <a:off x="7551738" y="0"/>
            <a:ext cx="1592262" cy="965200"/>
          </a:xfrm>
          <a:prstGeom prst="rect">
            <a:avLst/>
          </a:prstGeom>
          <a:noFill/>
          <a:ln w="9525">
            <a:noFill/>
          </a:ln>
        </p:spPr>
      </p:pic>
      <p:grpSp>
        <p:nvGrpSpPr>
          <p:cNvPr id="59402" name="组合 8"/>
          <p:cNvGrpSpPr/>
          <p:nvPr/>
        </p:nvGrpSpPr>
        <p:grpSpPr>
          <a:xfrm>
            <a:off x="-11112" y="166688"/>
            <a:ext cx="7391400" cy="379412"/>
            <a:chOff x="0" y="221401"/>
            <a:chExt cx="9559508" cy="506634"/>
          </a:xfrm>
        </p:grpSpPr>
        <p:sp>
          <p:nvSpPr>
            <p:cNvPr id="36" name="矩形 35"/>
            <p:cNvSpPr/>
            <p:nvPr/>
          </p:nvSpPr>
          <p:spPr>
            <a:xfrm>
              <a:off x="1190833" y="221401"/>
              <a:ext cx="8368675" cy="50663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a:t>
              </a: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论党的青年工作</a:t>
              </a:r>
              <a:r>
                <a:rPr kumimoji="0" lang="en-US" altLang="zh-CN"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a:t>
              </a: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主要篇目学习</a:t>
              </a:r>
            </a:p>
          </p:txBody>
        </p:sp>
        <p:sp>
          <p:nvSpPr>
            <p:cNvPr id="37" name="矩形 36"/>
            <p:cNvSpPr/>
            <p:nvPr/>
          </p:nvSpPr>
          <p:spPr>
            <a:xfrm>
              <a:off x="0" y="221401"/>
              <a:ext cx="638533" cy="50663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grpSp>
      <p:grpSp>
        <p:nvGrpSpPr>
          <p:cNvPr id="16" name="组合 15"/>
          <p:cNvGrpSpPr/>
          <p:nvPr/>
        </p:nvGrpSpPr>
        <p:grpSpPr>
          <a:xfrm>
            <a:off x="608013" y="1046163"/>
            <a:ext cx="7907337" cy="3719512"/>
            <a:chOff x="810228" y="1395273"/>
            <a:chExt cx="10544537" cy="4959228"/>
          </a:xfrm>
        </p:grpSpPr>
        <p:sp>
          <p:nvSpPr>
            <p:cNvPr id="17" name="矩形 16"/>
            <p:cNvSpPr/>
            <p:nvPr/>
          </p:nvSpPr>
          <p:spPr>
            <a:xfrm>
              <a:off x="810228" y="1805896"/>
              <a:ext cx="10544537" cy="4548605"/>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nvGrpSpPr>
            <p:cNvPr id="59406" name="组合 3"/>
            <p:cNvGrpSpPr/>
            <p:nvPr/>
          </p:nvGrpSpPr>
          <p:grpSpPr>
            <a:xfrm>
              <a:off x="1595006" y="1395273"/>
              <a:ext cx="9001987" cy="1009736"/>
              <a:chOff x="1386245" y="2546361"/>
              <a:chExt cx="9566638" cy="1009736"/>
            </a:xfrm>
          </p:grpSpPr>
          <p:sp>
            <p:nvSpPr>
              <p:cNvPr id="20" name="等腰三角形 19"/>
              <p:cNvSpPr/>
              <p:nvPr/>
            </p:nvSpPr>
            <p:spPr>
              <a:xfrm>
                <a:off x="10633318" y="2546361"/>
                <a:ext cx="319463" cy="410623"/>
              </a:xfrm>
              <a:prstGeom prst="triangle">
                <a:avLst/>
              </a:prstGeom>
              <a:solidFill>
                <a:srgbClr val="75151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3429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mn-lt"/>
                  <a:ea typeface="+mn-ea"/>
                  <a:cs typeface="+mn-ea"/>
                  <a:sym typeface="+mn-lt"/>
                </a:endParaRPr>
              </a:p>
            </p:txBody>
          </p:sp>
          <p:sp>
            <p:nvSpPr>
              <p:cNvPr id="21" name="等腰三角形 20"/>
              <p:cNvSpPr/>
              <p:nvPr/>
            </p:nvSpPr>
            <p:spPr>
              <a:xfrm>
                <a:off x="1386894" y="2546361"/>
                <a:ext cx="319463" cy="410623"/>
              </a:xfrm>
              <a:prstGeom prst="triangle">
                <a:avLst/>
              </a:prstGeom>
              <a:solidFill>
                <a:srgbClr val="75151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3429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mn-lt"/>
                  <a:ea typeface="+mn-ea"/>
                  <a:cs typeface="+mn-ea"/>
                  <a:sym typeface="+mn-lt"/>
                </a:endParaRPr>
              </a:p>
            </p:txBody>
          </p:sp>
          <p:sp>
            <p:nvSpPr>
              <p:cNvPr id="22" name="梯形 21"/>
              <p:cNvSpPr/>
              <p:nvPr/>
            </p:nvSpPr>
            <p:spPr>
              <a:xfrm flipV="1">
                <a:off x="1546626" y="2546361"/>
                <a:ext cx="9246424" cy="1009624"/>
              </a:xfrm>
              <a:prstGeom prst="trapezoid">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3429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mn-lt"/>
                  <a:ea typeface="+mn-ea"/>
                  <a:cs typeface="+mn-ea"/>
                  <a:sym typeface="+mn-lt"/>
                </a:endParaRPr>
              </a:p>
            </p:txBody>
          </p:sp>
        </p:grpSp>
        <p:sp>
          <p:nvSpPr>
            <p:cNvPr id="19" name="文本框 18"/>
            <p:cNvSpPr txBox="1"/>
            <p:nvPr/>
          </p:nvSpPr>
          <p:spPr>
            <a:xfrm>
              <a:off x="2188363" y="1577302"/>
              <a:ext cx="8107926" cy="493171"/>
            </a:xfrm>
            <a:prstGeom prst="rect">
              <a:avLst/>
            </a:prstGeom>
            <a:noFill/>
          </p:spPr>
          <p:txBody>
            <a:bodyPr>
              <a:spAutoFit/>
            </a:bodyPr>
            <a:lstStyle/>
            <a:p>
              <a:pPr marR="0" algn="ctr" defTabSz="914400" fontAlgn="auto">
                <a:spcBef>
                  <a:spcPts val="0"/>
                </a:spcBef>
                <a:spcAft>
                  <a:spcPts val="0"/>
                </a:spcAft>
                <a:buClrTx/>
                <a:buSzTx/>
                <a:buFontTx/>
                <a:buNone/>
                <a:defRPr/>
              </a:pPr>
              <a:r>
                <a:rPr kumimoji="0" lang="en-US" altLang="zh-CN" b="1" kern="1200" cap="none" spc="225" normalizeH="0" baseline="0" noProof="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rPr>
                <a:t>《</a:t>
              </a:r>
              <a:r>
                <a:rPr kumimoji="0" lang="zh-CN" altLang="en-US" b="1" kern="1200" cap="none" spc="225" normalizeH="0" baseline="0" noProof="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rPr>
                <a:t>党旗所指就是团旗所向</a:t>
              </a:r>
              <a:r>
                <a:rPr kumimoji="0" lang="en-US" altLang="zh-CN" b="1" kern="1200" cap="none" spc="225" normalizeH="0" baseline="0" noProof="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rPr>
                <a:t>》</a:t>
              </a:r>
              <a:endParaRPr kumimoji="0" lang="zh-CN" altLang="en-US" b="1" kern="1200" cap="none" spc="225" normalizeH="0" baseline="0" noProof="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endParaRPr>
            </a:p>
          </p:txBody>
        </p:sp>
      </p:grpSp>
      <p:sp>
        <p:nvSpPr>
          <p:cNvPr id="23" name="文本框 22"/>
          <p:cNvSpPr txBox="1"/>
          <p:nvPr/>
        </p:nvSpPr>
        <p:spPr>
          <a:xfrm>
            <a:off x="2622550" y="2035175"/>
            <a:ext cx="5837238" cy="2347913"/>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358775" eaLnBrk="1" hangingPunct="1">
              <a:lnSpc>
                <a:spcPct val="150000"/>
              </a:lnSpc>
              <a:spcBef>
                <a:spcPct val="0"/>
              </a:spcBef>
              <a:buFontTx/>
              <a:buNone/>
            </a:pPr>
            <a:r>
              <a:rPr lang="zh-CN" altLang="en-US" sz="1100" dirty="0">
                <a:latin typeface="微软雅黑" panose="020B0503020204020204" pitchFamily="34" charset="-122"/>
                <a:ea typeface="微软雅黑" panose="020B0503020204020204" pitchFamily="34" charset="-122"/>
              </a:rPr>
              <a:t>是</a:t>
            </a:r>
            <a:r>
              <a:rPr lang="en-US" altLang="zh-CN" sz="1100" dirty="0">
                <a:latin typeface="微软雅黑" panose="020B0503020204020204" pitchFamily="34" charset="-122"/>
                <a:ea typeface="微软雅黑" panose="020B0503020204020204" pitchFamily="34" charset="-122"/>
              </a:rPr>
              <a:t>2018</a:t>
            </a:r>
            <a:r>
              <a:rPr lang="zh-CN" altLang="en-US" sz="1100" dirty="0">
                <a:latin typeface="微软雅黑" panose="020B0503020204020204" pitchFamily="34" charset="-122"/>
                <a:ea typeface="微软雅黑" panose="020B0503020204020204" pitchFamily="34" charset="-122"/>
              </a:rPr>
              <a:t>年</a:t>
            </a:r>
            <a:r>
              <a:rPr lang="en-US" altLang="zh-CN" sz="1100" dirty="0">
                <a:latin typeface="微软雅黑" panose="020B0503020204020204" pitchFamily="34" charset="-122"/>
                <a:ea typeface="微软雅黑" panose="020B0503020204020204" pitchFamily="34" charset="-122"/>
              </a:rPr>
              <a:t>7</a:t>
            </a:r>
            <a:r>
              <a:rPr lang="zh-CN" altLang="en-US" sz="1100" dirty="0">
                <a:latin typeface="微软雅黑" panose="020B0503020204020204" pitchFamily="34" charset="-122"/>
                <a:ea typeface="微软雅黑" panose="020B0503020204020204" pitchFamily="34" charset="-122"/>
              </a:rPr>
              <a:t>月</a:t>
            </a:r>
            <a:r>
              <a:rPr lang="en-US" altLang="zh-CN" sz="1100" dirty="0">
                <a:latin typeface="微软雅黑" panose="020B0503020204020204" pitchFamily="34" charset="-122"/>
                <a:ea typeface="微软雅黑" panose="020B0503020204020204" pitchFamily="34" charset="-122"/>
              </a:rPr>
              <a:t>2</a:t>
            </a:r>
            <a:r>
              <a:rPr lang="zh-CN" altLang="en-US" sz="1100" dirty="0">
                <a:latin typeface="微软雅黑" panose="020B0503020204020204" pitchFamily="34" charset="-122"/>
                <a:ea typeface="微软雅黑" panose="020B0503020204020204" pitchFamily="34" charset="-122"/>
              </a:rPr>
              <a:t>日习近平同志在同团中央新一届领导班子集体谈话时的讲话。指出，党的十八大以后，党中央从党和国家事业发展全局出发，高度重视和大力推进青年工作，召开党的历史上第一次中央党的群团工作会议，出台新中国历史上第一个青年发展规划，部署共青团改革，推动青年工作取得历史性成就。党中央关于青年工作的要求，明确了青年工作的战略地位，明确了中国青年运动的时代主题，明确了青年工作的职责使命，明确了青年一代健康成长的正确道路，明确了青年工作的路径方法，明确了共青团改革发展的目标任务，明确了必须加强党对青年工作的领导。这些重要要求，是做好新时代党的青年工作的根本遵循，必须长期坚持贯彻。要把握好新时代共青团的职责使命，加强对青年政治引领，广泛动员青年建功新时代，更好联系服务青年，要深入推进共青团改革，要切实落实从严治团要求。</a:t>
            </a:r>
          </a:p>
        </p:txBody>
      </p:sp>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down)">
                                      <p:cBhvr>
                                        <p:cTn id="11" dur="500"/>
                                        <p:tgtEl>
                                          <p:spTgt spid="24"/>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wipe(down)">
                                      <p:cBhvr>
                                        <p:cTn id="1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文本框 5"/>
          <p:cNvSpPr txBox="1"/>
          <p:nvPr/>
        </p:nvSpPr>
        <p:spPr>
          <a:xfrm>
            <a:off x="1270000" y="317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拉动小区</a:t>
            </a:r>
            <a:r>
              <a:rPr lang="en-US" altLang="zh-CN" sz="200" dirty="0">
                <a:latin typeface="Arial" panose="020B0604020202020204" pitchFamily="34" charset="0"/>
              </a:rPr>
              <a:t>"</a:t>
            </a:r>
            <a:r>
              <a:rPr lang="zh-CN" altLang="en-US" sz="200" dirty="0">
                <a:latin typeface="Arial" panose="020B0604020202020204" pitchFamily="34" charset="0"/>
              </a:rPr>
              <a:t>红色引擎</a:t>
            </a:r>
            <a:r>
              <a:rPr lang="en-US" altLang="zh-CN" sz="200" dirty="0">
                <a:latin typeface="Arial" panose="020B0604020202020204" pitchFamily="34" charset="0"/>
              </a:rPr>
              <a:t>" </a:t>
            </a:r>
            <a:r>
              <a:rPr lang="zh-CN" altLang="en-US" sz="200" dirty="0">
                <a:latin typeface="Arial" panose="020B0604020202020204" pitchFamily="34" charset="0"/>
              </a:rPr>
              <a:t>释放基层治理大动能</a:t>
            </a:r>
          </a:p>
        </p:txBody>
      </p:sp>
      <p:sp>
        <p:nvSpPr>
          <p:cNvPr id="60419" name="文本框 4"/>
          <p:cNvSpPr txBox="1"/>
          <p:nvPr/>
        </p:nvSpPr>
        <p:spPr>
          <a:xfrm>
            <a:off x="1270000" y="2540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en-US" altLang="zh-CN" sz="200" dirty="0">
                <a:latin typeface="Arial" panose="020B0604020202020204" pitchFamily="34" charset="0"/>
              </a:rPr>
              <a:t>"</a:t>
            </a:r>
            <a:r>
              <a:rPr lang="zh-CN" altLang="en-US" sz="200" dirty="0">
                <a:latin typeface="Arial" panose="020B0604020202020204" pitchFamily="34" charset="0"/>
              </a:rPr>
              <a:t>革命不是请客吃饭，是要奉献与牺牲的。</a:t>
            </a:r>
          </a:p>
        </p:txBody>
      </p:sp>
      <p:sp>
        <p:nvSpPr>
          <p:cNvPr id="60420" name="文本框 3"/>
          <p:cNvSpPr txBox="1"/>
          <p:nvPr/>
        </p:nvSpPr>
        <p:spPr>
          <a:xfrm>
            <a:off x="1270000" y="190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焦裕禄同志来到兰考时，当地的风沙之害极为严重。</a:t>
            </a:r>
          </a:p>
        </p:txBody>
      </p:sp>
      <p:sp>
        <p:nvSpPr>
          <p:cNvPr id="60421" name="文本框 2"/>
          <p:cNvSpPr txBox="1"/>
          <p:nvPr/>
        </p:nvSpPr>
        <p:spPr>
          <a:xfrm>
            <a:off x="1270000" y="1270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兰谷遗芳远，最美是文秀。</a:t>
            </a:r>
          </a:p>
        </p:txBody>
      </p:sp>
      <p:sp>
        <p:nvSpPr>
          <p:cNvPr id="60422" name="文本框 1"/>
          <p:cNvSpPr txBox="1"/>
          <p:nvPr/>
        </p:nvSpPr>
        <p:spPr>
          <a:xfrm>
            <a:off x="1270000" y="63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，工作</a:t>
            </a:r>
            <a:r>
              <a:rPr lang="en-US" altLang="zh-CN" sz="200" dirty="0">
                <a:latin typeface="Arial" panose="020B0604020202020204" pitchFamily="34" charset="0"/>
              </a:rPr>
              <a:t>"</a:t>
            </a:r>
            <a:r>
              <a:rPr lang="zh-CN" altLang="en-US" sz="200" dirty="0">
                <a:latin typeface="Arial" panose="020B0604020202020204" pitchFamily="34" charset="0"/>
              </a:rPr>
              <a:t>慢半拍</a:t>
            </a:r>
            <a:r>
              <a:rPr lang="en-US" altLang="zh-CN" sz="200" dirty="0">
                <a:latin typeface="Arial" panose="020B0604020202020204" pitchFamily="34" charset="0"/>
              </a:rPr>
              <a:t>"</a:t>
            </a:r>
            <a:r>
              <a:rPr lang="zh-CN" altLang="en-US" sz="200" dirty="0">
                <a:latin typeface="Arial" panose="020B0604020202020204" pitchFamily="34" charset="0"/>
              </a:rPr>
              <a:t>也</a:t>
            </a:r>
          </a:p>
        </p:txBody>
      </p:sp>
      <p:pic>
        <p:nvPicPr>
          <p:cNvPr id="60423" name="图片 2"/>
          <p:cNvPicPr/>
          <p:nvPr/>
        </p:nvPicPr>
        <p:blipFill>
          <a:blip r:embed="rId2"/>
          <a:stretch>
            <a:fillRect/>
          </a:stretch>
        </p:blipFill>
        <p:spPr>
          <a:xfrm>
            <a:off x="0" y="0"/>
            <a:ext cx="9144000" cy="5143500"/>
          </a:xfrm>
          <a:prstGeom prst="rect">
            <a:avLst/>
          </a:prstGeom>
          <a:noFill/>
          <a:ln w="9525">
            <a:noFill/>
          </a:ln>
        </p:spPr>
      </p:pic>
      <p:pic>
        <p:nvPicPr>
          <p:cNvPr id="24" name="图片 23"/>
          <p:cNvPicPr>
            <a:picLocks noChangeAspect="1"/>
          </p:cNvPicPr>
          <p:nvPr/>
        </p:nvPicPr>
        <p:blipFill>
          <a:blip r:embed="rId3"/>
          <a:stretch>
            <a:fillRect/>
          </a:stretch>
        </p:blipFill>
        <p:spPr>
          <a:xfrm>
            <a:off x="628650" y="2092325"/>
            <a:ext cx="2673350" cy="2673350"/>
          </a:xfrm>
          <a:prstGeom prst="rect">
            <a:avLst/>
          </a:prstGeom>
          <a:noFill/>
          <a:ln w="9525">
            <a:noFill/>
          </a:ln>
        </p:spPr>
      </p:pic>
      <p:pic>
        <p:nvPicPr>
          <p:cNvPr id="60425" name="图片 3"/>
          <p:cNvPicPr>
            <a:picLocks noChangeAspect="1"/>
          </p:cNvPicPr>
          <p:nvPr/>
        </p:nvPicPr>
        <p:blipFill>
          <a:blip r:embed="rId4"/>
          <a:stretch>
            <a:fillRect/>
          </a:stretch>
        </p:blipFill>
        <p:spPr>
          <a:xfrm>
            <a:off x="7551738" y="0"/>
            <a:ext cx="1592262" cy="965200"/>
          </a:xfrm>
          <a:prstGeom prst="rect">
            <a:avLst/>
          </a:prstGeom>
          <a:noFill/>
          <a:ln w="9525">
            <a:noFill/>
          </a:ln>
        </p:spPr>
      </p:pic>
      <p:grpSp>
        <p:nvGrpSpPr>
          <p:cNvPr id="60426" name="组合 8"/>
          <p:cNvGrpSpPr/>
          <p:nvPr/>
        </p:nvGrpSpPr>
        <p:grpSpPr>
          <a:xfrm>
            <a:off x="-11112" y="166688"/>
            <a:ext cx="7391400" cy="379412"/>
            <a:chOff x="0" y="221401"/>
            <a:chExt cx="9559508" cy="506634"/>
          </a:xfrm>
        </p:grpSpPr>
        <p:sp>
          <p:nvSpPr>
            <p:cNvPr id="36" name="矩形 35"/>
            <p:cNvSpPr/>
            <p:nvPr/>
          </p:nvSpPr>
          <p:spPr>
            <a:xfrm>
              <a:off x="1190833" y="221401"/>
              <a:ext cx="8368675" cy="50663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a:t>
              </a: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论党的青年工作</a:t>
              </a:r>
              <a:r>
                <a:rPr kumimoji="0" lang="en-US" altLang="zh-CN"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a:t>
              </a: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主要篇目学习</a:t>
              </a:r>
            </a:p>
          </p:txBody>
        </p:sp>
        <p:sp>
          <p:nvSpPr>
            <p:cNvPr id="37" name="矩形 36"/>
            <p:cNvSpPr/>
            <p:nvPr/>
          </p:nvSpPr>
          <p:spPr>
            <a:xfrm>
              <a:off x="0" y="221401"/>
              <a:ext cx="638533" cy="50663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grpSp>
      <p:grpSp>
        <p:nvGrpSpPr>
          <p:cNvPr id="16" name="组合 15"/>
          <p:cNvGrpSpPr/>
          <p:nvPr/>
        </p:nvGrpSpPr>
        <p:grpSpPr>
          <a:xfrm>
            <a:off x="608013" y="1046163"/>
            <a:ext cx="7907337" cy="3719512"/>
            <a:chOff x="810228" y="1395273"/>
            <a:chExt cx="10544537" cy="4959228"/>
          </a:xfrm>
        </p:grpSpPr>
        <p:sp>
          <p:nvSpPr>
            <p:cNvPr id="17" name="矩形 16"/>
            <p:cNvSpPr/>
            <p:nvPr/>
          </p:nvSpPr>
          <p:spPr>
            <a:xfrm>
              <a:off x="810228" y="1805896"/>
              <a:ext cx="10544537" cy="4548605"/>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nvGrpSpPr>
            <p:cNvPr id="60430" name="组合 3"/>
            <p:cNvGrpSpPr/>
            <p:nvPr/>
          </p:nvGrpSpPr>
          <p:grpSpPr>
            <a:xfrm>
              <a:off x="1595006" y="1395273"/>
              <a:ext cx="9001987" cy="1009736"/>
              <a:chOff x="1386245" y="2546361"/>
              <a:chExt cx="9566638" cy="1009736"/>
            </a:xfrm>
          </p:grpSpPr>
          <p:sp>
            <p:nvSpPr>
              <p:cNvPr id="20" name="等腰三角形 19"/>
              <p:cNvSpPr/>
              <p:nvPr/>
            </p:nvSpPr>
            <p:spPr>
              <a:xfrm>
                <a:off x="10633318" y="2546361"/>
                <a:ext cx="319463" cy="410623"/>
              </a:xfrm>
              <a:prstGeom prst="triangle">
                <a:avLst/>
              </a:prstGeom>
              <a:solidFill>
                <a:srgbClr val="75151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3429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mn-lt"/>
                  <a:ea typeface="+mn-ea"/>
                  <a:cs typeface="+mn-ea"/>
                  <a:sym typeface="+mn-lt"/>
                </a:endParaRPr>
              </a:p>
            </p:txBody>
          </p:sp>
          <p:sp>
            <p:nvSpPr>
              <p:cNvPr id="21" name="等腰三角形 20"/>
              <p:cNvSpPr/>
              <p:nvPr/>
            </p:nvSpPr>
            <p:spPr>
              <a:xfrm>
                <a:off x="1386894" y="2546361"/>
                <a:ext cx="319463" cy="410623"/>
              </a:xfrm>
              <a:prstGeom prst="triangle">
                <a:avLst/>
              </a:prstGeom>
              <a:solidFill>
                <a:srgbClr val="75151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3429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mn-lt"/>
                  <a:ea typeface="+mn-ea"/>
                  <a:cs typeface="+mn-ea"/>
                  <a:sym typeface="+mn-lt"/>
                </a:endParaRPr>
              </a:p>
            </p:txBody>
          </p:sp>
          <p:sp>
            <p:nvSpPr>
              <p:cNvPr id="22" name="梯形 21"/>
              <p:cNvSpPr/>
              <p:nvPr/>
            </p:nvSpPr>
            <p:spPr>
              <a:xfrm flipV="1">
                <a:off x="1546626" y="2546361"/>
                <a:ext cx="9246424" cy="1009624"/>
              </a:xfrm>
              <a:prstGeom prst="trapezoid">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3429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mn-lt"/>
                  <a:ea typeface="+mn-ea"/>
                  <a:cs typeface="+mn-ea"/>
                  <a:sym typeface="+mn-lt"/>
                </a:endParaRPr>
              </a:p>
            </p:txBody>
          </p:sp>
        </p:grpSp>
        <p:sp>
          <p:nvSpPr>
            <p:cNvPr id="19" name="文本框 18"/>
            <p:cNvSpPr txBox="1"/>
            <p:nvPr/>
          </p:nvSpPr>
          <p:spPr>
            <a:xfrm>
              <a:off x="2188363" y="1577302"/>
              <a:ext cx="8107926" cy="493171"/>
            </a:xfrm>
            <a:prstGeom prst="rect">
              <a:avLst/>
            </a:prstGeom>
            <a:noFill/>
          </p:spPr>
          <p:txBody>
            <a:bodyPr>
              <a:spAutoFit/>
            </a:bodyPr>
            <a:lstStyle/>
            <a:p>
              <a:pPr marR="0" algn="ctr" defTabSz="914400" fontAlgn="auto">
                <a:spcBef>
                  <a:spcPts val="0"/>
                </a:spcBef>
                <a:spcAft>
                  <a:spcPts val="0"/>
                </a:spcAft>
                <a:buClrTx/>
                <a:buSzTx/>
                <a:buFontTx/>
                <a:buNone/>
                <a:defRPr/>
              </a:pPr>
              <a:r>
                <a:rPr kumimoji="0" lang="zh-CN" altLang="en-US" b="1" kern="1200" cap="none" spc="225" normalizeH="0" baseline="0" noProof="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rPr>
                <a:t>　</a:t>
              </a:r>
              <a:r>
                <a:rPr kumimoji="0" lang="en-US" altLang="zh-CN" b="1" kern="1200" cap="none" spc="225" normalizeH="0" baseline="0" noProof="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rPr>
                <a:t>《</a:t>
              </a:r>
              <a:r>
                <a:rPr kumimoji="0" lang="zh-CN" altLang="en-US" b="1" kern="1200" cap="none" spc="225" normalizeH="0" baseline="0" noProof="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rPr>
                <a:t>培养担当民族复兴大任的时代新人</a:t>
              </a:r>
              <a:r>
                <a:rPr kumimoji="0" lang="en-US" altLang="zh-CN" b="1" kern="1200" cap="none" spc="225" normalizeH="0" baseline="0" noProof="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rPr>
                <a:t>》</a:t>
              </a:r>
              <a:endParaRPr kumimoji="0" lang="zh-CN" altLang="en-US" b="1" kern="1200" cap="none" spc="225" normalizeH="0" baseline="0" noProof="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endParaRPr>
            </a:p>
          </p:txBody>
        </p:sp>
      </p:grpSp>
      <p:sp>
        <p:nvSpPr>
          <p:cNvPr id="23" name="文本框 22"/>
          <p:cNvSpPr txBox="1"/>
          <p:nvPr/>
        </p:nvSpPr>
        <p:spPr>
          <a:xfrm>
            <a:off x="2622550" y="2035175"/>
            <a:ext cx="5837238" cy="2093913"/>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358775" eaLnBrk="1" hangingPunct="1">
              <a:lnSpc>
                <a:spcPct val="150000"/>
              </a:lnSpc>
              <a:spcBef>
                <a:spcPct val="0"/>
              </a:spcBef>
              <a:buFontTx/>
              <a:buNone/>
            </a:pPr>
            <a:r>
              <a:rPr lang="zh-CN" altLang="en-US" sz="1100" dirty="0">
                <a:latin typeface="微软雅黑" panose="020B0503020204020204" pitchFamily="34" charset="-122"/>
                <a:ea typeface="微软雅黑" panose="020B0503020204020204" pitchFamily="34" charset="-122"/>
              </a:rPr>
              <a:t>是</a:t>
            </a:r>
            <a:r>
              <a:rPr lang="en-US" altLang="zh-CN" sz="1100" dirty="0">
                <a:latin typeface="微软雅黑" panose="020B0503020204020204" pitchFamily="34" charset="-122"/>
                <a:ea typeface="微软雅黑" panose="020B0503020204020204" pitchFamily="34" charset="-122"/>
              </a:rPr>
              <a:t>2018</a:t>
            </a:r>
            <a:r>
              <a:rPr lang="zh-CN" altLang="en-US" sz="1100" dirty="0">
                <a:latin typeface="微软雅黑" panose="020B0503020204020204" pitchFamily="34" charset="-122"/>
                <a:ea typeface="微软雅黑" panose="020B0503020204020204" pitchFamily="34" charset="-122"/>
              </a:rPr>
              <a:t>年</a:t>
            </a:r>
            <a:r>
              <a:rPr lang="en-US" altLang="zh-CN" sz="1100" dirty="0">
                <a:latin typeface="微软雅黑" panose="020B0503020204020204" pitchFamily="34" charset="-122"/>
                <a:ea typeface="微软雅黑" panose="020B0503020204020204" pitchFamily="34" charset="-122"/>
              </a:rPr>
              <a:t>8</a:t>
            </a:r>
            <a:r>
              <a:rPr lang="zh-CN" altLang="en-US" sz="1100" dirty="0">
                <a:latin typeface="微软雅黑" panose="020B0503020204020204" pitchFamily="34" charset="-122"/>
                <a:ea typeface="微软雅黑" panose="020B0503020204020204" pitchFamily="34" charset="-122"/>
              </a:rPr>
              <a:t>月</a:t>
            </a:r>
            <a:r>
              <a:rPr lang="en-US" altLang="zh-CN" sz="1100" dirty="0">
                <a:latin typeface="微软雅黑" panose="020B0503020204020204" pitchFamily="34" charset="-122"/>
                <a:ea typeface="微软雅黑" panose="020B0503020204020204" pitchFamily="34" charset="-122"/>
              </a:rPr>
              <a:t>21</a:t>
            </a:r>
            <a:r>
              <a:rPr lang="zh-CN" altLang="en-US" sz="1100" dirty="0">
                <a:latin typeface="微软雅黑" panose="020B0503020204020204" pitchFamily="34" charset="-122"/>
                <a:ea typeface="微软雅黑" panose="020B0503020204020204" pitchFamily="34" charset="-122"/>
              </a:rPr>
              <a:t>日习近平同志在全国宣传思想工作会议上讲话的一部分。指出，担当民族复兴大任的时代新人，必须是在思想水平、政治觉悟、道德品质、文化素养、精神状态等方面同新时代要求相符合的。培养时代新人，重中之重是要以坚定的理想信念筑牢精神之基。要在全体人民特别是青少年中加强理想信念教育，深化社会主义和共产主义宣传教育，深化中国特色社会主义和中国梦宣传教育，弘扬以爱国主义为核心的民族精神和以改革创新为核心的时代精神，让理想信念的明灯永远在全国各族人民心中闪亮。要推动社会主义核心价值观转化为思想自觉和行为习惯，抓住青少年价值观形成和确定的关键时期，从小就抓、从幼儿园就抓，引导青少年扣好人生第一粒扣子。</a:t>
            </a:r>
          </a:p>
        </p:txBody>
      </p:sp>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down)">
                                      <p:cBhvr>
                                        <p:cTn id="11" dur="500"/>
                                        <p:tgtEl>
                                          <p:spTgt spid="24"/>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wipe(down)">
                                      <p:cBhvr>
                                        <p:cTn id="1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文本框 5"/>
          <p:cNvSpPr txBox="1"/>
          <p:nvPr/>
        </p:nvSpPr>
        <p:spPr>
          <a:xfrm>
            <a:off x="1270000" y="317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en-US" altLang="zh-CN" sz="200" dirty="0">
                <a:latin typeface="Arial" panose="020B0604020202020204" pitchFamily="34" charset="0"/>
              </a:rPr>
              <a:t>"</a:t>
            </a:r>
            <a:r>
              <a:rPr lang="zh-CN" altLang="en-US" sz="200" dirty="0">
                <a:latin typeface="Arial" panose="020B0604020202020204" pitchFamily="34" charset="0"/>
              </a:rPr>
              <a:t>善禁者，先禁其身而后人</a:t>
            </a:r>
            <a:r>
              <a:rPr lang="en-US" altLang="zh-CN" sz="200" dirty="0">
                <a:latin typeface="Arial" panose="020B0604020202020204" pitchFamily="34" charset="0"/>
              </a:rPr>
              <a:t>"</a:t>
            </a:r>
            <a:r>
              <a:rPr lang="zh-CN" altLang="en-US" sz="200" dirty="0">
                <a:latin typeface="Arial" panose="020B0604020202020204" pitchFamily="34" charset="0"/>
              </a:rPr>
              <a:t>，从自己做起，才守得住规矩、守得住权威。</a:t>
            </a:r>
          </a:p>
        </p:txBody>
      </p:sp>
      <p:sp>
        <p:nvSpPr>
          <p:cNvPr id="61443" name="文本框 4"/>
          <p:cNvSpPr txBox="1"/>
          <p:nvPr/>
        </p:nvSpPr>
        <p:spPr>
          <a:xfrm>
            <a:off x="1270000" y="2540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要赢得保持同人民群众的血肉联系、人民衷心拥护的历史主动，赢得全党高度团结统一、走在时代前列、带领人民实现中华民族伟大复兴的历史主动。</a:t>
            </a:r>
          </a:p>
        </p:txBody>
      </p:sp>
      <p:sp>
        <p:nvSpPr>
          <p:cNvPr id="61444" name="文本框 3"/>
          <p:cNvSpPr txBox="1"/>
          <p:nvPr/>
        </p:nvSpPr>
        <p:spPr>
          <a:xfrm>
            <a:off x="1270000" y="190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他们来自人民，植根人民，用朴实行动书写了不平凡的故事。</a:t>
            </a:r>
          </a:p>
        </p:txBody>
      </p:sp>
      <p:sp>
        <p:nvSpPr>
          <p:cNvPr id="61445" name="文本框 2"/>
          <p:cNvSpPr txBox="1"/>
          <p:nvPr/>
        </p:nvSpPr>
        <p:spPr>
          <a:xfrm>
            <a:off x="1270000" y="1270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要的意义。</a:t>
            </a:r>
            <a:r>
              <a:rPr lang="en-US" altLang="zh-CN" sz="200" dirty="0">
                <a:latin typeface="Arial" panose="020B0604020202020204" pitchFamily="34" charset="0"/>
              </a:rPr>
              <a:t>"</a:t>
            </a:r>
            <a:r>
              <a:rPr lang="zh-CN" altLang="en-US" sz="200" dirty="0">
                <a:latin typeface="Arial" panose="020B0604020202020204" pitchFamily="34" charset="0"/>
              </a:rPr>
              <a:t>不忘初心，牢记使命。</a:t>
            </a:r>
          </a:p>
        </p:txBody>
      </p:sp>
      <p:sp>
        <p:nvSpPr>
          <p:cNvPr id="61446" name="文本框 1"/>
          <p:cNvSpPr txBox="1"/>
          <p:nvPr/>
        </p:nvSpPr>
        <p:spPr>
          <a:xfrm>
            <a:off x="1270000" y="63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观气韵，赏烟火人间，察民生民情。</a:t>
            </a:r>
          </a:p>
        </p:txBody>
      </p:sp>
      <p:pic>
        <p:nvPicPr>
          <p:cNvPr id="61447" name="图片 2"/>
          <p:cNvPicPr/>
          <p:nvPr/>
        </p:nvPicPr>
        <p:blipFill>
          <a:blip r:embed="rId2"/>
          <a:stretch>
            <a:fillRect/>
          </a:stretch>
        </p:blipFill>
        <p:spPr>
          <a:xfrm>
            <a:off x="0" y="0"/>
            <a:ext cx="9144000" cy="5143500"/>
          </a:xfrm>
          <a:prstGeom prst="rect">
            <a:avLst/>
          </a:prstGeom>
          <a:noFill/>
          <a:ln w="9525">
            <a:noFill/>
          </a:ln>
        </p:spPr>
      </p:pic>
      <p:pic>
        <p:nvPicPr>
          <p:cNvPr id="24" name="图片 23"/>
          <p:cNvPicPr>
            <a:picLocks noChangeAspect="1"/>
          </p:cNvPicPr>
          <p:nvPr/>
        </p:nvPicPr>
        <p:blipFill>
          <a:blip r:embed="rId3"/>
          <a:stretch>
            <a:fillRect/>
          </a:stretch>
        </p:blipFill>
        <p:spPr>
          <a:xfrm>
            <a:off x="628650" y="2092325"/>
            <a:ext cx="2673350" cy="2673350"/>
          </a:xfrm>
          <a:prstGeom prst="rect">
            <a:avLst/>
          </a:prstGeom>
          <a:noFill/>
          <a:ln w="9525">
            <a:noFill/>
          </a:ln>
        </p:spPr>
      </p:pic>
      <p:pic>
        <p:nvPicPr>
          <p:cNvPr id="61449" name="图片 3"/>
          <p:cNvPicPr>
            <a:picLocks noChangeAspect="1"/>
          </p:cNvPicPr>
          <p:nvPr/>
        </p:nvPicPr>
        <p:blipFill>
          <a:blip r:embed="rId4"/>
          <a:stretch>
            <a:fillRect/>
          </a:stretch>
        </p:blipFill>
        <p:spPr>
          <a:xfrm>
            <a:off x="7551738" y="0"/>
            <a:ext cx="1592262" cy="965200"/>
          </a:xfrm>
          <a:prstGeom prst="rect">
            <a:avLst/>
          </a:prstGeom>
          <a:noFill/>
          <a:ln w="9525">
            <a:noFill/>
          </a:ln>
        </p:spPr>
      </p:pic>
      <p:grpSp>
        <p:nvGrpSpPr>
          <p:cNvPr id="61450" name="组合 8"/>
          <p:cNvGrpSpPr/>
          <p:nvPr/>
        </p:nvGrpSpPr>
        <p:grpSpPr>
          <a:xfrm>
            <a:off x="-11112" y="166688"/>
            <a:ext cx="7391400" cy="379412"/>
            <a:chOff x="0" y="221401"/>
            <a:chExt cx="9559508" cy="506634"/>
          </a:xfrm>
        </p:grpSpPr>
        <p:sp>
          <p:nvSpPr>
            <p:cNvPr id="36" name="矩形 35"/>
            <p:cNvSpPr/>
            <p:nvPr/>
          </p:nvSpPr>
          <p:spPr>
            <a:xfrm>
              <a:off x="1190833" y="221401"/>
              <a:ext cx="8368675" cy="50663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a:t>
              </a: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论党的青年工作</a:t>
              </a:r>
              <a:r>
                <a:rPr kumimoji="0" lang="en-US" altLang="zh-CN"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a:t>
              </a: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主要篇目学习</a:t>
              </a:r>
            </a:p>
          </p:txBody>
        </p:sp>
        <p:sp>
          <p:nvSpPr>
            <p:cNvPr id="37" name="矩形 36"/>
            <p:cNvSpPr/>
            <p:nvPr/>
          </p:nvSpPr>
          <p:spPr>
            <a:xfrm>
              <a:off x="0" y="221401"/>
              <a:ext cx="638533" cy="50663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grpSp>
      <p:grpSp>
        <p:nvGrpSpPr>
          <p:cNvPr id="16" name="组合 15"/>
          <p:cNvGrpSpPr/>
          <p:nvPr/>
        </p:nvGrpSpPr>
        <p:grpSpPr>
          <a:xfrm>
            <a:off x="608013" y="1046163"/>
            <a:ext cx="7907337" cy="3719512"/>
            <a:chOff x="810228" y="1395273"/>
            <a:chExt cx="10544537" cy="4959228"/>
          </a:xfrm>
        </p:grpSpPr>
        <p:sp>
          <p:nvSpPr>
            <p:cNvPr id="17" name="矩形 16"/>
            <p:cNvSpPr/>
            <p:nvPr/>
          </p:nvSpPr>
          <p:spPr>
            <a:xfrm>
              <a:off x="810228" y="1805896"/>
              <a:ext cx="10544537" cy="4548605"/>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nvGrpSpPr>
            <p:cNvPr id="61454" name="组合 3"/>
            <p:cNvGrpSpPr/>
            <p:nvPr/>
          </p:nvGrpSpPr>
          <p:grpSpPr>
            <a:xfrm>
              <a:off x="1595006" y="1395273"/>
              <a:ext cx="9001987" cy="1009736"/>
              <a:chOff x="1386245" y="2546361"/>
              <a:chExt cx="9566638" cy="1009736"/>
            </a:xfrm>
          </p:grpSpPr>
          <p:sp>
            <p:nvSpPr>
              <p:cNvPr id="20" name="等腰三角形 19"/>
              <p:cNvSpPr/>
              <p:nvPr/>
            </p:nvSpPr>
            <p:spPr>
              <a:xfrm>
                <a:off x="10633318" y="2546361"/>
                <a:ext cx="319463" cy="410623"/>
              </a:xfrm>
              <a:prstGeom prst="triangle">
                <a:avLst/>
              </a:prstGeom>
              <a:solidFill>
                <a:srgbClr val="75151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3429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mn-lt"/>
                  <a:ea typeface="+mn-ea"/>
                  <a:cs typeface="+mn-ea"/>
                  <a:sym typeface="+mn-lt"/>
                </a:endParaRPr>
              </a:p>
            </p:txBody>
          </p:sp>
          <p:sp>
            <p:nvSpPr>
              <p:cNvPr id="21" name="等腰三角形 20"/>
              <p:cNvSpPr/>
              <p:nvPr/>
            </p:nvSpPr>
            <p:spPr>
              <a:xfrm>
                <a:off x="1386894" y="2546361"/>
                <a:ext cx="319463" cy="410623"/>
              </a:xfrm>
              <a:prstGeom prst="triangle">
                <a:avLst/>
              </a:prstGeom>
              <a:solidFill>
                <a:srgbClr val="75151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3429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mn-lt"/>
                  <a:ea typeface="+mn-ea"/>
                  <a:cs typeface="+mn-ea"/>
                  <a:sym typeface="+mn-lt"/>
                </a:endParaRPr>
              </a:p>
            </p:txBody>
          </p:sp>
          <p:sp>
            <p:nvSpPr>
              <p:cNvPr id="22" name="梯形 21"/>
              <p:cNvSpPr/>
              <p:nvPr/>
            </p:nvSpPr>
            <p:spPr>
              <a:xfrm flipV="1">
                <a:off x="1546626" y="2546361"/>
                <a:ext cx="9246424" cy="1009624"/>
              </a:xfrm>
              <a:prstGeom prst="trapezoid">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3429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mn-lt"/>
                  <a:ea typeface="+mn-ea"/>
                  <a:cs typeface="+mn-ea"/>
                  <a:sym typeface="+mn-lt"/>
                </a:endParaRPr>
              </a:p>
            </p:txBody>
          </p:sp>
        </p:grpSp>
        <p:sp>
          <p:nvSpPr>
            <p:cNvPr id="19" name="文本框 18"/>
            <p:cNvSpPr txBox="1"/>
            <p:nvPr/>
          </p:nvSpPr>
          <p:spPr>
            <a:xfrm>
              <a:off x="2188363" y="1577302"/>
              <a:ext cx="8107926" cy="861462"/>
            </a:xfrm>
            <a:prstGeom prst="rect">
              <a:avLst/>
            </a:prstGeom>
            <a:noFill/>
          </p:spPr>
          <p:txBody>
            <a:bodyPr>
              <a:spAutoFit/>
            </a:bodyPr>
            <a:lstStyle/>
            <a:p>
              <a:pPr marR="0" algn="ctr" defTabSz="914400" fontAlgn="auto">
                <a:spcBef>
                  <a:spcPts val="0"/>
                </a:spcBef>
                <a:spcAft>
                  <a:spcPts val="0"/>
                </a:spcAft>
                <a:buClrTx/>
                <a:buSzTx/>
                <a:buFontTx/>
                <a:buNone/>
                <a:defRPr/>
              </a:pPr>
              <a:r>
                <a:rPr kumimoji="0" lang="en-US" altLang="zh-CN" b="1" kern="1200" cap="none" spc="225" normalizeH="0" baseline="0" noProof="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rPr>
                <a:t>《</a:t>
              </a:r>
              <a:r>
                <a:rPr kumimoji="0" lang="zh-CN" altLang="en-US" b="1" kern="1200" cap="none" spc="225" normalizeH="0" baseline="0" noProof="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rPr>
                <a:t>培养德智体美劳全面发展的社会主义建设者和接班人</a:t>
              </a:r>
              <a:r>
                <a:rPr kumimoji="0" lang="en-US" altLang="zh-CN" b="1" kern="1200" cap="none" spc="225" normalizeH="0" baseline="0" noProof="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rPr>
                <a:t>》</a:t>
              </a:r>
              <a:endParaRPr kumimoji="0" lang="zh-CN" altLang="en-US" b="1" kern="1200" cap="none" spc="225" normalizeH="0" baseline="0" noProof="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endParaRPr>
            </a:p>
          </p:txBody>
        </p:sp>
      </p:grpSp>
      <p:sp>
        <p:nvSpPr>
          <p:cNvPr id="23" name="文本框 22"/>
          <p:cNvSpPr txBox="1"/>
          <p:nvPr/>
        </p:nvSpPr>
        <p:spPr>
          <a:xfrm>
            <a:off x="2622550" y="2035175"/>
            <a:ext cx="5837238" cy="1998663"/>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358775" eaLnBrk="1" hangingPunct="1">
              <a:lnSpc>
                <a:spcPct val="150000"/>
              </a:lnSpc>
              <a:spcBef>
                <a:spcPct val="0"/>
              </a:spcBef>
              <a:buFontTx/>
              <a:buNone/>
            </a:pPr>
            <a:r>
              <a:rPr lang="zh-CN" altLang="en-US" sz="1200" dirty="0">
                <a:latin typeface="微软雅黑" panose="020B0503020204020204" pitchFamily="34" charset="-122"/>
                <a:ea typeface="微软雅黑" panose="020B0503020204020204" pitchFamily="34" charset="-122"/>
              </a:rPr>
              <a:t>是</a:t>
            </a:r>
            <a:r>
              <a:rPr lang="en-US" altLang="zh-CN" sz="1200" dirty="0">
                <a:latin typeface="微软雅黑" panose="020B0503020204020204" pitchFamily="34" charset="-122"/>
                <a:ea typeface="微软雅黑" panose="020B0503020204020204" pitchFamily="34" charset="-122"/>
              </a:rPr>
              <a:t>2018</a:t>
            </a:r>
            <a:r>
              <a:rPr lang="zh-CN" altLang="en-US" sz="1200" dirty="0">
                <a:latin typeface="微软雅黑" panose="020B0503020204020204" pitchFamily="34" charset="-122"/>
                <a:ea typeface="微软雅黑" panose="020B0503020204020204" pitchFamily="34" charset="-122"/>
              </a:rPr>
              <a:t>年</a:t>
            </a:r>
            <a:r>
              <a:rPr lang="en-US" altLang="zh-CN" sz="1200" dirty="0">
                <a:latin typeface="微软雅黑" panose="020B0503020204020204" pitchFamily="34" charset="-122"/>
                <a:ea typeface="微软雅黑" panose="020B0503020204020204" pitchFamily="34" charset="-122"/>
              </a:rPr>
              <a:t>9</a:t>
            </a:r>
            <a:r>
              <a:rPr lang="zh-CN" altLang="en-US" sz="1200" dirty="0">
                <a:latin typeface="微软雅黑" panose="020B0503020204020204" pitchFamily="34" charset="-122"/>
                <a:ea typeface="微软雅黑" panose="020B0503020204020204" pitchFamily="34" charset="-122"/>
              </a:rPr>
              <a:t>月</a:t>
            </a:r>
            <a:r>
              <a:rPr lang="en-US" altLang="zh-CN" sz="1200" dirty="0">
                <a:latin typeface="微软雅黑" panose="020B0503020204020204" pitchFamily="34" charset="-122"/>
                <a:ea typeface="微软雅黑" panose="020B0503020204020204" pitchFamily="34" charset="-122"/>
              </a:rPr>
              <a:t>10</a:t>
            </a:r>
            <a:r>
              <a:rPr lang="zh-CN" altLang="en-US" sz="1200" dirty="0">
                <a:latin typeface="微软雅黑" panose="020B0503020204020204" pitchFamily="34" charset="-122"/>
                <a:ea typeface="微软雅黑" panose="020B0503020204020204" pitchFamily="34" charset="-122"/>
              </a:rPr>
              <a:t>日习近平同志在全国教育大会上讲话的一部分。指出，培养什么人，是教育的首要问题。我们的教育必须把培养社会主义建设者和接班人作为根本任务，培养一代又一代拥护中国共产党领导和我国社会主义制度、立志为中国特色社会主义奋斗终身的有用人才。要在坚定理想信念上下功夫，在厚植爱国主义情怀上下功夫，在加强品德修养上下功夫，在增长知识见识上下功夫，在培养奋斗精神上下功夫，在增强综合素质上下功夫。要努力构建德智体美劳全面培养的教育体系，形成更高水平的人才培养体系。要注重教材建设。</a:t>
            </a:r>
          </a:p>
        </p:txBody>
      </p:sp>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down)">
                                      <p:cBhvr>
                                        <p:cTn id="11" dur="500"/>
                                        <p:tgtEl>
                                          <p:spTgt spid="24"/>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wipe(down)">
                                      <p:cBhvr>
                                        <p:cTn id="1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文本框 5"/>
          <p:cNvSpPr txBox="1"/>
          <p:nvPr/>
        </p:nvSpPr>
        <p:spPr>
          <a:xfrm>
            <a:off x="1270000" y="317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en-US" altLang="zh-CN" sz="200" dirty="0">
                <a:latin typeface="Arial" panose="020B0604020202020204" pitchFamily="34" charset="0"/>
              </a:rPr>
              <a:t>"</a:t>
            </a:r>
            <a:r>
              <a:rPr lang="zh-CN" altLang="en-US" sz="200" dirty="0">
                <a:latin typeface="Arial" panose="020B0604020202020204" pitchFamily="34" charset="0"/>
              </a:rPr>
              <a:t>为有牺牲多壮志，敢教日月换新天。</a:t>
            </a:r>
          </a:p>
        </p:txBody>
      </p:sp>
      <p:sp>
        <p:nvSpPr>
          <p:cNvPr id="62467" name="文本框 4"/>
          <p:cNvSpPr txBox="1"/>
          <p:nvPr/>
        </p:nvSpPr>
        <p:spPr>
          <a:xfrm>
            <a:off x="1270000" y="2540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，强调县乡中层干部岗位吸引力减弱和干部中坚力量青黄不接的主要原因是：</a:t>
            </a:r>
            <a:r>
              <a:rPr lang="en-US" altLang="zh-CN" sz="200" dirty="0">
                <a:latin typeface="Arial" panose="020B0604020202020204" pitchFamily="34" charset="0"/>
              </a:rPr>
              <a:t>"</a:t>
            </a:r>
            <a:r>
              <a:rPr lang="zh-CN" altLang="en-US" sz="200" dirty="0">
                <a:latin typeface="Arial" panose="020B0604020202020204" pitchFamily="34" charset="0"/>
              </a:rPr>
              <a:t>中层干部</a:t>
            </a:r>
            <a:r>
              <a:rPr lang="en-US" altLang="zh-CN" sz="200" dirty="0">
                <a:latin typeface="Arial" panose="020B0604020202020204" pitchFamily="34" charset="0"/>
              </a:rPr>
              <a:t>"</a:t>
            </a:r>
            <a:r>
              <a:rPr lang="zh-CN" altLang="en-US" sz="200" dirty="0">
                <a:latin typeface="Arial" panose="020B0604020202020204" pitchFamily="34" charset="0"/>
              </a:rPr>
              <a:t>普遍面临</a:t>
            </a:r>
            <a:r>
              <a:rPr lang="en-US" altLang="zh-CN" sz="200" dirty="0">
                <a:latin typeface="Arial" panose="020B0604020202020204" pitchFamily="34" charset="0"/>
              </a:rPr>
              <a:t>"</a:t>
            </a:r>
            <a:r>
              <a:rPr lang="zh-CN" altLang="en-US" sz="200" dirty="0">
                <a:latin typeface="Arial" panose="020B0604020202020204" pitchFamily="34" charset="0"/>
              </a:rPr>
              <a:t>紧绷运转</a:t>
            </a:r>
          </a:p>
        </p:txBody>
      </p:sp>
      <p:sp>
        <p:nvSpPr>
          <p:cNvPr id="62468" name="文本框 3"/>
          <p:cNvSpPr txBox="1"/>
          <p:nvPr/>
        </p:nvSpPr>
        <p:spPr>
          <a:xfrm>
            <a:off x="1270000" y="190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en-US" altLang="zh-CN" sz="200" dirty="0">
                <a:latin typeface="Arial" panose="020B0604020202020204" pitchFamily="34" charset="0"/>
              </a:rPr>
              <a:t>"</a:t>
            </a:r>
            <a:r>
              <a:rPr lang="zh-CN" altLang="en-US" sz="200" dirty="0">
                <a:latin typeface="Arial" panose="020B0604020202020204" pitchFamily="34" charset="0"/>
              </a:rPr>
              <a:t>为中国人民谋幸福，为中华民族谋复兴</a:t>
            </a:r>
            <a:r>
              <a:rPr lang="en-US" altLang="zh-CN" sz="200" dirty="0">
                <a:latin typeface="Arial" panose="020B0604020202020204" pitchFamily="34" charset="0"/>
              </a:rPr>
              <a:t>"</a:t>
            </a:r>
            <a:r>
              <a:rPr lang="zh-CN" altLang="en-US" sz="200" dirty="0">
                <a:latin typeface="Arial" panose="020B0604020202020204" pitchFamily="34" charset="0"/>
              </a:rPr>
              <a:t>是共产党的初心使命，一代代共产党人前仆后继、不畏牺牲，用生命书写为民答卷、用汗水开创火红未来、用担当扛起使命重担。</a:t>
            </a:r>
          </a:p>
        </p:txBody>
      </p:sp>
      <p:sp>
        <p:nvSpPr>
          <p:cNvPr id="62469" name="文本框 2"/>
          <p:cNvSpPr txBox="1"/>
          <p:nvPr/>
        </p:nvSpPr>
        <p:spPr>
          <a:xfrm>
            <a:off x="1270000" y="1270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走进</a:t>
            </a:r>
            <a:r>
              <a:rPr lang="en-US" altLang="zh-CN" sz="200" dirty="0">
                <a:latin typeface="Arial" panose="020B0604020202020204" pitchFamily="34" charset="0"/>
              </a:rPr>
              <a:t>"</a:t>
            </a:r>
            <a:r>
              <a:rPr lang="zh-CN" altLang="en-US" sz="200" dirty="0">
                <a:latin typeface="Arial" panose="020B0604020202020204" pitchFamily="34" charset="0"/>
              </a:rPr>
              <a:t>红色共享食堂</a:t>
            </a:r>
            <a:r>
              <a:rPr lang="en-US" altLang="zh-CN" sz="200" dirty="0">
                <a:latin typeface="Arial" panose="020B0604020202020204" pitchFamily="34" charset="0"/>
              </a:rPr>
              <a:t>"</a:t>
            </a:r>
            <a:r>
              <a:rPr lang="zh-CN" altLang="en-US" sz="200" dirty="0">
                <a:latin typeface="Arial" panose="020B0604020202020204" pitchFamily="34" charset="0"/>
              </a:rPr>
              <a:t>，美味的饭菜、周到的服务、</a:t>
            </a:r>
            <a:r>
              <a:rPr lang="en-US" altLang="zh-CN" sz="200" dirty="0">
                <a:latin typeface="Arial" panose="020B0604020202020204" pitchFamily="34" charset="0"/>
              </a:rPr>
              <a:t>"</a:t>
            </a:r>
            <a:r>
              <a:rPr lang="zh-CN" altLang="en-US" sz="200" dirty="0">
                <a:latin typeface="Arial" panose="020B0604020202020204" pitchFamily="34" charset="0"/>
              </a:rPr>
              <a:t>特别</a:t>
            </a:r>
            <a:r>
              <a:rPr lang="en-US" altLang="zh-CN" sz="200" dirty="0">
                <a:latin typeface="Arial" panose="020B0604020202020204" pitchFamily="34" charset="0"/>
              </a:rPr>
              <a:t>"</a:t>
            </a:r>
            <a:r>
              <a:rPr lang="zh-CN" altLang="en-US" sz="200" dirty="0">
                <a:latin typeface="Arial" panose="020B0604020202020204" pitchFamily="34" charset="0"/>
              </a:rPr>
              <a:t>的环境</a:t>
            </a:r>
            <a:r>
              <a:rPr lang="en-US" altLang="zh-CN" sz="200" dirty="0">
                <a:latin typeface="Arial" panose="020B0604020202020204" pitchFamily="34" charset="0"/>
              </a:rPr>
              <a:t>......</a:t>
            </a:r>
            <a:r>
              <a:rPr lang="zh-CN" altLang="en-US" sz="200" dirty="0">
                <a:latin typeface="Arial" panose="020B0604020202020204" pitchFamily="34" charset="0"/>
              </a:rPr>
              <a:t>仿佛置身</a:t>
            </a:r>
            <a:r>
              <a:rPr lang="en-US" altLang="zh-CN" sz="200" dirty="0">
                <a:latin typeface="Arial" panose="020B0604020202020204" pitchFamily="34" charset="0"/>
              </a:rPr>
              <a:t>"</a:t>
            </a:r>
            <a:r>
              <a:rPr lang="zh-CN" altLang="en-US" sz="200" dirty="0">
                <a:latin typeface="Arial" panose="020B0604020202020204" pitchFamily="34" charset="0"/>
              </a:rPr>
              <a:t>红色文化</a:t>
            </a:r>
            <a:r>
              <a:rPr lang="en-US" altLang="zh-CN" sz="200" dirty="0">
                <a:latin typeface="Arial" panose="020B0604020202020204" pitchFamily="34" charset="0"/>
              </a:rPr>
              <a:t>"</a:t>
            </a:r>
            <a:r>
              <a:rPr lang="zh-CN" altLang="en-US" sz="200" dirty="0">
                <a:latin typeface="Arial" panose="020B0604020202020204" pitchFamily="34" charset="0"/>
              </a:rPr>
              <a:t>的食堂，让人流连忘返。</a:t>
            </a:r>
          </a:p>
        </p:txBody>
      </p:sp>
      <p:sp>
        <p:nvSpPr>
          <p:cNvPr id="62470" name="文本框 1"/>
          <p:cNvSpPr txBox="1"/>
          <p:nvPr/>
        </p:nvSpPr>
        <p:spPr>
          <a:xfrm>
            <a:off x="1270000" y="63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值班室不仅是社情民意的收集站，更应当成为党的路线、方针、政策的宣传站，使群众更加理解、支持各项防疫决策。</a:t>
            </a:r>
          </a:p>
        </p:txBody>
      </p:sp>
      <p:pic>
        <p:nvPicPr>
          <p:cNvPr id="62471" name="图片 2"/>
          <p:cNvPicPr/>
          <p:nvPr/>
        </p:nvPicPr>
        <p:blipFill>
          <a:blip r:embed="rId2"/>
          <a:stretch>
            <a:fillRect/>
          </a:stretch>
        </p:blipFill>
        <p:spPr>
          <a:xfrm>
            <a:off x="0" y="0"/>
            <a:ext cx="9144000" cy="5143500"/>
          </a:xfrm>
          <a:prstGeom prst="rect">
            <a:avLst/>
          </a:prstGeom>
          <a:noFill/>
          <a:ln w="9525">
            <a:noFill/>
          </a:ln>
        </p:spPr>
      </p:pic>
      <p:pic>
        <p:nvPicPr>
          <p:cNvPr id="24" name="图片 23"/>
          <p:cNvPicPr>
            <a:picLocks noChangeAspect="1"/>
          </p:cNvPicPr>
          <p:nvPr/>
        </p:nvPicPr>
        <p:blipFill>
          <a:blip r:embed="rId3"/>
          <a:stretch>
            <a:fillRect/>
          </a:stretch>
        </p:blipFill>
        <p:spPr>
          <a:xfrm>
            <a:off x="628650" y="2092325"/>
            <a:ext cx="2673350" cy="2673350"/>
          </a:xfrm>
          <a:prstGeom prst="rect">
            <a:avLst/>
          </a:prstGeom>
          <a:noFill/>
          <a:ln w="9525">
            <a:noFill/>
          </a:ln>
        </p:spPr>
      </p:pic>
      <p:pic>
        <p:nvPicPr>
          <p:cNvPr id="62473" name="图片 3"/>
          <p:cNvPicPr>
            <a:picLocks noChangeAspect="1"/>
          </p:cNvPicPr>
          <p:nvPr/>
        </p:nvPicPr>
        <p:blipFill>
          <a:blip r:embed="rId4"/>
          <a:stretch>
            <a:fillRect/>
          </a:stretch>
        </p:blipFill>
        <p:spPr>
          <a:xfrm>
            <a:off x="7551738" y="0"/>
            <a:ext cx="1592262" cy="965200"/>
          </a:xfrm>
          <a:prstGeom prst="rect">
            <a:avLst/>
          </a:prstGeom>
          <a:noFill/>
          <a:ln w="9525">
            <a:noFill/>
          </a:ln>
        </p:spPr>
      </p:pic>
      <p:grpSp>
        <p:nvGrpSpPr>
          <p:cNvPr id="62474" name="组合 8"/>
          <p:cNvGrpSpPr/>
          <p:nvPr/>
        </p:nvGrpSpPr>
        <p:grpSpPr>
          <a:xfrm>
            <a:off x="-11112" y="166688"/>
            <a:ext cx="7391400" cy="379412"/>
            <a:chOff x="0" y="221401"/>
            <a:chExt cx="9559508" cy="506634"/>
          </a:xfrm>
        </p:grpSpPr>
        <p:sp>
          <p:nvSpPr>
            <p:cNvPr id="36" name="矩形 35"/>
            <p:cNvSpPr/>
            <p:nvPr/>
          </p:nvSpPr>
          <p:spPr>
            <a:xfrm>
              <a:off x="1190833" y="221401"/>
              <a:ext cx="8368675" cy="50663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a:t>
              </a: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论党的青年工作</a:t>
              </a:r>
              <a:r>
                <a:rPr kumimoji="0" lang="en-US" altLang="zh-CN"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a:t>
              </a: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主要篇目学习</a:t>
              </a:r>
            </a:p>
          </p:txBody>
        </p:sp>
        <p:sp>
          <p:nvSpPr>
            <p:cNvPr id="37" name="矩形 36"/>
            <p:cNvSpPr/>
            <p:nvPr/>
          </p:nvSpPr>
          <p:spPr>
            <a:xfrm>
              <a:off x="0" y="221401"/>
              <a:ext cx="638533" cy="50663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grpSp>
      <p:grpSp>
        <p:nvGrpSpPr>
          <p:cNvPr id="16" name="组合 15"/>
          <p:cNvGrpSpPr/>
          <p:nvPr/>
        </p:nvGrpSpPr>
        <p:grpSpPr>
          <a:xfrm>
            <a:off x="608013" y="1046163"/>
            <a:ext cx="7907337" cy="3719512"/>
            <a:chOff x="810228" y="1395273"/>
            <a:chExt cx="10544537" cy="4959228"/>
          </a:xfrm>
        </p:grpSpPr>
        <p:sp>
          <p:nvSpPr>
            <p:cNvPr id="17" name="矩形 16"/>
            <p:cNvSpPr/>
            <p:nvPr/>
          </p:nvSpPr>
          <p:spPr>
            <a:xfrm>
              <a:off x="810228" y="1805896"/>
              <a:ext cx="10544537" cy="4548605"/>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nvGrpSpPr>
            <p:cNvPr id="62478" name="组合 3"/>
            <p:cNvGrpSpPr/>
            <p:nvPr/>
          </p:nvGrpSpPr>
          <p:grpSpPr>
            <a:xfrm>
              <a:off x="1595006" y="1395273"/>
              <a:ext cx="9001987" cy="1009736"/>
              <a:chOff x="1386245" y="2546361"/>
              <a:chExt cx="9566638" cy="1009736"/>
            </a:xfrm>
          </p:grpSpPr>
          <p:sp>
            <p:nvSpPr>
              <p:cNvPr id="20" name="等腰三角形 19"/>
              <p:cNvSpPr/>
              <p:nvPr/>
            </p:nvSpPr>
            <p:spPr>
              <a:xfrm>
                <a:off x="10633318" y="2546361"/>
                <a:ext cx="319463" cy="410623"/>
              </a:xfrm>
              <a:prstGeom prst="triangle">
                <a:avLst/>
              </a:prstGeom>
              <a:solidFill>
                <a:srgbClr val="75151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3429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mn-lt"/>
                  <a:ea typeface="+mn-ea"/>
                  <a:cs typeface="+mn-ea"/>
                  <a:sym typeface="+mn-lt"/>
                </a:endParaRPr>
              </a:p>
            </p:txBody>
          </p:sp>
          <p:sp>
            <p:nvSpPr>
              <p:cNvPr id="21" name="等腰三角形 20"/>
              <p:cNvSpPr/>
              <p:nvPr/>
            </p:nvSpPr>
            <p:spPr>
              <a:xfrm>
                <a:off x="1386894" y="2546361"/>
                <a:ext cx="319463" cy="410623"/>
              </a:xfrm>
              <a:prstGeom prst="triangle">
                <a:avLst/>
              </a:prstGeom>
              <a:solidFill>
                <a:srgbClr val="75151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3429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mn-lt"/>
                  <a:ea typeface="+mn-ea"/>
                  <a:cs typeface="+mn-ea"/>
                  <a:sym typeface="+mn-lt"/>
                </a:endParaRPr>
              </a:p>
            </p:txBody>
          </p:sp>
          <p:sp>
            <p:nvSpPr>
              <p:cNvPr id="22" name="梯形 21"/>
              <p:cNvSpPr/>
              <p:nvPr/>
            </p:nvSpPr>
            <p:spPr>
              <a:xfrm flipV="1">
                <a:off x="1546626" y="2546361"/>
                <a:ext cx="9246424" cy="1009624"/>
              </a:xfrm>
              <a:prstGeom prst="trapezoid">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3429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mn-lt"/>
                  <a:ea typeface="+mn-ea"/>
                  <a:cs typeface="+mn-ea"/>
                  <a:sym typeface="+mn-lt"/>
                </a:endParaRPr>
              </a:p>
            </p:txBody>
          </p:sp>
        </p:grpSp>
        <p:sp>
          <p:nvSpPr>
            <p:cNvPr id="19" name="文本框 18"/>
            <p:cNvSpPr txBox="1"/>
            <p:nvPr/>
          </p:nvSpPr>
          <p:spPr>
            <a:xfrm>
              <a:off x="2188363" y="1577302"/>
              <a:ext cx="8107926" cy="493171"/>
            </a:xfrm>
            <a:prstGeom prst="rect">
              <a:avLst/>
            </a:prstGeom>
            <a:noFill/>
          </p:spPr>
          <p:txBody>
            <a:bodyPr>
              <a:spAutoFit/>
            </a:bodyPr>
            <a:lstStyle/>
            <a:p>
              <a:pPr marR="0" algn="ctr" defTabSz="914400" fontAlgn="auto">
                <a:spcBef>
                  <a:spcPts val="0"/>
                </a:spcBef>
                <a:spcAft>
                  <a:spcPts val="0"/>
                </a:spcAft>
                <a:buClrTx/>
                <a:buSzTx/>
                <a:buFontTx/>
                <a:buNone/>
                <a:defRPr/>
              </a:pPr>
              <a:r>
                <a:rPr kumimoji="0" lang="en-US" altLang="zh-CN" b="1" kern="1200" cap="none" spc="225" normalizeH="0" baseline="0" noProof="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rPr>
                <a:t>《</a:t>
              </a:r>
              <a:r>
                <a:rPr kumimoji="0" lang="zh-CN" altLang="en-US" b="1" kern="1200" cap="none" spc="225" normalizeH="0" baseline="0" noProof="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rPr>
                <a:t>思政课是落实立德树人根本任务的关键课程</a:t>
              </a:r>
              <a:r>
                <a:rPr kumimoji="0" lang="en-US" altLang="zh-CN" b="1" kern="1200" cap="none" spc="225" normalizeH="0" baseline="0" noProof="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rPr>
                <a:t>》</a:t>
              </a:r>
              <a:endParaRPr kumimoji="0" lang="zh-CN" altLang="en-US" b="1" kern="1200" cap="none" spc="225" normalizeH="0" baseline="0" noProof="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endParaRPr>
            </a:p>
          </p:txBody>
        </p:sp>
      </p:grpSp>
      <p:sp>
        <p:nvSpPr>
          <p:cNvPr id="23" name="文本框 22"/>
          <p:cNvSpPr txBox="1"/>
          <p:nvPr/>
        </p:nvSpPr>
        <p:spPr>
          <a:xfrm>
            <a:off x="2622550" y="2035175"/>
            <a:ext cx="5837238" cy="2347913"/>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358775" eaLnBrk="1" hangingPunct="1">
              <a:lnSpc>
                <a:spcPct val="150000"/>
              </a:lnSpc>
              <a:spcBef>
                <a:spcPct val="0"/>
              </a:spcBef>
              <a:buFontTx/>
              <a:buNone/>
            </a:pPr>
            <a:r>
              <a:rPr lang="zh-CN" altLang="en-US" sz="1100" dirty="0">
                <a:latin typeface="微软雅黑" panose="020B0503020204020204" pitchFamily="34" charset="-122"/>
                <a:ea typeface="微软雅黑" panose="020B0503020204020204" pitchFamily="34" charset="-122"/>
              </a:rPr>
              <a:t>是</a:t>
            </a:r>
            <a:r>
              <a:rPr lang="en-US" altLang="zh-CN" sz="1100" dirty="0">
                <a:latin typeface="微软雅黑" panose="020B0503020204020204" pitchFamily="34" charset="-122"/>
                <a:ea typeface="微软雅黑" panose="020B0503020204020204" pitchFamily="34" charset="-122"/>
              </a:rPr>
              <a:t>2019</a:t>
            </a:r>
            <a:r>
              <a:rPr lang="zh-CN" altLang="en-US" sz="1100" dirty="0">
                <a:latin typeface="微软雅黑" panose="020B0503020204020204" pitchFamily="34" charset="-122"/>
                <a:ea typeface="微软雅黑" panose="020B0503020204020204" pitchFamily="34" charset="-122"/>
              </a:rPr>
              <a:t>年</a:t>
            </a:r>
            <a:r>
              <a:rPr lang="en-US" altLang="zh-CN" sz="1100" dirty="0">
                <a:latin typeface="微软雅黑" panose="020B0503020204020204" pitchFamily="34" charset="-122"/>
                <a:ea typeface="微软雅黑" panose="020B0503020204020204" pitchFamily="34" charset="-122"/>
              </a:rPr>
              <a:t>3</a:t>
            </a:r>
            <a:r>
              <a:rPr lang="zh-CN" altLang="en-US" sz="1100" dirty="0">
                <a:latin typeface="微软雅黑" panose="020B0503020204020204" pitchFamily="34" charset="-122"/>
                <a:ea typeface="微软雅黑" panose="020B0503020204020204" pitchFamily="34" charset="-122"/>
              </a:rPr>
              <a:t>月</a:t>
            </a:r>
            <a:r>
              <a:rPr lang="en-US" altLang="zh-CN" sz="1100" dirty="0">
                <a:latin typeface="微软雅黑" panose="020B0503020204020204" pitchFamily="34" charset="-122"/>
                <a:ea typeface="微软雅黑" panose="020B0503020204020204" pitchFamily="34" charset="-122"/>
              </a:rPr>
              <a:t>18</a:t>
            </a:r>
            <a:r>
              <a:rPr lang="zh-CN" altLang="en-US" sz="1100" dirty="0">
                <a:latin typeface="微软雅黑" panose="020B0503020204020204" pitchFamily="34" charset="-122"/>
                <a:ea typeface="微软雅黑" panose="020B0503020204020204" pitchFamily="34" charset="-122"/>
              </a:rPr>
              <a:t>日习近平同志在学校思想政治理论课教师座谈会上讲话的主要部分。指出，办好思政课，最根本的是要全面贯彻党的教育方针，解决好培养什么人、怎样培养人、为谁培养人这个根本问题。我们党立志于中华民族千秋伟业，必须培养一代又一代拥护中国共产党领导和我国社会主义制度、立志为中国特色社会主义事业奋斗终身的有用人才。办好思想政治理论课关键在教师，关键在发挥教师的积极性、主动性、创造性。思政课教师，要给学生心灵埋下真善美的种子，引导学生扣好人生第一粒扣子。推动思想政治理论课改革创新，要不断增强思政课的思想性、理论性和亲和力、针对性。强调，要加强党对思想政治理论课建设的领导。各级党委要把思想政治理论课建设摆上重要议程，抓住制约思政课建设的突出问题，在工作格局、队伍建设、支持保障等方面采取有效措施。</a:t>
            </a:r>
          </a:p>
        </p:txBody>
      </p:sp>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down)">
                                      <p:cBhvr>
                                        <p:cTn id="11" dur="500"/>
                                        <p:tgtEl>
                                          <p:spTgt spid="24"/>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wipe(down)">
                                      <p:cBhvr>
                                        <p:cTn id="1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文本框 5"/>
          <p:cNvSpPr txBox="1"/>
          <p:nvPr/>
        </p:nvSpPr>
        <p:spPr>
          <a:xfrm>
            <a:off x="1270000" y="317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亦如年轻干部与群众之间要相互融合，保持良好的</a:t>
            </a:r>
            <a:r>
              <a:rPr lang="en-US" altLang="zh-CN" sz="200" dirty="0">
                <a:latin typeface="Arial" panose="020B0604020202020204" pitchFamily="34" charset="0"/>
              </a:rPr>
              <a:t>"</a:t>
            </a:r>
            <a:r>
              <a:rPr lang="zh-CN" altLang="en-US" sz="200" dirty="0">
                <a:latin typeface="Arial" panose="020B0604020202020204" pitchFamily="34" charset="0"/>
              </a:rPr>
              <a:t>鱼水关系</a:t>
            </a:r>
            <a:r>
              <a:rPr lang="en-US" altLang="zh-CN" sz="200" dirty="0">
                <a:latin typeface="Arial" panose="020B0604020202020204" pitchFamily="34" charset="0"/>
              </a:rPr>
              <a:t>"</a:t>
            </a:r>
            <a:r>
              <a:rPr lang="zh-CN" altLang="en-US" sz="200" dirty="0">
                <a:latin typeface="Arial" panose="020B0604020202020204" pitchFamily="34" charset="0"/>
              </a:rPr>
              <a:t>。</a:t>
            </a:r>
          </a:p>
        </p:txBody>
      </p:sp>
      <p:sp>
        <p:nvSpPr>
          <p:cNvPr id="24579" name="文本框 4"/>
          <p:cNvSpPr txBox="1"/>
          <p:nvPr/>
        </p:nvSpPr>
        <p:spPr>
          <a:xfrm>
            <a:off x="1270000" y="2540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建设</a:t>
            </a:r>
            <a:r>
              <a:rPr lang="en-US" altLang="zh-CN" sz="200" dirty="0">
                <a:latin typeface="Arial" panose="020B0604020202020204" pitchFamily="34" charset="0"/>
              </a:rPr>
              <a:t>"</a:t>
            </a:r>
            <a:r>
              <a:rPr lang="zh-CN" altLang="en-US" sz="200" dirty="0">
                <a:latin typeface="Arial" panose="020B0604020202020204" pitchFamily="34" charset="0"/>
              </a:rPr>
              <a:t>流动党员之家</a:t>
            </a:r>
            <a:r>
              <a:rPr lang="en-US" altLang="zh-CN" sz="200" dirty="0">
                <a:latin typeface="Arial" panose="020B0604020202020204" pitchFamily="34" charset="0"/>
              </a:rPr>
              <a:t>"</a:t>
            </a:r>
            <a:r>
              <a:rPr lang="zh-CN" altLang="en-US" sz="200" dirty="0">
                <a:latin typeface="Arial" panose="020B0604020202020204" pitchFamily="34" charset="0"/>
              </a:rPr>
              <a:t>，让流动党员</a:t>
            </a:r>
            <a:r>
              <a:rPr lang="en-US" altLang="zh-CN" sz="200" dirty="0">
                <a:latin typeface="Arial" panose="020B0604020202020204" pitchFamily="34" charset="0"/>
              </a:rPr>
              <a:t>"</a:t>
            </a:r>
            <a:r>
              <a:rPr lang="zh-CN" altLang="en-US" sz="200" dirty="0">
                <a:latin typeface="Arial" panose="020B0604020202020204" pitchFamily="34" charset="0"/>
              </a:rPr>
              <a:t>精神有居所</a:t>
            </a:r>
            <a:r>
              <a:rPr lang="en-US" altLang="zh-CN" sz="200" dirty="0">
                <a:latin typeface="Arial" panose="020B0604020202020204" pitchFamily="34" charset="0"/>
              </a:rPr>
              <a:t>"</a:t>
            </a:r>
            <a:r>
              <a:rPr lang="zh-CN" altLang="en-US" sz="200" dirty="0">
                <a:latin typeface="Arial" panose="020B0604020202020204" pitchFamily="34" charset="0"/>
              </a:rPr>
              <a:t>。</a:t>
            </a:r>
          </a:p>
        </p:txBody>
      </p:sp>
      <p:sp>
        <p:nvSpPr>
          <p:cNvPr id="24580" name="文本框 3"/>
          <p:cNvSpPr txBox="1"/>
          <p:nvPr/>
        </p:nvSpPr>
        <p:spPr>
          <a:xfrm>
            <a:off x="1270000" y="190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en-US" altLang="zh-CN" sz="200" dirty="0">
                <a:latin typeface="Arial" panose="020B0604020202020204" pitchFamily="34" charset="0"/>
              </a:rPr>
              <a:t>"</a:t>
            </a:r>
            <a:r>
              <a:rPr lang="zh-CN" altLang="en-US" sz="200" dirty="0">
                <a:latin typeface="Arial" panose="020B0604020202020204" pitchFamily="34" charset="0"/>
              </a:rPr>
              <a:t>一朝转型阵痛，不忘助农初心</a:t>
            </a:r>
            <a:r>
              <a:rPr lang="en-US" altLang="zh-CN" sz="200" dirty="0">
                <a:latin typeface="Arial" panose="020B0604020202020204" pitchFamily="34" charset="0"/>
              </a:rPr>
              <a:t>"</a:t>
            </a:r>
            <a:r>
              <a:rPr lang="zh-CN" altLang="en-US" sz="200" dirty="0">
                <a:latin typeface="Arial" panose="020B0604020202020204" pitchFamily="34" charset="0"/>
              </a:rPr>
              <a:t>，从</a:t>
            </a:r>
            <a:r>
              <a:rPr lang="en-US" altLang="zh-CN" sz="200" dirty="0">
                <a:latin typeface="Arial" panose="020B0604020202020204" pitchFamily="34" charset="0"/>
              </a:rPr>
              <a:t>"</a:t>
            </a:r>
            <a:r>
              <a:rPr lang="zh-CN" altLang="en-US" sz="200" dirty="0">
                <a:latin typeface="Arial" panose="020B0604020202020204" pitchFamily="34" charset="0"/>
              </a:rPr>
              <a:t>五个月</a:t>
            </a:r>
            <a:r>
              <a:rPr lang="en-US" altLang="zh-CN" sz="200" dirty="0">
                <a:latin typeface="Arial" panose="020B0604020202020204" pitchFamily="34" charset="0"/>
              </a:rPr>
              <a:t>"</a:t>
            </a:r>
            <a:r>
              <a:rPr lang="zh-CN" altLang="en-US" sz="200" dirty="0">
                <a:latin typeface="Arial" panose="020B0604020202020204" pitchFamily="34" charset="0"/>
              </a:rPr>
              <a:t>里悟回报社会之情怀。</a:t>
            </a:r>
          </a:p>
        </p:txBody>
      </p:sp>
      <p:sp>
        <p:nvSpPr>
          <p:cNvPr id="24581" name="文本框 2"/>
          <p:cNvSpPr txBox="1"/>
          <p:nvPr/>
        </p:nvSpPr>
        <p:spPr>
          <a:xfrm>
            <a:off x="1270000" y="1270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以人民为中心将生存权、发展权</a:t>
            </a:r>
            <a:r>
              <a:rPr lang="en-US" altLang="zh-CN" sz="200" dirty="0">
                <a:latin typeface="Arial" panose="020B0604020202020204" pitchFamily="34" charset="0"/>
              </a:rPr>
              <a:t>"</a:t>
            </a:r>
            <a:r>
              <a:rPr lang="zh-CN" altLang="en-US" sz="200" dirty="0">
                <a:latin typeface="Arial" panose="020B0604020202020204" pitchFamily="34" charset="0"/>
              </a:rPr>
              <a:t>紧紧抓牢</a:t>
            </a:r>
            <a:r>
              <a:rPr lang="en-US" altLang="zh-CN" sz="200" dirty="0">
                <a:latin typeface="Arial" panose="020B0604020202020204" pitchFamily="34" charset="0"/>
              </a:rPr>
              <a:t>"</a:t>
            </a:r>
            <a:endParaRPr lang="zh-CN" altLang="en-US" sz="200" dirty="0">
              <a:latin typeface="Arial" panose="020B0604020202020204" pitchFamily="34" charset="0"/>
            </a:endParaRPr>
          </a:p>
        </p:txBody>
      </p:sp>
      <p:sp>
        <p:nvSpPr>
          <p:cNvPr id="24582" name="文本框 1"/>
          <p:cNvSpPr txBox="1"/>
          <p:nvPr/>
        </p:nvSpPr>
        <p:spPr>
          <a:xfrm>
            <a:off x="1270000" y="63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，不急功近利、也不</a:t>
            </a:r>
          </a:p>
        </p:txBody>
      </p:sp>
      <p:pic>
        <p:nvPicPr>
          <p:cNvPr id="24583" name="图片 2"/>
          <p:cNvPicPr/>
          <p:nvPr/>
        </p:nvPicPr>
        <p:blipFill>
          <a:blip r:embed="rId3"/>
          <a:stretch>
            <a:fillRect/>
          </a:stretch>
        </p:blipFill>
        <p:spPr>
          <a:xfrm>
            <a:off x="0" y="0"/>
            <a:ext cx="9144000" cy="5143500"/>
          </a:xfrm>
          <a:prstGeom prst="rect">
            <a:avLst/>
          </a:prstGeom>
          <a:noFill/>
          <a:ln w="9525">
            <a:noFill/>
          </a:ln>
        </p:spPr>
      </p:pic>
      <p:cxnSp>
        <p:nvCxnSpPr>
          <p:cNvPr id="17" name="直接连接符 16"/>
          <p:cNvCxnSpPr/>
          <p:nvPr/>
        </p:nvCxnSpPr>
        <p:spPr>
          <a:xfrm>
            <a:off x="1616075" y="358775"/>
            <a:ext cx="485775" cy="0"/>
          </a:xfrm>
          <a:prstGeom prst="line">
            <a:avLst/>
          </a:prstGeom>
          <a:ln>
            <a:solidFill>
              <a:srgbClr val="CC0000"/>
            </a:solidFill>
            <a:prstDash val="solid"/>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7372350" y="407988"/>
            <a:ext cx="485775" cy="0"/>
          </a:xfrm>
          <a:prstGeom prst="line">
            <a:avLst/>
          </a:prstGeom>
          <a:ln>
            <a:solidFill>
              <a:srgbClr val="CC0000"/>
            </a:solidFill>
            <a:prstDash val="solid"/>
          </a:ln>
        </p:spPr>
        <p:style>
          <a:lnRef idx="1">
            <a:schemeClr val="accent1"/>
          </a:lnRef>
          <a:fillRef idx="0">
            <a:schemeClr val="accent1"/>
          </a:fillRef>
          <a:effectRef idx="0">
            <a:schemeClr val="accent1"/>
          </a:effectRef>
          <a:fontRef idx="minor">
            <a:schemeClr val="tx1"/>
          </a:fontRef>
        </p:style>
      </p:cxnSp>
      <p:grpSp>
        <p:nvGrpSpPr>
          <p:cNvPr id="24586" name="组合 26"/>
          <p:cNvGrpSpPr/>
          <p:nvPr/>
        </p:nvGrpSpPr>
        <p:grpSpPr>
          <a:xfrm>
            <a:off x="3851275" y="1563688"/>
            <a:ext cx="2217738" cy="508000"/>
            <a:chOff x="-718574" y="2162052"/>
            <a:chExt cx="327978" cy="2199619"/>
          </a:xfrm>
        </p:grpSpPr>
        <p:sp>
          <p:nvSpPr>
            <p:cNvPr id="28" name="Rectangle 11"/>
            <p:cNvSpPr>
              <a:spLocks noChangeArrowheads="1"/>
            </p:cNvSpPr>
            <p:nvPr/>
          </p:nvSpPr>
          <p:spPr bwMode="auto">
            <a:xfrm>
              <a:off x="-718574" y="2174270"/>
              <a:ext cx="327978" cy="2087426"/>
            </a:xfrm>
            <a:prstGeom prst="roundRect">
              <a:avLst>
                <a:gd name="adj" fmla="val 8515"/>
              </a:avLst>
            </a:prstGeom>
            <a:solidFill>
              <a:srgbClr val="C00000"/>
            </a:solidFill>
            <a:ln w="28575">
              <a:gradFill>
                <a:gsLst>
                  <a:gs pos="100000">
                    <a:schemeClr val="bg1"/>
                  </a:gs>
                  <a:gs pos="0">
                    <a:schemeClr val="bg1">
                      <a:lumMod val="85000"/>
                    </a:schemeClr>
                  </a:gs>
                </a:gsLst>
                <a:lin ang="5400000" scaled="0"/>
              </a:gradFill>
            </a:ln>
            <a:effectLst/>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Calibri" panose="020F0502020204030204" pitchFamily="34" charset="0"/>
                <a:sym typeface="思源黑体 CN Normal" panose="020B0400000000000000" pitchFamily="34" charset="-122"/>
              </a:endParaRPr>
            </a:p>
          </p:txBody>
        </p:sp>
        <p:sp>
          <p:nvSpPr>
            <p:cNvPr id="24592" name="矩形 38"/>
            <p:cNvSpPr/>
            <p:nvPr/>
          </p:nvSpPr>
          <p:spPr>
            <a:xfrm>
              <a:off x="-686380" y="2162052"/>
              <a:ext cx="263112" cy="2199619"/>
            </a:xfrm>
            <a:prstGeom prst="rect">
              <a:avLst/>
            </a:prstGeom>
            <a:noFill/>
            <a:ln w="9525">
              <a:noFill/>
            </a:ln>
          </p:spPr>
          <p:txBody>
            <a:bodyPr lIns="91431" tIns="45716" rIns="91431" bIns="45716">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dist" eaLnBrk="1" hangingPunct="1">
                <a:spcBef>
                  <a:spcPct val="0"/>
                </a:spcBef>
                <a:buNone/>
              </a:pPr>
              <a:r>
                <a:rPr lang="en-US" altLang="zh-CN" sz="2700" dirty="0">
                  <a:solidFill>
                    <a:schemeClr val="bg1"/>
                  </a:solidFill>
                  <a:latin typeface="思源宋体 Heavy"/>
                  <a:ea typeface="思源宋体 Heavy"/>
                  <a:sym typeface="思源黑体 CN Normal"/>
                </a:rPr>
                <a:t>PART01</a:t>
              </a:r>
            </a:p>
          </p:txBody>
        </p:sp>
      </p:grpSp>
      <p:pic>
        <p:nvPicPr>
          <p:cNvPr id="24587" name="图片 4"/>
          <p:cNvPicPr>
            <a:picLocks noChangeAspect="1"/>
          </p:cNvPicPr>
          <p:nvPr/>
        </p:nvPicPr>
        <p:blipFill>
          <a:blip r:embed="rId4"/>
          <a:stretch>
            <a:fillRect/>
          </a:stretch>
        </p:blipFill>
        <p:spPr>
          <a:xfrm>
            <a:off x="2693988" y="1168400"/>
            <a:ext cx="1047750" cy="1079500"/>
          </a:xfrm>
          <a:prstGeom prst="rect">
            <a:avLst/>
          </a:prstGeom>
          <a:noFill/>
          <a:ln w="9525">
            <a:noFill/>
          </a:ln>
        </p:spPr>
      </p:pic>
      <p:sp>
        <p:nvSpPr>
          <p:cNvPr id="24588" name="矩形 22"/>
          <p:cNvSpPr/>
          <p:nvPr/>
        </p:nvSpPr>
        <p:spPr>
          <a:xfrm flipH="1">
            <a:off x="0" y="2209800"/>
            <a:ext cx="9144000" cy="561975"/>
          </a:xfrm>
          <a:prstGeom prst="rect">
            <a:avLst/>
          </a:prstGeom>
          <a:noFill/>
          <a:ln w="9525">
            <a:noFill/>
          </a:ln>
        </p:spPr>
        <p:txBody>
          <a:bodyPr lIns="68580" tIns="34290" rIns="68580" bIns="34290">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ctr" eaLnBrk="1" hangingPunct="1">
              <a:spcBef>
                <a:spcPct val="0"/>
              </a:spcBef>
              <a:buNone/>
            </a:pPr>
            <a:r>
              <a:rPr lang="en-US" altLang="zh-CN" b="1" dirty="0">
                <a:solidFill>
                  <a:srgbClr val="C00000"/>
                </a:solidFill>
                <a:latin typeface="微软雅黑" panose="020B0503020204020204" pitchFamily="34" charset="-122"/>
                <a:ea typeface="微软雅黑" panose="020B0503020204020204" pitchFamily="34" charset="-122"/>
              </a:rPr>
              <a:t>《</a:t>
            </a:r>
            <a:r>
              <a:rPr lang="zh-CN" altLang="en-US" b="1" dirty="0">
                <a:solidFill>
                  <a:srgbClr val="C00000"/>
                </a:solidFill>
                <a:latin typeface="微软雅黑" panose="020B0503020204020204" pitchFamily="34" charset="-122"/>
                <a:ea typeface="微软雅黑" panose="020B0503020204020204" pitchFamily="34" charset="-122"/>
              </a:rPr>
              <a:t>论党的青年工作</a:t>
            </a:r>
            <a:r>
              <a:rPr lang="en-US" altLang="zh-CN" b="1" dirty="0">
                <a:solidFill>
                  <a:srgbClr val="C00000"/>
                </a:solidFill>
                <a:latin typeface="微软雅黑" panose="020B0503020204020204" pitchFamily="34" charset="-122"/>
                <a:ea typeface="微软雅黑" panose="020B0503020204020204" pitchFamily="34" charset="-122"/>
              </a:rPr>
              <a:t>》</a:t>
            </a:r>
            <a:r>
              <a:rPr lang="zh-CN" altLang="en-US" b="1" dirty="0">
                <a:solidFill>
                  <a:srgbClr val="C00000"/>
                </a:solidFill>
                <a:latin typeface="微软雅黑" panose="020B0503020204020204" pitchFamily="34" charset="-122"/>
                <a:ea typeface="微软雅黑" panose="020B0503020204020204" pitchFamily="34" charset="-122"/>
              </a:rPr>
              <a:t>出版介绍</a:t>
            </a:r>
          </a:p>
        </p:txBody>
      </p:sp>
    </p:spTree>
  </p:cSld>
  <p:clrMapOvr>
    <a:masterClrMapping/>
  </p:clrMapOvr>
  <p:transition spd="slow" advTm="3000"/>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文本框 5"/>
          <p:cNvSpPr txBox="1"/>
          <p:nvPr/>
        </p:nvSpPr>
        <p:spPr>
          <a:xfrm>
            <a:off x="1270000" y="317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数学上的</a:t>
            </a:r>
            <a:r>
              <a:rPr lang="en-US" altLang="zh-CN" sz="200" dirty="0">
                <a:latin typeface="Arial" panose="020B0604020202020204" pitchFamily="34" charset="0"/>
              </a:rPr>
              <a:t>45°</a:t>
            </a:r>
            <a:r>
              <a:rPr lang="zh-CN" altLang="en-US" sz="200" dirty="0">
                <a:latin typeface="Arial" panose="020B0604020202020204" pitchFamily="34" charset="0"/>
              </a:rPr>
              <a:t>是弓倾的，如果用一个人来描述的话，</a:t>
            </a:r>
            <a:r>
              <a:rPr lang="en-US" altLang="zh-CN" sz="200" dirty="0">
                <a:latin typeface="Arial" panose="020B0604020202020204" pitchFamily="34" charset="0"/>
              </a:rPr>
              <a:t>45°</a:t>
            </a:r>
            <a:r>
              <a:rPr lang="zh-CN" altLang="en-US" sz="200" dirty="0">
                <a:latin typeface="Arial" panose="020B0604020202020204" pitchFamily="34" charset="0"/>
              </a:rPr>
              <a:t>就是身体向前倾，把腰躬下来，意味着在做人方面永远都要低调一点、谦虚一些。</a:t>
            </a:r>
          </a:p>
        </p:txBody>
      </p:sp>
      <p:sp>
        <p:nvSpPr>
          <p:cNvPr id="63491" name="文本框 4"/>
          <p:cNvSpPr txBox="1"/>
          <p:nvPr/>
        </p:nvSpPr>
        <p:spPr>
          <a:xfrm>
            <a:off x="1270000" y="2540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人民群众满意和放心；手中要有存戒惧、不偏轨的</a:t>
            </a:r>
            <a:r>
              <a:rPr lang="en-US" altLang="zh-CN" sz="200" dirty="0">
                <a:latin typeface="Arial" panose="020B0604020202020204" pitchFamily="34" charset="0"/>
              </a:rPr>
              <a:t>"</a:t>
            </a:r>
            <a:r>
              <a:rPr lang="zh-CN" altLang="en-US" sz="200" dirty="0">
                <a:latin typeface="Arial" panose="020B0604020202020204" pitchFamily="34" charset="0"/>
              </a:rPr>
              <a:t>戒尺</a:t>
            </a:r>
            <a:r>
              <a:rPr lang="en-US" altLang="zh-CN" sz="200" dirty="0">
                <a:latin typeface="Arial" panose="020B0604020202020204" pitchFamily="34" charset="0"/>
              </a:rPr>
              <a:t>"</a:t>
            </a:r>
            <a:r>
              <a:rPr lang="zh-CN" altLang="en-US" sz="200" dirty="0">
                <a:latin typeface="Arial" panose="020B0604020202020204" pitchFamily="34" charset="0"/>
              </a:rPr>
              <a:t>，凡事对标</a:t>
            </a:r>
            <a:r>
              <a:rPr lang="en-US" altLang="zh-CN" sz="200" dirty="0">
                <a:latin typeface="Arial" panose="020B0604020202020204" pitchFamily="34" charset="0"/>
              </a:rPr>
              <a:t>"</a:t>
            </a:r>
            <a:r>
              <a:rPr lang="zh-CN" altLang="en-US" sz="200" dirty="0">
                <a:latin typeface="Arial" panose="020B0604020202020204" pitchFamily="34" charset="0"/>
              </a:rPr>
              <a:t>尺</a:t>
            </a:r>
            <a:r>
              <a:rPr lang="en-US" altLang="zh-CN" sz="200" dirty="0">
                <a:latin typeface="Arial" panose="020B0604020202020204" pitchFamily="34" charset="0"/>
              </a:rPr>
              <a:t>"</a:t>
            </a:r>
            <a:r>
              <a:rPr lang="zh-CN" altLang="en-US" sz="200" dirty="0">
                <a:latin typeface="Arial" panose="020B0604020202020204" pitchFamily="34" charset="0"/>
              </a:rPr>
              <a:t>，看看自己在名利诱惑面前能不能始终站稳人民立场，看看自己在风险考验中能不能自觉和广大群众站在一起</a:t>
            </a:r>
          </a:p>
        </p:txBody>
      </p:sp>
      <p:sp>
        <p:nvSpPr>
          <p:cNvPr id="63492" name="文本框 3"/>
          <p:cNvSpPr txBox="1"/>
          <p:nvPr/>
        </p:nvSpPr>
        <p:spPr>
          <a:xfrm>
            <a:off x="1270000" y="190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我也将继承祖辈和父辈对党绝对忠诚的精神财富，在工作和生活中，践行好全心全意为人民服务的宗旨，像爷爷一样，千帆过尽终不悔，初心不改红色魂！</a:t>
            </a:r>
            <a:r>
              <a:rPr lang="en-US" altLang="zh-CN" sz="200" dirty="0">
                <a:latin typeface="Arial" panose="020B0604020202020204" pitchFamily="34" charset="0"/>
              </a:rPr>
              <a:t>"</a:t>
            </a:r>
            <a:endParaRPr lang="zh-CN" altLang="en-US" sz="200" dirty="0">
              <a:latin typeface="Arial" panose="020B0604020202020204" pitchFamily="34" charset="0"/>
            </a:endParaRPr>
          </a:p>
        </p:txBody>
      </p:sp>
      <p:sp>
        <p:nvSpPr>
          <p:cNvPr id="63493" name="文本框 2"/>
          <p:cNvSpPr txBox="1"/>
          <p:nvPr/>
        </p:nvSpPr>
        <p:spPr>
          <a:xfrm>
            <a:off x="1270000" y="1270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近年来，四川省合江县开展了多项</a:t>
            </a:r>
            <a:r>
              <a:rPr lang="en-US" altLang="zh-CN" sz="200" dirty="0">
                <a:latin typeface="Arial" panose="020B0604020202020204" pitchFamily="34" charset="0"/>
              </a:rPr>
              <a:t>"</a:t>
            </a:r>
            <a:r>
              <a:rPr lang="zh-CN" altLang="en-US" sz="200" dirty="0">
                <a:latin typeface="Arial" panose="020B0604020202020204" pitchFamily="34" charset="0"/>
              </a:rPr>
              <a:t>下沉到户</a:t>
            </a:r>
            <a:r>
              <a:rPr lang="en-US" altLang="zh-CN" sz="200" dirty="0">
                <a:latin typeface="Arial" panose="020B0604020202020204" pitchFamily="34" charset="0"/>
              </a:rPr>
              <a:t>"</a:t>
            </a:r>
            <a:r>
              <a:rPr lang="zh-CN" altLang="en-US" sz="200" dirty="0">
                <a:latin typeface="Arial" panose="020B0604020202020204" pitchFamily="34" charset="0"/>
              </a:rPr>
              <a:t>的健康守护行动，疫苗接种上门、健康体检上门等，倾力守护</a:t>
            </a:r>
            <a:r>
              <a:rPr lang="en-US" altLang="zh-CN" sz="200" dirty="0">
                <a:latin typeface="Arial" panose="020B0604020202020204" pitchFamily="34" charset="0"/>
              </a:rPr>
              <a:t>"</a:t>
            </a:r>
            <a:r>
              <a:rPr lang="zh-CN" altLang="en-US" sz="200" dirty="0">
                <a:latin typeface="Arial" panose="020B0604020202020204" pitchFamily="34" charset="0"/>
              </a:rPr>
              <a:t>银丝</a:t>
            </a:r>
            <a:r>
              <a:rPr lang="en-US" altLang="zh-CN" sz="200" dirty="0">
                <a:latin typeface="Arial" panose="020B0604020202020204" pitchFamily="34" charset="0"/>
              </a:rPr>
              <a:t>"</a:t>
            </a:r>
            <a:r>
              <a:rPr lang="zh-CN" altLang="en-US" sz="200" dirty="0">
                <a:latin typeface="Arial" panose="020B0604020202020204" pitchFamily="34" charset="0"/>
              </a:rPr>
              <a:t>健康。</a:t>
            </a:r>
          </a:p>
        </p:txBody>
      </p:sp>
      <p:sp>
        <p:nvSpPr>
          <p:cNvPr id="63494" name="文本框 1"/>
          <p:cNvSpPr txBox="1"/>
          <p:nvPr/>
        </p:nvSpPr>
        <p:spPr>
          <a:xfrm>
            <a:off x="1270000" y="63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背上</a:t>
            </a:r>
            <a:r>
              <a:rPr lang="en-US" altLang="zh-CN" sz="200" dirty="0">
                <a:latin typeface="Arial" panose="020B0604020202020204" pitchFamily="34" charset="0"/>
              </a:rPr>
              <a:t>"</a:t>
            </a:r>
            <a:r>
              <a:rPr lang="zh-CN" altLang="en-US" sz="200" dirty="0">
                <a:latin typeface="Arial" panose="020B0604020202020204" pitchFamily="34" charset="0"/>
              </a:rPr>
              <a:t>拼搏行囊</a:t>
            </a:r>
            <a:r>
              <a:rPr lang="en-US" altLang="zh-CN" sz="200" dirty="0">
                <a:latin typeface="Arial" panose="020B0604020202020204" pitchFamily="34" charset="0"/>
              </a:rPr>
              <a:t>"</a:t>
            </a:r>
            <a:r>
              <a:rPr lang="zh-CN" altLang="en-US" sz="200" dirty="0">
                <a:latin typeface="Arial" panose="020B0604020202020204" pitchFamily="34" charset="0"/>
              </a:rPr>
              <a:t>，在基层</a:t>
            </a:r>
            <a:r>
              <a:rPr lang="en-US" altLang="zh-CN" sz="200" dirty="0">
                <a:latin typeface="Arial" panose="020B0604020202020204" pitchFamily="34" charset="0"/>
              </a:rPr>
              <a:t>"</a:t>
            </a:r>
            <a:r>
              <a:rPr lang="zh-CN" altLang="en-US" sz="200" dirty="0">
                <a:latin typeface="Arial" panose="020B0604020202020204" pitchFamily="34" charset="0"/>
              </a:rPr>
              <a:t>大舞台</a:t>
            </a:r>
            <a:r>
              <a:rPr lang="en-US" altLang="zh-CN" sz="200" dirty="0">
                <a:latin typeface="Arial" panose="020B0604020202020204" pitchFamily="34" charset="0"/>
              </a:rPr>
              <a:t>"</a:t>
            </a:r>
            <a:r>
              <a:rPr lang="zh-CN" altLang="en-US" sz="200" dirty="0">
                <a:latin typeface="Arial" panose="020B0604020202020204" pitchFamily="34" charset="0"/>
              </a:rPr>
              <a:t>上做讲奉献的</a:t>
            </a:r>
            <a:r>
              <a:rPr lang="en-US" altLang="zh-CN" sz="200" dirty="0">
                <a:latin typeface="Arial" panose="020B0604020202020204" pitchFamily="34" charset="0"/>
              </a:rPr>
              <a:t>"</a:t>
            </a:r>
            <a:r>
              <a:rPr lang="zh-CN" altLang="en-US" sz="200" dirty="0">
                <a:latin typeface="Arial" panose="020B0604020202020204" pitchFamily="34" charset="0"/>
              </a:rPr>
              <a:t>实干家</a:t>
            </a:r>
            <a:r>
              <a:rPr lang="en-US" altLang="zh-CN" sz="200" dirty="0">
                <a:latin typeface="Arial" panose="020B0604020202020204" pitchFamily="34" charset="0"/>
              </a:rPr>
              <a:t>"</a:t>
            </a:r>
            <a:r>
              <a:rPr lang="zh-CN" altLang="en-US" sz="200" dirty="0">
                <a:latin typeface="Arial" panose="020B0604020202020204" pitchFamily="34" charset="0"/>
              </a:rPr>
              <a:t>。</a:t>
            </a:r>
          </a:p>
        </p:txBody>
      </p:sp>
      <p:pic>
        <p:nvPicPr>
          <p:cNvPr id="63495" name="图片 2"/>
          <p:cNvPicPr/>
          <p:nvPr/>
        </p:nvPicPr>
        <p:blipFill>
          <a:blip r:embed="rId2"/>
          <a:stretch>
            <a:fillRect/>
          </a:stretch>
        </p:blipFill>
        <p:spPr>
          <a:xfrm>
            <a:off x="0" y="0"/>
            <a:ext cx="9144000" cy="5143500"/>
          </a:xfrm>
          <a:prstGeom prst="rect">
            <a:avLst/>
          </a:prstGeom>
          <a:noFill/>
          <a:ln w="9525">
            <a:noFill/>
          </a:ln>
        </p:spPr>
      </p:pic>
      <p:pic>
        <p:nvPicPr>
          <p:cNvPr id="24" name="图片 23"/>
          <p:cNvPicPr>
            <a:picLocks noChangeAspect="1"/>
          </p:cNvPicPr>
          <p:nvPr/>
        </p:nvPicPr>
        <p:blipFill>
          <a:blip r:embed="rId3"/>
          <a:stretch>
            <a:fillRect/>
          </a:stretch>
        </p:blipFill>
        <p:spPr>
          <a:xfrm>
            <a:off x="628650" y="2092325"/>
            <a:ext cx="2673350" cy="2673350"/>
          </a:xfrm>
          <a:prstGeom prst="rect">
            <a:avLst/>
          </a:prstGeom>
          <a:noFill/>
          <a:ln w="9525">
            <a:noFill/>
          </a:ln>
        </p:spPr>
      </p:pic>
      <p:pic>
        <p:nvPicPr>
          <p:cNvPr id="63497" name="图片 3"/>
          <p:cNvPicPr>
            <a:picLocks noChangeAspect="1"/>
          </p:cNvPicPr>
          <p:nvPr/>
        </p:nvPicPr>
        <p:blipFill>
          <a:blip r:embed="rId4"/>
          <a:stretch>
            <a:fillRect/>
          </a:stretch>
        </p:blipFill>
        <p:spPr>
          <a:xfrm>
            <a:off x="7551738" y="0"/>
            <a:ext cx="1592262" cy="965200"/>
          </a:xfrm>
          <a:prstGeom prst="rect">
            <a:avLst/>
          </a:prstGeom>
          <a:noFill/>
          <a:ln w="9525">
            <a:noFill/>
          </a:ln>
        </p:spPr>
      </p:pic>
      <p:grpSp>
        <p:nvGrpSpPr>
          <p:cNvPr id="63498" name="组合 8"/>
          <p:cNvGrpSpPr/>
          <p:nvPr/>
        </p:nvGrpSpPr>
        <p:grpSpPr>
          <a:xfrm>
            <a:off x="-11112" y="166688"/>
            <a:ext cx="7391400" cy="379412"/>
            <a:chOff x="0" y="221401"/>
            <a:chExt cx="9559508" cy="506634"/>
          </a:xfrm>
        </p:grpSpPr>
        <p:sp>
          <p:nvSpPr>
            <p:cNvPr id="36" name="矩形 35"/>
            <p:cNvSpPr/>
            <p:nvPr/>
          </p:nvSpPr>
          <p:spPr>
            <a:xfrm>
              <a:off x="1190833" y="221401"/>
              <a:ext cx="8368675" cy="50663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a:t>
              </a: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论党的青年工作</a:t>
              </a:r>
              <a:r>
                <a:rPr kumimoji="0" lang="en-US" altLang="zh-CN"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a:t>
              </a: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主要篇目学习</a:t>
              </a:r>
            </a:p>
          </p:txBody>
        </p:sp>
        <p:sp>
          <p:nvSpPr>
            <p:cNvPr id="37" name="矩形 36"/>
            <p:cNvSpPr/>
            <p:nvPr/>
          </p:nvSpPr>
          <p:spPr>
            <a:xfrm>
              <a:off x="0" y="221401"/>
              <a:ext cx="638533" cy="50663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grpSp>
      <p:grpSp>
        <p:nvGrpSpPr>
          <p:cNvPr id="16" name="组合 15"/>
          <p:cNvGrpSpPr/>
          <p:nvPr/>
        </p:nvGrpSpPr>
        <p:grpSpPr>
          <a:xfrm>
            <a:off x="608013" y="1046163"/>
            <a:ext cx="7907337" cy="3719512"/>
            <a:chOff x="810228" y="1395273"/>
            <a:chExt cx="10544537" cy="4959228"/>
          </a:xfrm>
        </p:grpSpPr>
        <p:sp>
          <p:nvSpPr>
            <p:cNvPr id="17" name="矩形 16"/>
            <p:cNvSpPr/>
            <p:nvPr/>
          </p:nvSpPr>
          <p:spPr>
            <a:xfrm>
              <a:off x="810228" y="1805896"/>
              <a:ext cx="10544537" cy="4548605"/>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nvGrpSpPr>
            <p:cNvPr id="63502" name="组合 3"/>
            <p:cNvGrpSpPr/>
            <p:nvPr/>
          </p:nvGrpSpPr>
          <p:grpSpPr>
            <a:xfrm>
              <a:off x="1595006" y="1395273"/>
              <a:ext cx="9001987" cy="1009736"/>
              <a:chOff x="1386245" y="2546361"/>
              <a:chExt cx="9566638" cy="1009736"/>
            </a:xfrm>
          </p:grpSpPr>
          <p:sp>
            <p:nvSpPr>
              <p:cNvPr id="20" name="等腰三角形 19"/>
              <p:cNvSpPr/>
              <p:nvPr/>
            </p:nvSpPr>
            <p:spPr>
              <a:xfrm>
                <a:off x="10633318" y="2546361"/>
                <a:ext cx="319463" cy="410623"/>
              </a:xfrm>
              <a:prstGeom prst="triangle">
                <a:avLst/>
              </a:prstGeom>
              <a:solidFill>
                <a:srgbClr val="75151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3429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mn-lt"/>
                  <a:ea typeface="+mn-ea"/>
                  <a:cs typeface="+mn-ea"/>
                  <a:sym typeface="+mn-lt"/>
                </a:endParaRPr>
              </a:p>
            </p:txBody>
          </p:sp>
          <p:sp>
            <p:nvSpPr>
              <p:cNvPr id="21" name="等腰三角形 20"/>
              <p:cNvSpPr/>
              <p:nvPr/>
            </p:nvSpPr>
            <p:spPr>
              <a:xfrm>
                <a:off x="1386894" y="2546361"/>
                <a:ext cx="319463" cy="410623"/>
              </a:xfrm>
              <a:prstGeom prst="triangle">
                <a:avLst/>
              </a:prstGeom>
              <a:solidFill>
                <a:srgbClr val="75151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3429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mn-lt"/>
                  <a:ea typeface="+mn-ea"/>
                  <a:cs typeface="+mn-ea"/>
                  <a:sym typeface="+mn-lt"/>
                </a:endParaRPr>
              </a:p>
            </p:txBody>
          </p:sp>
          <p:sp>
            <p:nvSpPr>
              <p:cNvPr id="22" name="梯形 21"/>
              <p:cNvSpPr/>
              <p:nvPr/>
            </p:nvSpPr>
            <p:spPr>
              <a:xfrm flipV="1">
                <a:off x="1546626" y="2546361"/>
                <a:ext cx="9246424" cy="1009624"/>
              </a:xfrm>
              <a:prstGeom prst="trapezoid">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3429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mn-lt"/>
                  <a:ea typeface="+mn-ea"/>
                  <a:cs typeface="+mn-ea"/>
                  <a:sym typeface="+mn-lt"/>
                </a:endParaRPr>
              </a:p>
            </p:txBody>
          </p:sp>
        </p:grpSp>
        <p:sp>
          <p:nvSpPr>
            <p:cNvPr id="19" name="文本框 18"/>
            <p:cNvSpPr txBox="1"/>
            <p:nvPr/>
          </p:nvSpPr>
          <p:spPr>
            <a:xfrm>
              <a:off x="2188363" y="1577302"/>
              <a:ext cx="8107926" cy="493171"/>
            </a:xfrm>
            <a:prstGeom prst="rect">
              <a:avLst/>
            </a:prstGeom>
            <a:noFill/>
          </p:spPr>
          <p:txBody>
            <a:bodyPr>
              <a:spAutoFit/>
            </a:bodyPr>
            <a:lstStyle/>
            <a:p>
              <a:pPr marR="0" algn="ctr" defTabSz="914400" fontAlgn="auto">
                <a:spcBef>
                  <a:spcPts val="0"/>
                </a:spcBef>
                <a:spcAft>
                  <a:spcPts val="0"/>
                </a:spcAft>
                <a:buClrTx/>
                <a:buSzTx/>
                <a:buFontTx/>
                <a:buNone/>
                <a:defRPr/>
              </a:pPr>
              <a:r>
                <a:rPr kumimoji="0" lang="en-US" altLang="zh-CN" b="1" kern="1200" cap="none" spc="225" normalizeH="0" baseline="0" noProof="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rPr>
                <a:t>《</a:t>
              </a:r>
              <a:r>
                <a:rPr kumimoji="0" lang="zh-CN" altLang="en-US" b="1" kern="1200" cap="none" spc="225" normalizeH="0" baseline="0" noProof="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rPr>
                <a:t>在纪念五四运动一百周年大会上的讲话</a:t>
              </a:r>
              <a:r>
                <a:rPr kumimoji="0" lang="en-US" altLang="zh-CN" b="1" kern="1200" cap="none" spc="225" normalizeH="0" baseline="0" noProof="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rPr>
                <a:t>》</a:t>
              </a:r>
              <a:endParaRPr kumimoji="0" lang="zh-CN" altLang="en-US" b="1" kern="1200" cap="none" spc="225" normalizeH="0" baseline="0" noProof="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endParaRPr>
            </a:p>
          </p:txBody>
        </p:sp>
      </p:grpSp>
      <p:sp>
        <p:nvSpPr>
          <p:cNvPr id="23" name="文本框 22"/>
          <p:cNvSpPr txBox="1"/>
          <p:nvPr/>
        </p:nvSpPr>
        <p:spPr>
          <a:xfrm>
            <a:off x="2622550" y="2035175"/>
            <a:ext cx="5837238" cy="2347913"/>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358775" eaLnBrk="1" hangingPunct="1">
              <a:lnSpc>
                <a:spcPct val="150000"/>
              </a:lnSpc>
              <a:spcBef>
                <a:spcPct val="0"/>
              </a:spcBef>
              <a:buFontTx/>
              <a:buNone/>
            </a:pPr>
            <a:r>
              <a:rPr lang="zh-CN" altLang="en-US" sz="1100" dirty="0">
                <a:latin typeface="微软雅黑" panose="020B0503020204020204" pitchFamily="34" charset="-122"/>
                <a:ea typeface="微软雅黑" panose="020B0503020204020204" pitchFamily="34" charset="-122"/>
              </a:rPr>
              <a:t>是</a:t>
            </a:r>
            <a:r>
              <a:rPr lang="en-US" altLang="zh-CN" sz="1100" dirty="0">
                <a:latin typeface="微软雅黑" panose="020B0503020204020204" pitchFamily="34" charset="-122"/>
                <a:ea typeface="微软雅黑" panose="020B0503020204020204" pitchFamily="34" charset="-122"/>
              </a:rPr>
              <a:t>2019</a:t>
            </a:r>
            <a:r>
              <a:rPr lang="zh-CN" altLang="en-US" sz="1100" dirty="0">
                <a:latin typeface="微软雅黑" panose="020B0503020204020204" pitchFamily="34" charset="-122"/>
                <a:ea typeface="微软雅黑" panose="020B0503020204020204" pitchFamily="34" charset="-122"/>
              </a:rPr>
              <a:t>年</a:t>
            </a:r>
            <a:r>
              <a:rPr lang="en-US" altLang="zh-CN" sz="1100" dirty="0">
                <a:latin typeface="微软雅黑" panose="020B0503020204020204" pitchFamily="34" charset="-122"/>
                <a:ea typeface="微软雅黑" panose="020B0503020204020204" pitchFamily="34" charset="-122"/>
              </a:rPr>
              <a:t>4</a:t>
            </a:r>
            <a:r>
              <a:rPr lang="zh-CN" altLang="en-US" sz="1100" dirty="0">
                <a:latin typeface="微软雅黑" panose="020B0503020204020204" pitchFamily="34" charset="-122"/>
                <a:ea typeface="微软雅黑" panose="020B0503020204020204" pitchFamily="34" charset="-122"/>
              </a:rPr>
              <a:t>月</a:t>
            </a:r>
            <a:r>
              <a:rPr lang="en-US" altLang="zh-CN" sz="1100" dirty="0">
                <a:latin typeface="微软雅黑" panose="020B0503020204020204" pitchFamily="34" charset="-122"/>
                <a:ea typeface="微软雅黑" panose="020B0503020204020204" pitchFamily="34" charset="-122"/>
              </a:rPr>
              <a:t>30</a:t>
            </a:r>
            <a:r>
              <a:rPr lang="zh-CN" altLang="en-US" sz="1100" dirty="0">
                <a:latin typeface="微软雅黑" panose="020B0503020204020204" pitchFamily="34" charset="-122"/>
                <a:ea typeface="微软雅黑" panose="020B0503020204020204" pitchFamily="34" charset="-122"/>
              </a:rPr>
              <a:t>日习近平同志的讲话。指出，五四运动是中国旧民主主义革命走向新民主主义革命的转折点，在近代以来中华民族追求民族独立和发展进步的历史进程中具有里程碑意义。五四运动以来的一百年，是中国青年一代又一代接续奋斗、凯歌前行的一百年，是中国青年用青春之我创造青春之中国、青春之民族的一百年。新时代中国青年运动的主题，新时代中国青年运动的方向，新时代中国青年的使命，就是坚持中国共产党领导，同人民一道，为实现“两个一百年”奋斗目标、实现中华民族伟大复兴的中国梦而奋斗。强调，新时代中国青年要继续发扬五四精神，以实现中华民族伟大复兴为己任，不辜负党的期望、人民期待、民族重托，不辜负我们这个伟大时代。一是要树立远大理想，二是要热爱伟大祖国，三是要担当时代责任，四是要勇于砥砺奋斗，五是要练就过硬本领，六是要锤炼品德修为。</a:t>
            </a:r>
          </a:p>
        </p:txBody>
      </p:sp>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down)">
                                      <p:cBhvr>
                                        <p:cTn id="11" dur="500"/>
                                        <p:tgtEl>
                                          <p:spTgt spid="24"/>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wipe(down)">
                                      <p:cBhvr>
                                        <p:cTn id="1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文本框 5"/>
          <p:cNvSpPr txBox="1"/>
          <p:nvPr/>
        </p:nvSpPr>
        <p:spPr>
          <a:xfrm>
            <a:off x="1270000" y="317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en-US" altLang="zh-CN" sz="200" dirty="0">
                <a:latin typeface="Arial" panose="020B0604020202020204" pitchFamily="34" charset="0"/>
              </a:rPr>
              <a:t>"</a:t>
            </a:r>
            <a:r>
              <a:rPr lang="zh-CN" altLang="en-US" sz="200" dirty="0">
                <a:latin typeface="Arial" panose="020B0604020202020204" pitchFamily="34" charset="0"/>
              </a:rPr>
              <a:t>昔孟母，择邻处，子不学，断机杼</a:t>
            </a:r>
            <a:r>
              <a:rPr lang="en-US" altLang="zh-CN" sz="200" dirty="0">
                <a:latin typeface="Arial" panose="020B0604020202020204" pitchFamily="34" charset="0"/>
              </a:rPr>
              <a:t>"</a:t>
            </a:r>
            <a:r>
              <a:rPr lang="zh-CN" altLang="en-US" sz="200" dirty="0">
                <a:latin typeface="Arial" panose="020B0604020202020204" pitchFamily="34" charset="0"/>
              </a:rPr>
              <a:t>。</a:t>
            </a:r>
          </a:p>
        </p:txBody>
      </p:sp>
      <p:sp>
        <p:nvSpPr>
          <p:cNvPr id="64515" name="文本框 4"/>
          <p:cNvSpPr txBox="1"/>
          <p:nvPr/>
        </p:nvSpPr>
        <p:spPr>
          <a:xfrm>
            <a:off x="1270000" y="2540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航母之所以能成为海上的</a:t>
            </a:r>
            <a:r>
              <a:rPr lang="en-US" altLang="zh-CN" sz="200" dirty="0">
                <a:latin typeface="Arial" panose="020B0604020202020204" pitchFamily="34" charset="0"/>
              </a:rPr>
              <a:t>"</a:t>
            </a:r>
            <a:r>
              <a:rPr lang="zh-CN" altLang="en-US" sz="200" dirty="0">
                <a:latin typeface="Arial" panose="020B0604020202020204" pitchFamily="34" charset="0"/>
              </a:rPr>
              <a:t>巨无霸</a:t>
            </a:r>
            <a:r>
              <a:rPr lang="en-US" altLang="zh-CN" sz="200" dirty="0">
                <a:latin typeface="Arial" panose="020B0604020202020204" pitchFamily="34" charset="0"/>
              </a:rPr>
              <a:t>"</a:t>
            </a:r>
            <a:r>
              <a:rPr lang="zh-CN" altLang="en-US" sz="200" dirty="0">
                <a:latin typeface="Arial" panose="020B0604020202020204" pitchFamily="34" charset="0"/>
              </a:rPr>
              <a:t>，不仅在于它是一个由数百万个零部件高度集成的复杂系统，更因为它的研制是数以万计的科技人员集智攻关、通力合作的奇迹。</a:t>
            </a:r>
          </a:p>
        </p:txBody>
      </p:sp>
      <p:sp>
        <p:nvSpPr>
          <p:cNvPr id="64516" name="文本框 3"/>
          <p:cNvSpPr txBox="1"/>
          <p:nvPr/>
        </p:nvSpPr>
        <p:spPr>
          <a:xfrm>
            <a:off x="1270000" y="190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江苏连云港：盐田</a:t>
            </a:r>
            <a:r>
              <a:rPr lang="en-US" altLang="zh-CN" sz="200" dirty="0">
                <a:latin typeface="Arial" panose="020B0604020202020204" pitchFamily="34" charset="0"/>
              </a:rPr>
              <a:t>"</a:t>
            </a:r>
            <a:r>
              <a:rPr lang="zh-CN" altLang="en-US" sz="200" dirty="0">
                <a:latin typeface="Arial" panose="020B0604020202020204" pitchFamily="34" charset="0"/>
              </a:rPr>
              <a:t>春扒</a:t>
            </a:r>
            <a:r>
              <a:rPr lang="en-US" altLang="zh-CN" sz="200" dirty="0">
                <a:latin typeface="Arial" panose="020B0604020202020204" pitchFamily="34" charset="0"/>
              </a:rPr>
              <a:t>"</a:t>
            </a:r>
            <a:r>
              <a:rPr lang="zh-CN" altLang="en-US" sz="200" dirty="0">
                <a:latin typeface="Arial" panose="020B0604020202020204" pitchFamily="34" charset="0"/>
              </a:rPr>
              <a:t>忙</a:t>
            </a:r>
          </a:p>
        </p:txBody>
      </p:sp>
      <p:sp>
        <p:nvSpPr>
          <p:cNvPr id="64517" name="文本框 2"/>
          <p:cNvSpPr txBox="1"/>
          <p:nvPr/>
        </p:nvSpPr>
        <p:spPr>
          <a:xfrm>
            <a:off x="1270000" y="1270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我们有着青涩的模样，面对名目繁多、量大面宽的基层工作，我们当一往无前，以昂扬自信、顽强韧劲、务实作风，只此青绿！</a:t>
            </a:r>
          </a:p>
        </p:txBody>
      </p:sp>
      <p:sp>
        <p:nvSpPr>
          <p:cNvPr id="64518" name="文本框 1"/>
          <p:cNvSpPr txBox="1"/>
          <p:nvPr/>
        </p:nvSpPr>
        <p:spPr>
          <a:xfrm>
            <a:off x="1270000" y="63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，努力用最优的态度、最好的服务、最佳的能力做好党员干部</a:t>
            </a:r>
          </a:p>
        </p:txBody>
      </p:sp>
      <p:pic>
        <p:nvPicPr>
          <p:cNvPr id="64519" name="图片 2"/>
          <p:cNvPicPr/>
          <p:nvPr/>
        </p:nvPicPr>
        <p:blipFill>
          <a:blip r:embed="rId2"/>
          <a:stretch>
            <a:fillRect/>
          </a:stretch>
        </p:blipFill>
        <p:spPr>
          <a:xfrm>
            <a:off x="0" y="0"/>
            <a:ext cx="9144000" cy="5143500"/>
          </a:xfrm>
          <a:prstGeom prst="rect">
            <a:avLst/>
          </a:prstGeom>
          <a:noFill/>
          <a:ln w="9525">
            <a:noFill/>
          </a:ln>
        </p:spPr>
      </p:pic>
      <p:pic>
        <p:nvPicPr>
          <p:cNvPr id="24" name="图片 23"/>
          <p:cNvPicPr>
            <a:picLocks noChangeAspect="1"/>
          </p:cNvPicPr>
          <p:nvPr/>
        </p:nvPicPr>
        <p:blipFill>
          <a:blip r:embed="rId3"/>
          <a:stretch>
            <a:fillRect/>
          </a:stretch>
        </p:blipFill>
        <p:spPr>
          <a:xfrm>
            <a:off x="628650" y="2092325"/>
            <a:ext cx="2673350" cy="2673350"/>
          </a:xfrm>
          <a:prstGeom prst="rect">
            <a:avLst/>
          </a:prstGeom>
          <a:noFill/>
          <a:ln w="9525">
            <a:noFill/>
          </a:ln>
        </p:spPr>
      </p:pic>
      <p:pic>
        <p:nvPicPr>
          <p:cNvPr id="64521" name="图片 3"/>
          <p:cNvPicPr>
            <a:picLocks noChangeAspect="1"/>
          </p:cNvPicPr>
          <p:nvPr/>
        </p:nvPicPr>
        <p:blipFill>
          <a:blip r:embed="rId4"/>
          <a:stretch>
            <a:fillRect/>
          </a:stretch>
        </p:blipFill>
        <p:spPr>
          <a:xfrm>
            <a:off x="7551738" y="0"/>
            <a:ext cx="1592262" cy="965200"/>
          </a:xfrm>
          <a:prstGeom prst="rect">
            <a:avLst/>
          </a:prstGeom>
          <a:noFill/>
          <a:ln w="9525">
            <a:noFill/>
          </a:ln>
        </p:spPr>
      </p:pic>
      <p:grpSp>
        <p:nvGrpSpPr>
          <p:cNvPr id="64522" name="组合 8"/>
          <p:cNvGrpSpPr/>
          <p:nvPr/>
        </p:nvGrpSpPr>
        <p:grpSpPr>
          <a:xfrm>
            <a:off x="-11112" y="166688"/>
            <a:ext cx="7391400" cy="379412"/>
            <a:chOff x="0" y="221401"/>
            <a:chExt cx="9559508" cy="506634"/>
          </a:xfrm>
        </p:grpSpPr>
        <p:sp>
          <p:nvSpPr>
            <p:cNvPr id="36" name="矩形 35"/>
            <p:cNvSpPr/>
            <p:nvPr/>
          </p:nvSpPr>
          <p:spPr>
            <a:xfrm>
              <a:off x="1190833" y="221401"/>
              <a:ext cx="8368675" cy="50663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a:t>
              </a: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论党的青年工作</a:t>
              </a:r>
              <a:r>
                <a:rPr kumimoji="0" lang="en-US" altLang="zh-CN"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a:t>
              </a: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主要篇目学习</a:t>
              </a:r>
            </a:p>
          </p:txBody>
        </p:sp>
        <p:sp>
          <p:nvSpPr>
            <p:cNvPr id="37" name="矩形 36"/>
            <p:cNvSpPr/>
            <p:nvPr/>
          </p:nvSpPr>
          <p:spPr>
            <a:xfrm>
              <a:off x="0" y="221401"/>
              <a:ext cx="638533" cy="50663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grpSp>
      <p:grpSp>
        <p:nvGrpSpPr>
          <p:cNvPr id="16" name="组合 15"/>
          <p:cNvGrpSpPr/>
          <p:nvPr/>
        </p:nvGrpSpPr>
        <p:grpSpPr>
          <a:xfrm>
            <a:off x="608013" y="1046163"/>
            <a:ext cx="7907337" cy="3719512"/>
            <a:chOff x="810228" y="1395273"/>
            <a:chExt cx="10544537" cy="4959228"/>
          </a:xfrm>
        </p:grpSpPr>
        <p:sp>
          <p:nvSpPr>
            <p:cNvPr id="17" name="矩形 16"/>
            <p:cNvSpPr/>
            <p:nvPr/>
          </p:nvSpPr>
          <p:spPr>
            <a:xfrm>
              <a:off x="810228" y="1805896"/>
              <a:ext cx="10544537" cy="4548605"/>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nvGrpSpPr>
            <p:cNvPr id="64526" name="组合 3"/>
            <p:cNvGrpSpPr/>
            <p:nvPr/>
          </p:nvGrpSpPr>
          <p:grpSpPr>
            <a:xfrm>
              <a:off x="1595006" y="1395273"/>
              <a:ext cx="9001987" cy="1009736"/>
              <a:chOff x="1386245" y="2546361"/>
              <a:chExt cx="9566638" cy="1009736"/>
            </a:xfrm>
          </p:grpSpPr>
          <p:sp>
            <p:nvSpPr>
              <p:cNvPr id="20" name="等腰三角形 19"/>
              <p:cNvSpPr/>
              <p:nvPr/>
            </p:nvSpPr>
            <p:spPr>
              <a:xfrm>
                <a:off x="10633318" y="2546361"/>
                <a:ext cx="319463" cy="410623"/>
              </a:xfrm>
              <a:prstGeom prst="triangle">
                <a:avLst/>
              </a:prstGeom>
              <a:solidFill>
                <a:srgbClr val="75151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3429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mn-lt"/>
                  <a:ea typeface="+mn-ea"/>
                  <a:cs typeface="+mn-ea"/>
                  <a:sym typeface="+mn-lt"/>
                </a:endParaRPr>
              </a:p>
            </p:txBody>
          </p:sp>
          <p:sp>
            <p:nvSpPr>
              <p:cNvPr id="21" name="等腰三角形 20"/>
              <p:cNvSpPr/>
              <p:nvPr/>
            </p:nvSpPr>
            <p:spPr>
              <a:xfrm>
                <a:off x="1386894" y="2546361"/>
                <a:ext cx="319463" cy="410623"/>
              </a:xfrm>
              <a:prstGeom prst="triangle">
                <a:avLst/>
              </a:prstGeom>
              <a:solidFill>
                <a:srgbClr val="75151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3429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mn-lt"/>
                  <a:ea typeface="+mn-ea"/>
                  <a:cs typeface="+mn-ea"/>
                  <a:sym typeface="+mn-lt"/>
                </a:endParaRPr>
              </a:p>
            </p:txBody>
          </p:sp>
          <p:sp>
            <p:nvSpPr>
              <p:cNvPr id="22" name="梯形 21"/>
              <p:cNvSpPr/>
              <p:nvPr/>
            </p:nvSpPr>
            <p:spPr>
              <a:xfrm flipV="1">
                <a:off x="1546626" y="2546361"/>
                <a:ext cx="9246424" cy="1009624"/>
              </a:xfrm>
              <a:prstGeom prst="trapezoid">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3429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mn-lt"/>
                  <a:ea typeface="+mn-ea"/>
                  <a:cs typeface="+mn-ea"/>
                  <a:sym typeface="+mn-lt"/>
                </a:endParaRPr>
              </a:p>
            </p:txBody>
          </p:sp>
        </p:grpSp>
        <p:sp>
          <p:nvSpPr>
            <p:cNvPr id="19" name="文本框 18"/>
            <p:cNvSpPr txBox="1"/>
            <p:nvPr/>
          </p:nvSpPr>
          <p:spPr>
            <a:xfrm>
              <a:off x="2188363" y="1577302"/>
              <a:ext cx="8107926" cy="861462"/>
            </a:xfrm>
            <a:prstGeom prst="rect">
              <a:avLst/>
            </a:prstGeom>
            <a:noFill/>
          </p:spPr>
          <p:txBody>
            <a:bodyPr>
              <a:spAutoFit/>
            </a:bodyPr>
            <a:lstStyle/>
            <a:p>
              <a:pPr marR="0" algn="ctr" defTabSz="914400" fontAlgn="auto">
                <a:spcBef>
                  <a:spcPts val="0"/>
                </a:spcBef>
                <a:spcAft>
                  <a:spcPts val="0"/>
                </a:spcAft>
                <a:buClrTx/>
                <a:buSzTx/>
                <a:buFontTx/>
                <a:buNone/>
                <a:defRPr/>
              </a:pPr>
              <a:r>
                <a:rPr kumimoji="0" lang="en-US" altLang="zh-CN" b="1" kern="1200" cap="none" spc="225" normalizeH="0" baseline="0" noProof="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rPr>
                <a:t>《</a:t>
              </a:r>
              <a:r>
                <a:rPr kumimoji="0" lang="zh-CN" altLang="en-US" b="1" kern="1200" cap="none" spc="225" normalizeH="0" baseline="0" noProof="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rPr>
                <a:t>青年人在新冠肺炎疫情防控斗争中交出了合格答卷</a:t>
              </a:r>
              <a:r>
                <a:rPr kumimoji="0" lang="en-US" altLang="zh-CN" b="1" kern="1200" cap="none" spc="225" normalizeH="0" baseline="0" noProof="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rPr>
                <a:t>》</a:t>
              </a:r>
              <a:endParaRPr kumimoji="0" lang="zh-CN" altLang="en-US" b="1" kern="1200" cap="none" spc="225" normalizeH="0" baseline="0" noProof="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endParaRPr>
            </a:p>
          </p:txBody>
        </p:sp>
      </p:grpSp>
      <p:sp>
        <p:nvSpPr>
          <p:cNvPr id="23" name="文本框 22"/>
          <p:cNvSpPr txBox="1"/>
          <p:nvPr/>
        </p:nvSpPr>
        <p:spPr>
          <a:xfrm>
            <a:off x="2622550" y="2035175"/>
            <a:ext cx="5837238" cy="1670050"/>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358775" eaLnBrk="1" hangingPunct="1">
              <a:lnSpc>
                <a:spcPct val="150000"/>
              </a:lnSpc>
              <a:spcBef>
                <a:spcPct val="0"/>
              </a:spcBef>
              <a:buFontTx/>
              <a:buNone/>
            </a:pPr>
            <a:r>
              <a:rPr lang="zh-CN" altLang="en-US" sz="1400" dirty="0">
                <a:latin typeface="微软雅黑" panose="020B0503020204020204" pitchFamily="34" charset="-122"/>
                <a:ea typeface="微软雅黑" panose="020B0503020204020204" pitchFamily="34" charset="-122"/>
              </a:rPr>
              <a:t>是</a:t>
            </a:r>
            <a:r>
              <a:rPr lang="en-US" altLang="zh-CN" sz="1400" dirty="0">
                <a:latin typeface="微软雅黑" panose="020B0503020204020204" pitchFamily="34" charset="-122"/>
                <a:ea typeface="微软雅黑" panose="020B0503020204020204" pitchFamily="34" charset="-122"/>
              </a:rPr>
              <a:t>2020</a:t>
            </a:r>
            <a:r>
              <a:rPr lang="zh-CN" altLang="en-US" sz="1400" dirty="0">
                <a:latin typeface="微软雅黑" panose="020B0503020204020204" pitchFamily="34" charset="-122"/>
                <a:ea typeface="微软雅黑" panose="020B0503020204020204" pitchFamily="34" charset="-122"/>
              </a:rPr>
              <a:t>年</a:t>
            </a:r>
            <a:r>
              <a:rPr lang="en-US" altLang="zh-CN" sz="1400" dirty="0">
                <a:latin typeface="微软雅黑" panose="020B0503020204020204" pitchFamily="34" charset="-122"/>
                <a:ea typeface="微软雅黑" panose="020B0503020204020204" pitchFamily="34" charset="-122"/>
              </a:rPr>
              <a:t>3</a:t>
            </a:r>
            <a:r>
              <a:rPr lang="zh-CN" altLang="en-US" sz="1400" dirty="0">
                <a:latin typeface="微软雅黑" panose="020B0503020204020204" pitchFamily="34" charset="-122"/>
                <a:ea typeface="微软雅黑" panose="020B0503020204020204" pitchFamily="34" charset="-122"/>
              </a:rPr>
              <a:t>月至</a:t>
            </a:r>
            <a:r>
              <a:rPr lang="en-US" altLang="zh-CN" sz="1400" dirty="0">
                <a:latin typeface="微软雅黑" panose="020B0503020204020204" pitchFamily="34" charset="-122"/>
                <a:ea typeface="微软雅黑" panose="020B0503020204020204" pitchFamily="34" charset="-122"/>
              </a:rPr>
              <a:t>9</a:t>
            </a:r>
            <a:r>
              <a:rPr lang="zh-CN" altLang="en-US" sz="1400" dirty="0">
                <a:latin typeface="微软雅黑" panose="020B0503020204020204" pitchFamily="34" charset="-122"/>
                <a:ea typeface="微软雅黑" panose="020B0503020204020204" pitchFamily="34" charset="-122"/>
              </a:rPr>
              <a:t>月期间习近平同志文稿中有关内容的节录。指出，在新冠肺炎疫情防控斗争中，青年一代成了抗疫一线的主力军，不怕苦、不畏难、不惧牺牲，用臂膀扛起如山的责任，展现出青春激昂的风采，展现出中华民族的希望。广大青年用行动证明，新时代的中国青年是好样的，是堪当大任的。</a:t>
            </a:r>
          </a:p>
        </p:txBody>
      </p:sp>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down)">
                                      <p:cBhvr>
                                        <p:cTn id="11" dur="500"/>
                                        <p:tgtEl>
                                          <p:spTgt spid="24"/>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wipe(down)">
                                      <p:cBhvr>
                                        <p:cTn id="1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文本框 5"/>
          <p:cNvSpPr txBox="1"/>
          <p:nvPr/>
        </p:nvSpPr>
        <p:spPr>
          <a:xfrm>
            <a:off x="1270000" y="317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，我和父亲两个人背着装着被褥的偌大的麻</a:t>
            </a:r>
          </a:p>
        </p:txBody>
      </p:sp>
      <p:sp>
        <p:nvSpPr>
          <p:cNvPr id="65539" name="文本框 4"/>
          <p:cNvSpPr txBox="1"/>
          <p:nvPr/>
        </p:nvSpPr>
        <p:spPr>
          <a:xfrm>
            <a:off x="1270000" y="2540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基层是离老百姓最近的地方，基层的崎岖小路常有碎石沟壑，基层干部常因工作任务重、时间紧需要快走，因此准备一双实用合脚的平底鞋显得尤为重要。</a:t>
            </a:r>
          </a:p>
        </p:txBody>
      </p:sp>
      <p:sp>
        <p:nvSpPr>
          <p:cNvPr id="65540" name="文本框 3"/>
          <p:cNvSpPr txBox="1"/>
          <p:nvPr/>
        </p:nvSpPr>
        <p:spPr>
          <a:xfrm>
            <a:off x="1270000" y="190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目前，白果坪百部种植基地已通过有机转换认证，获得</a:t>
            </a:r>
            <a:r>
              <a:rPr lang="en-US" altLang="zh-CN" sz="200" dirty="0">
                <a:latin typeface="Arial" panose="020B0604020202020204" pitchFamily="34" charset="0"/>
              </a:rPr>
              <a:t>"</a:t>
            </a:r>
            <a:r>
              <a:rPr lang="zh-CN" altLang="en-US" sz="200" dirty="0">
                <a:latin typeface="Arial" panose="020B0604020202020204" pitchFamily="34" charset="0"/>
              </a:rPr>
              <a:t>中国医药中药材</a:t>
            </a:r>
            <a:r>
              <a:rPr lang="en-US" altLang="zh-CN" sz="200" dirty="0">
                <a:latin typeface="Arial" panose="020B0604020202020204" pitchFamily="34" charset="0"/>
              </a:rPr>
              <a:t>GACP</a:t>
            </a:r>
            <a:r>
              <a:rPr lang="zh-CN" altLang="en-US" sz="200" dirty="0">
                <a:latin typeface="Arial" panose="020B0604020202020204" pitchFamily="34" charset="0"/>
              </a:rPr>
              <a:t>基地</a:t>
            </a:r>
            <a:r>
              <a:rPr lang="en-US" altLang="zh-CN" sz="200" dirty="0">
                <a:latin typeface="Arial" panose="020B0604020202020204" pitchFamily="34" charset="0"/>
              </a:rPr>
              <a:t>"</a:t>
            </a:r>
            <a:r>
              <a:rPr lang="zh-CN" altLang="en-US" sz="200" dirty="0">
                <a:latin typeface="Arial" panose="020B0604020202020204" pitchFamily="34" charset="0"/>
              </a:rPr>
              <a:t>授牌。</a:t>
            </a:r>
          </a:p>
        </p:txBody>
      </p:sp>
      <p:sp>
        <p:nvSpPr>
          <p:cNvPr id="65541" name="文本框 2"/>
          <p:cNvSpPr txBox="1"/>
          <p:nvPr/>
        </p:nvSpPr>
        <p:spPr>
          <a:xfrm>
            <a:off x="1270000" y="1270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的父老兄弟的信天游</a:t>
            </a:r>
            <a:r>
              <a:rPr lang="en-US" altLang="zh-CN" sz="200" dirty="0">
                <a:latin typeface="Arial" panose="020B0604020202020204" pitchFamily="34" charset="0"/>
              </a:rPr>
              <a:t>"</a:t>
            </a:r>
            <a:r>
              <a:rPr lang="zh-CN" altLang="en-US" sz="200" dirty="0">
                <a:latin typeface="Arial" panose="020B0604020202020204" pitchFamily="34" charset="0"/>
              </a:rPr>
              <a:t>。信天游的背后，是习总书记</a:t>
            </a:r>
            <a:r>
              <a:rPr lang="en-US" altLang="zh-CN" sz="200" dirty="0">
                <a:latin typeface="Arial" panose="020B0604020202020204" pitchFamily="34" charset="0"/>
              </a:rPr>
              <a:t>"</a:t>
            </a:r>
            <a:r>
              <a:rPr lang="zh-CN" altLang="en-US" sz="200" dirty="0">
                <a:latin typeface="Arial" panose="020B0604020202020204" pitchFamily="34" charset="0"/>
              </a:rPr>
              <a:t>枝叶关情</a:t>
            </a:r>
            <a:r>
              <a:rPr lang="en-US" altLang="zh-CN" sz="200" dirty="0">
                <a:latin typeface="Arial" panose="020B0604020202020204" pitchFamily="34" charset="0"/>
              </a:rPr>
              <a:t>"</a:t>
            </a:r>
            <a:r>
              <a:rPr lang="zh-CN" altLang="en-US" sz="200" dirty="0">
                <a:latin typeface="Arial" panose="020B0604020202020204" pitchFamily="34" charset="0"/>
              </a:rPr>
              <a:t>的真心情意，更是</a:t>
            </a:r>
            <a:r>
              <a:rPr lang="en-US" altLang="zh-CN" sz="200" dirty="0">
                <a:latin typeface="Arial" panose="020B0604020202020204" pitchFamily="34" charset="0"/>
              </a:rPr>
              <a:t>"</a:t>
            </a:r>
            <a:r>
              <a:rPr lang="zh-CN" altLang="en-US" sz="200" dirty="0">
                <a:latin typeface="Arial" panose="020B0604020202020204" pitchFamily="34" charset="0"/>
              </a:rPr>
              <a:t>不负人民</a:t>
            </a:r>
            <a:r>
              <a:rPr lang="en-US" altLang="zh-CN" sz="200" dirty="0">
                <a:latin typeface="Arial" panose="020B0604020202020204" pitchFamily="34" charset="0"/>
              </a:rPr>
              <a:t>"</a:t>
            </a:r>
            <a:r>
              <a:rPr lang="zh-CN" altLang="en-US" sz="200" dirty="0">
                <a:latin typeface="Arial" panose="020B0604020202020204" pitchFamily="34" charset="0"/>
              </a:rPr>
              <a:t>的为民情怀。</a:t>
            </a:r>
          </a:p>
        </p:txBody>
      </p:sp>
      <p:sp>
        <p:nvSpPr>
          <p:cNvPr id="65542" name="文本框 1"/>
          <p:cNvSpPr txBox="1"/>
          <p:nvPr/>
        </p:nvSpPr>
        <p:spPr>
          <a:xfrm>
            <a:off x="1270000" y="63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开展调研不能</a:t>
            </a:r>
            <a:r>
              <a:rPr lang="en-US" altLang="zh-CN" sz="200" dirty="0">
                <a:latin typeface="Arial" panose="020B0604020202020204" pitchFamily="34" charset="0"/>
              </a:rPr>
              <a:t>"</a:t>
            </a:r>
            <a:r>
              <a:rPr lang="zh-CN" altLang="en-US" sz="200" dirty="0">
                <a:latin typeface="Arial" panose="020B0604020202020204" pitchFamily="34" charset="0"/>
              </a:rPr>
              <a:t>看天气</a:t>
            </a:r>
            <a:r>
              <a:rPr lang="en-US" altLang="zh-CN" sz="200" dirty="0">
                <a:latin typeface="Arial" panose="020B0604020202020204" pitchFamily="34" charset="0"/>
              </a:rPr>
              <a:t>""</a:t>
            </a:r>
            <a:r>
              <a:rPr lang="zh-CN" altLang="en-US" sz="200" dirty="0">
                <a:latin typeface="Arial" panose="020B0604020202020204" pitchFamily="34" charset="0"/>
              </a:rPr>
              <a:t>挑地点</a:t>
            </a:r>
            <a:r>
              <a:rPr lang="en-US" altLang="zh-CN" sz="200" dirty="0">
                <a:latin typeface="Arial" panose="020B0604020202020204" pitchFamily="34" charset="0"/>
              </a:rPr>
              <a:t>"</a:t>
            </a:r>
            <a:r>
              <a:rPr lang="zh-CN" altLang="en-US" sz="200" dirty="0">
                <a:latin typeface="Arial" panose="020B0604020202020204" pitchFamily="34" charset="0"/>
              </a:rPr>
              <a:t>，一路上</a:t>
            </a:r>
            <a:r>
              <a:rPr lang="en-US" altLang="zh-CN" sz="200" dirty="0">
                <a:latin typeface="Arial" panose="020B0604020202020204" pitchFamily="34" charset="0"/>
              </a:rPr>
              <a:t>"</a:t>
            </a:r>
            <a:r>
              <a:rPr lang="zh-CN" altLang="en-US" sz="200" dirty="0">
                <a:latin typeface="Arial" panose="020B0604020202020204" pitchFamily="34" charset="0"/>
              </a:rPr>
              <a:t>晴天怕晒</a:t>
            </a:r>
            <a:r>
              <a:rPr lang="en-US" altLang="zh-CN" sz="200" dirty="0">
                <a:latin typeface="Arial" panose="020B0604020202020204" pitchFamily="34" charset="0"/>
              </a:rPr>
              <a:t>""</a:t>
            </a:r>
            <a:r>
              <a:rPr lang="zh-CN" altLang="en-US" sz="200" dirty="0">
                <a:latin typeface="Arial" panose="020B0604020202020204" pitchFamily="34" charset="0"/>
              </a:rPr>
              <a:t>雨天怕淋</a:t>
            </a:r>
            <a:r>
              <a:rPr lang="en-US" altLang="zh-CN" sz="200" dirty="0">
                <a:latin typeface="Arial" panose="020B0604020202020204" pitchFamily="34" charset="0"/>
              </a:rPr>
              <a:t>"</a:t>
            </a:r>
            <a:r>
              <a:rPr lang="zh-CN" altLang="en-US" sz="200" dirty="0">
                <a:latin typeface="Arial" panose="020B0604020202020204" pitchFamily="34" charset="0"/>
              </a:rPr>
              <a:t>，到地方</a:t>
            </a:r>
            <a:r>
              <a:rPr lang="en-US" altLang="zh-CN" sz="200" dirty="0">
                <a:latin typeface="Arial" panose="020B0604020202020204" pitchFamily="34" charset="0"/>
              </a:rPr>
              <a:t>"</a:t>
            </a:r>
            <a:r>
              <a:rPr lang="zh-CN" altLang="en-US" sz="200" dirty="0">
                <a:latin typeface="Arial" panose="020B0604020202020204" pitchFamily="34" charset="0"/>
              </a:rPr>
              <a:t>脚怕踩泥</a:t>
            </a:r>
            <a:r>
              <a:rPr lang="en-US" altLang="zh-CN" sz="200" dirty="0">
                <a:latin typeface="Arial" panose="020B0604020202020204" pitchFamily="34" charset="0"/>
              </a:rPr>
              <a:t>""</a:t>
            </a:r>
            <a:r>
              <a:rPr lang="zh-CN" altLang="en-US" sz="200" dirty="0">
                <a:latin typeface="Arial" panose="020B0604020202020204" pitchFamily="34" charset="0"/>
              </a:rPr>
              <a:t>手怕碰灰</a:t>
            </a:r>
            <a:r>
              <a:rPr lang="en-US" altLang="zh-CN" sz="200" dirty="0">
                <a:latin typeface="Arial" panose="020B0604020202020204" pitchFamily="34" charset="0"/>
              </a:rPr>
              <a:t>"</a:t>
            </a:r>
            <a:r>
              <a:rPr lang="zh-CN" altLang="en-US" sz="200" dirty="0">
                <a:latin typeface="Arial" panose="020B0604020202020204" pitchFamily="34" charset="0"/>
              </a:rPr>
              <a:t>，这样</a:t>
            </a:r>
            <a:r>
              <a:rPr lang="en-US" altLang="zh-CN" sz="200" dirty="0">
                <a:latin typeface="Arial" panose="020B0604020202020204" pitchFamily="34" charset="0"/>
              </a:rPr>
              <a:t>"</a:t>
            </a:r>
            <a:r>
              <a:rPr lang="zh-CN" altLang="en-US" sz="200" dirty="0">
                <a:latin typeface="Arial" panose="020B0604020202020204" pitchFamily="34" charset="0"/>
              </a:rPr>
              <a:t>瞻前顾后</a:t>
            </a:r>
            <a:r>
              <a:rPr lang="en-US" altLang="zh-CN" sz="200" dirty="0">
                <a:latin typeface="Arial" panose="020B0604020202020204" pitchFamily="34" charset="0"/>
              </a:rPr>
              <a:t>"</a:t>
            </a:r>
            <a:r>
              <a:rPr lang="zh-CN" altLang="en-US" sz="200" dirty="0">
                <a:latin typeface="Arial" panose="020B0604020202020204" pitchFamily="34" charset="0"/>
              </a:rPr>
              <a:t>的调研态度最终只能通过</a:t>
            </a:r>
            <a:r>
              <a:rPr lang="en-US" altLang="zh-CN" sz="200" dirty="0">
                <a:latin typeface="Arial" panose="020B0604020202020204" pitchFamily="34" charset="0"/>
              </a:rPr>
              <a:t>"</a:t>
            </a:r>
            <a:r>
              <a:rPr lang="zh-CN" altLang="en-US" sz="200" dirty="0">
                <a:latin typeface="Arial" panose="020B0604020202020204" pitchFamily="34" charset="0"/>
              </a:rPr>
              <a:t>看材料、听汇报、说台词、套总结</a:t>
            </a:r>
            <a:r>
              <a:rPr lang="en-US" altLang="zh-CN" sz="200" dirty="0">
                <a:latin typeface="Arial" panose="020B0604020202020204" pitchFamily="34" charset="0"/>
              </a:rPr>
              <a:t>"</a:t>
            </a:r>
            <a:r>
              <a:rPr lang="zh-CN" altLang="en-US" sz="200" dirty="0">
                <a:latin typeface="Arial" panose="020B0604020202020204" pitchFamily="34" charset="0"/>
              </a:rPr>
              <a:t>的形式展开，一切流于形式。</a:t>
            </a:r>
          </a:p>
        </p:txBody>
      </p:sp>
      <p:pic>
        <p:nvPicPr>
          <p:cNvPr id="65543" name="图片 2"/>
          <p:cNvPicPr/>
          <p:nvPr/>
        </p:nvPicPr>
        <p:blipFill>
          <a:blip r:embed="rId2"/>
          <a:stretch>
            <a:fillRect/>
          </a:stretch>
        </p:blipFill>
        <p:spPr>
          <a:xfrm>
            <a:off x="0" y="0"/>
            <a:ext cx="9144000" cy="5143500"/>
          </a:xfrm>
          <a:prstGeom prst="rect">
            <a:avLst/>
          </a:prstGeom>
          <a:noFill/>
          <a:ln w="9525">
            <a:noFill/>
          </a:ln>
        </p:spPr>
      </p:pic>
      <p:pic>
        <p:nvPicPr>
          <p:cNvPr id="24" name="图片 23"/>
          <p:cNvPicPr>
            <a:picLocks noChangeAspect="1"/>
          </p:cNvPicPr>
          <p:nvPr/>
        </p:nvPicPr>
        <p:blipFill>
          <a:blip r:embed="rId3"/>
          <a:stretch>
            <a:fillRect/>
          </a:stretch>
        </p:blipFill>
        <p:spPr>
          <a:xfrm>
            <a:off x="628650" y="2092325"/>
            <a:ext cx="2673350" cy="2673350"/>
          </a:xfrm>
          <a:prstGeom prst="rect">
            <a:avLst/>
          </a:prstGeom>
          <a:noFill/>
          <a:ln w="9525">
            <a:noFill/>
          </a:ln>
        </p:spPr>
      </p:pic>
      <p:pic>
        <p:nvPicPr>
          <p:cNvPr id="65545" name="图片 3"/>
          <p:cNvPicPr>
            <a:picLocks noChangeAspect="1"/>
          </p:cNvPicPr>
          <p:nvPr/>
        </p:nvPicPr>
        <p:blipFill>
          <a:blip r:embed="rId4"/>
          <a:stretch>
            <a:fillRect/>
          </a:stretch>
        </p:blipFill>
        <p:spPr>
          <a:xfrm>
            <a:off x="7551738" y="0"/>
            <a:ext cx="1592262" cy="965200"/>
          </a:xfrm>
          <a:prstGeom prst="rect">
            <a:avLst/>
          </a:prstGeom>
          <a:noFill/>
          <a:ln w="9525">
            <a:noFill/>
          </a:ln>
        </p:spPr>
      </p:pic>
      <p:grpSp>
        <p:nvGrpSpPr>
          <p:cNvPr id="65546" name="组合 8"/>
          <p:cNvGrpSpPr/>
          <p:nvPr/>
        </p:nvGrpSpPr>
        <p:grpSpPr>
          <a:xfrm>
            <a:off x="-11112" y="166688"/>
            <a:ext cx="7391400" cy="379412"/>
            <a:chOff x="0" y="221401"/>
            <a:chExt cx="9559508" cy="506634"/>
          </a:xfrm>
        </p:grpSpPr>
        <p:sp>
          <p:nvSpPr>
            <p:cNvPr id="36" name="矩形 35"/>
            <p:cNvSpPr/>
            <p:nvPr/>
          </p:nvSpPr>
          <p:spPr>
            <a:xfrm>
              <a:off x="1190833" y="221401"/>
              <a:ext cx="8368675" cy="50663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a:t>
              </a: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论党的青年工作</a:t>
              </a:r>
              <a:r>
                <a:rPr kumimoji="0" lang="en-US" altLang="zh-CN"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a:t>
              </a: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主要篇目学习</a:t>
              </a:r>
            </a:p>
          </p:txBody>
        </p:sp>
        <p:sp>
          <p:nvSpPr>
            <p:cNvPr id="37" name="矩形 36"/>
            <p:cNvSpPr/>
            <p:nvPr/>
          </p:nvSpPr>
          <p:spPr>
            <a:xfrm>
              <a:off x="0" y="221401"/>
              <a:ext cx="638533" cy="50663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grpSp>
      <p:grpSp>
        <p:nvGrpSpPr>
          <p:cNvPr id="16" name="组合 15"/>
          <p:cNvGrpSpPr/>
          <p:nvPr/>
        </p:nvGrpSpPr>
        <p:grpSpPr>
          <a:xfrm>
            <a:off x="608013" y="1046163"/>
            <a:ext cx="7907337" cy="3719512"/>
            <a:chOff x="810228" y="1395273"/>
            <a:chExt cx="10544537" cy="4959228"/>
          </a:xfrm>
        </p:grpSpPr>
        <p:sp>
          <p:nvSpPr>
            <p:cNvPr id="17" name="矩形 16"/>
            <p:cNvSpPr/>
            <p:nvPr/>
          </p:nvSpPr>
          <p:spPr>
            <a:xfrm>
              <a:off x="810228" y="1805896"/>
              <a:ext cx="10544537" cy="4548605"/>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nvGrpSpPr>
            <p:cNvPr id="65550" name="组合 3"/>
            <p:cNvGrpSpPr/>
            <p:nvPr/>
          </p:nvGrpSpPr>
          <p:grpSpPr>
            <a:xfrm>
              <a:off x="1595006" y="1395273"/>
              <a:ext cx="9001987" cy="1009736"/>
              <a:chOff x="1386245" y="2546361"/>
              <a:chExt cx="9566638" cy="1009736"/>
            </a:xfrm>
          </p:grpSpPr>
          <p:sp>
            <p:nvSpPr>
              <p:cNvPr id="20" name="等腰三角形 19"/>
              <p:cNvSpPr/>
              <p:nvPr/>
            </p:nvSpPr>
            <p:spPr>
              <a:xfrm>
                <a:off x="10633318" y="2546361"/>
                <a:ext cx="319463" cy="410623"/>
              </a:xfrm>
              <a:prstGeom prst="triangle">
                <a:avLst/>
              </a:prstGeom>
              <a:solidFill>
                <a:srgbClr val="75151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3429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mn-lt"/>
                  <a:ea typeface="+mn-ea"/>
                  <a:cs typeface="+mn-ea"/>
                  <a:sym typeface="+mn-lt"/>
                </a:endParaRPr>
              </a:p>
            </p:txBody>
          </p:sp>
          <p:sp>
            <p:nvSpPr>
              <p:cNvPr id="21" name="等腰三角形 20"/>
              <p:cNvSpPr/>
              <p:nvPr/>
            </p:nvSpPr>
            <p:spPr>
              <a:xfrm>
                <a:off x="1386894" y="2546361"/>
                <a:ext cx="319463" cy="410623"/>
              </a:xfrm>
              <a:prstGeom prst="triangle">
                <a:avLst/>
              </a:prstGeom>
              <a:solidFill>
                <a:srgbClr val="75151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3429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mn-lt"/>
                  <a:ea typeface="+mn-ea"/>
                  <a:cs typeface="+mn-ea"/>
                  <a:sym typeface="+mn-lt"/>
                </a:endParaRPr>
              </a:p>
            </p:txBody>
          </p:sp>
          <p:sp>
            <p:nvSpPr>
              <p:cNvPr id="22" name="梯形 21"/>
              <p:cNvSpPr/>
              <p:nvPr/>
            </p:nvSpPr>
            <p:spPr>
              <a:xfrm flipV="1">
                <a:off x="1546626" y="2546361"/>
                <a:ext cx="9246424" cy="1009624"/>
              </a:xfrm>
              <a:prstGeom prst="trapezoid">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3429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mn-lt"/>
                  <a:ea typeface="+mn-ea"/>
                  <a:cs typeface="+mn-ea"/>
                  <a:sym typeface="+mn-lt"/>
                </a:endParaRPr>
              </a:p>
            </p:txBody>
          </p:sp>
        </p:grpSp>
        <p:sp>
          <p:nvSpPr>
            <p:cNvPr id="19" name="文本框 18"/>
            <p:cNvSpPr txBox="1"/>
            <p:nvPr/>
          </p:nvSpPr>
          <p:spPr>
            <a:xfrm>
              <a:off x="2188363" y="1577302"/>
              <a:ext cx="8107926" cy="861462"/>
            </a:xfrm>
            <a:prstGeom prst="rect">
              <a:avLst/>
            </a:prstGeom>
            <a:noFill/>
          </p:spPr>
          <p:txBody>
            <a:bodyPr>
              <a:spAutoFit/>
            </a:bodyPr>
            <a:lstStyle/>
            <a:p>
              <a:pPr marR="0" algn="ctr" defTabSz="914400" fontAlgn="auto">
                <a:spcBef>
                  <a:spcPts val="0"/>
                </a:spcBef>
                <a:spcAft>
                  <a:spcPts val="0"/>
                </a:spcAft>
                <a:buClrTx/>
                <a:buSzTx/>
                <a:buFontTx/>
                <a:buNone/>
                <a:defRPr/>
              </a:pPr>
              <a:r>
                <a:rPr kumimoji="0" lang="zh-CN" altLang="en-US" b="1" kern="1200" cap="none" spc="225" normalizeH="0" baseline="0" noProof="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rPr>
                <a:t>　</a:t>
              </a:r>
              <a:r>
                <a:rPr kumimoji="0" lang="en-US" altLang="zh-CN" b="1" kern="1200" cap="none" spc="225" normalizeH="0" baseline="0" noProof="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rPr>
                <a:t>《</a:t>
              </a:r>
              <a:r>
                <a:rPr kumimoji="0" lang="zh-CN" altLang="en-US" b="1" kern="1200" cap="none" spc="225" normalizeH="0" baseline="0" noProof="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rPr>
                <a:t>广大青年要不断增强做中国人的志气、骨气、底气</a:t>
              </a:r>
              <a:r>
                <a:rPr kumimoji="0" lang="en-US" altLang="zh-CN" b="1" kern="1200" cap="none" spc="225" normalizeH="0" baseline="0" noProof="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rPr>
                <a:t>》</a:t>
              </a:r>
              <a:endParaRPr kumimoji="0" lang="zh-CN" altLang="en-US" b="1" kern="1200" cap="none" spc="225" normalizeH="0" baseline="0" noProof="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endParaRPr>
            </a:p>
          </p:txBody>
        </p:sp>
      </p:grpSp>
      <p:sp>
        <p:nvSpPr>
          <p:cNvPr id="23" name="文本框 22"/>
          <p:cNvSpPr txBox="1"/>
          <p:nvPr/>
        </p:nvSpPr>
        <p:spPr>
          <a:xfrm>
            <a:off x="2622550" y="2035175"/>
            <a:ext cx="5837238" cy="1993900"/>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358775" eaLnBrk="1" hangingPunct="1">
              <a:lnSpc>
                <a:spcPct val="150000"/>
              </a:lnSpc>
              <a:spcBef>
                <a:spcPct val="0"/>
              </a:spcBef>
              <a:buFontTx/>
              <a:buNone/>
            </a:pPr>
            <a:r>
              <a:rPr lang="zh-CN" altLang="en-US" sz="1400" dirty="0">
                <a:latin typeface="微软雅黑" panose="020B0503020204020204" pitchFamily="34" charset="-122"/>
                <a:ea typeface="微软雅黑" panose="020B0503020204020204" pitchFamily="34" charset="-122"/>
              </a:rPr>
              <a:t>是</a:t>
            </a:r>
            <a:r>
              <a:rPr lang="en-US" altLang="zh-CN" sz="1400" dirty="0">
                <a:latin typeface="微软雅黑" panose="020B0503020204020204" pitchFamily="34" charset="-122"/>
                <a:ea typeface="微软雅黑" panose="020B0503020204020204" pitchFamily="34" charset="-122"/>
              </a:rPr>
              <a:t>2021</a:t>
            </a:r>
            <a:r>
              <a:rPr lang="zh-CN" altLang="en-US" sz="1400" dirty="0">
                <a:latin typeface="微软雅黑" panose="020B0503020204020204" pitchFamily="34" charset="-122"/>
                <a:ea typeface="微软雅黑" panose="020B0503020204020204" pitchFamily="34" charset="-122"/>
              </a:rPr>
              <a:t>年</a:t>
            </a:r>
            <a:r>
              <a:rPr lang="en-US" altLang="zh-CN" sz="1400" dirty="0">
                <a:latin typeface="微软雅黑" panose="020B0503020204020204" pitchFamily="34" charset="-122"/>
                <a:ea typeface="微软雅黑" panose="020B0503020204020204" pitchFamily="34" charset="-122"/>
              </a:rPr>
              <a:t>4</a:t>
            </a:r>
            <a:r>
              <a:rPr lang="zh-CN" altLang="en-US" sz="1400" dirty="0">
                <a:latin typeface="微软雅黑" panose="020B0503020204020204" pitchFamily="34" charset="-122"/>
                <a:ea typeface="微软雅黑" panose="020B0503020204020204" pitchFamily="34" charset="-122"/>
              </a:rPr>
              <a:t>月</a:t>
            </a:r>
            <a:r>
              <a:rPr lang="en-US" altLang="zh-CN" sz="1400" dirty="0">
                <a:latin typeface="微软雅黑" panose="020B0503020204020204" pitchFamily="34" charset="-122"/>
                <a:ea typeface="微软雅黑" panose="020B0503020204020204" pitchFamily="34" charset="-122"/>
              </a:rPr>
              <a:t>19</a:t>
            </a:r>
            <a:r>
              <a:rPr lang="zh-CN" altLang="en-US" sz="1400" dirty="0">
                <a:latin typeface="微软雅黑" panose="020B0503020204020204" pitchFamily="34" charset="-122"/>
                <a:ea typeface="微软雅黑" panose="020B0503020204020204" pitchFamily="34" charset="-122"/>
              </a:rPr>
              <a:t>日习近平同志在清华大学考察时讲话要点的一部分。指出，广大青年要爱国爱民，树立为祖国为人民永久奋斗、赤诚奉献的坚定理想。要锤炼品德，矢志追求更有高度、更有境界、更有品位的人生。要勇于创新，以聪明才智贡献国家，以开拓进取服务社会。要实学实干，在攀登知识高峰中追求卓越，在肩负时代重任时行胜于言，在真刀真枪的实干中成就一番事业。</a:t>
            </a:r>
          </a:p>
        </p:txBody>
      </p:sp>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down)">
                                      <p:cBhvr>
                                        <p:cTn id="11" dur="500"/>
                                        <p:tgtEl>
                                          <p:spTgt spid="24"/>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wipe(down)">
                                      <p:cBhvr>
                                        <p:cTn id="1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文本框 5"/>
          <p:cNvSpPr txBox="1"/>
          <p:nvPr/>
        </p:nvSpPr>
        <p:spPr>
          <a:xfrm>
            <a:off x="1270000" y="317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现可持续发展的内在要求。</a:t>
            </a:r>
          </a:p>
        </p:txBody>
      </p:sp>
      <p:sp>
        <p:nvSpPr>
          <p:cNvPr id="66563" name="文本框 4"/>
          <p:cNvSpPr txBox="1"/>
          <p:nvPr/>
        </p:nvSpPr>
        <p:spPr>
          <a:xfrm>
            <a:off x="1270000" y="2540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足</a:t>
            </a:r>
            <a:r>
              <a:rPr lang="en-US" altLang="zh-CN" sz="200" dirty="0">
                <a:latin typeface="Arial" panose="020B0604020202020204" pitchFamily="34" charset="0"/>
              </a:rPr>
              <a:t>"</a:t>
            </a:r>
            <a:r>
              <a:rPr lang="zh-CN" altLang="en-US" sz="200" dirty="0">
                <a:latin typeface="Arial" panose="020B0604020202020204" pitchFamily="34" charset="0"/>
              </a:rPr>
              <a:t>终能变成</a:t>
            </a:r>
            <a:r>
              <a:rPr lang="en-US" altLang="zh-CN" sz="200" dirty="0">
                <a:latin typeface="Arial" panose="020B0604020202020204" pitchFamily="34" charset="0"/>
              </a:rPr>
              <a:t>"</a:t>
            </a:r>
            <a:r>
              <a:rPr lang="zh-CN" altLang="en-US" sz="200" dirty="0">
                <a:latin typeface="Arial" panose="020B0604020202020204" pitchFamily="34" charset="0"/>
              </a:rPr>
              <a:t>长处</a:t>
            </a:r>
            <a:r>
              <a:rPr lang="en-US" altLang="zh-CN" sz="200" dirty="0">
                <a:latin typeface="Arial" panose="020B0604020202020204" pitchFamily="34" charset="0"/>
              </a:rPr>
              <a:t>"</a:t>
            </a:r>
            <a:r>
              <a:rPr lang="zh-CN" altLang="en-US" sz="200" dirty="0">
                <a:latin typeface="Arial" panose="020B0604020202020204" pitchFamily="34" charset="0"/>
              </a:rPr>
              <a:t>，才能在今后的工作中防微杜渐未雨绸缪。</a:t>
            </a:r>
          </a:p>
        </p:txBody>
      </p:sp>
      <p:sp>
        <p:nvSpPr>
          <p:cNvPr id="66564" name="文本框 3"/>
          <p:cNvSpPr txBox="1"/>
          <p:nvPr/>
        </p:nvSpPr>
        <p:spPr>
          <a:xfrm>
            <a:off x="1270000" y="190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马玉荣老师两年前刚退休，退休前一直从事数学教学，长期担任六年级班主任。</a:t>
            </a:r>
          </a:p>
        </p:txBody>
      </p:sp>
      <p:sp>
        <p:nvSpPr>
          <p:cNvPr id="66565" name="文本框 2"/>
          <p:cNvSpPr txBox="1"/>
          <p:nvPr/>
        </p:nvSpPr>
        <p:spPr>
          <a:xfrm>
            <a:off x="1270000" y="1270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雨过天晴，碧空如洗，心情也跟着焕然一新。</a:t>
            </a:r>
          </a:p>
        </p:txBody>
      </p:sp>
      <p:sp>
        <p:nvSpPr>
          <p:cNvPr id="66566" name="文本框 1"/>
          <p:cNvSpPr txBox="1"/>
          <p:nvPr/>
        </p:nvSpPr>
        <p:spPr>
          <a:xfrm>
            <a:off x="1270000" y="63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en-US" altLang="zh-CN" sz="200" dirty="0">
                <a:latin typeface="Arial" panose="020B0604020202020204" pitchFamily="34" charset="0"/>
              </a:rPr>
              <a:t>"</a:t>
            </a:r>
            <a:r>
              <a:rPr lang="zh-CN" altLang="en-US" sz="200" dirty="0">
                <a:latin typeface="Arial" panose="020B0604020202020204" pitchFamily="34" charset="0"/>
              </a:rPr>
              <a:t>三言</a:t>
            </a:r>
            <a:r>
              <a:rPr lang="en-US" altLang="zh-CN" sz="200" dirty="0">
                <a:latin typeface="Arial" panose="020B0604020202020204" pitchFamily="34" charset="0"/>
              </a:rPr>
              <a:t>"</a:t>
            </a:r>
            <a:r>
              <a:rPr lang="zh-CN" altLang="en-US" sz="200" dirty="0">
                <a:latin typeface="Arial" panose="020B0604020202020204" pitchFamily="34" charset="0"/>
              </a:rPr>
              <a:t>：言之有物，说话实事求是，符合客观规律，有针对性，有理有据；言之有度，把握讲话的分寸，注意讲话的场合，做到不该问的不问，不该说的不说；言之有技，注重说话的技巧，因人而宜，因事而宜。</a:t>
            </a:r>
          </a:p>
        </p:txBody>
      </p:sp>
      <p:pic>
        <p:nvPicPr>
          <p:cNvPr id="66567" name="图片 2"/>
          <p:cNvPicPr/>
          <p:nvPr/>
        </p:nvPicPr>
        <p:blipFill>
          <a:blip r:embed="rId2"/>
          <a:stretch>
            <a:fillRect/>
          </a:stretch>
        </p:blipFill>
        <p:spPr>
          <a:xfrm>
            <a:off x="0" y="0"/>
            <a:ext cx="9144000" cy="5143500"/>
          </a:xfrm>
          <a:prstGeom prst="rect">
            <a:avLst/>
          </a:prstGeom>
          <a:noFill/>
          <a:ln w="9525">
            <a:noFill/>
          </a:ln>
        </p:spPr>
      </p:pic>
      <p:pic>
        <p:nvPicPr>
          <p:cNvPr id="24" name="图片 23"/>
          <p:cNvPicPr>
            <a:picLocks noChangeAspect="1"/>
          </p:cNvPicPr>
          <p:nvPr/>
        </p:nvPicPr>
        <p:blipFill>
          <a:blip r:embed="rId3"/>
          <a:stretch>
            <a:fillRect/>
          </a:stretch>
        </p:blipFill>
        <p:spPr>
          <a:xfrm>
            <a:off x="628650" y="2092325"/>
            <a:ext cx="2673350" cy="2673350"/>
          </a:xfrm>
          <a:prstGeom prst="rect">
            <a:avLst/>
          </a:prstGeom>
          <a:noFill/>
          <a:ln w="9525">
            <a:noFill/>
          </a:ln>
        </p:spPr>
      </p:pic>
      <p:pic>
        <p:nvPicPr>
          <p:cNvPr id="66569" name="图片 3"/>
          <p:cNvPicPr>
            <a:picLocks noChangeAspect="1"/>
          </p:cNvPicPr>
          <p:nvPr/>
        </p:nvPicPr>
        <p:blipFill>
          <a:blip r:embed="rId4"/>
          <a:stretch>
            <a:fillRect/>
          </a:stretch>
        </p:blipFill>
        <p:spPr>
          <a:xfrm>
            <a:off x="7551738" y="0"/>
            <a:ext cx="1592262" cy="965200"/>
          </a:xfrm>
          <a:prstGeom prst="rect">
            <a:avLst/>
          </a:prstGeom>
          <a:noFill/>
          <a:ln w="9525">
            <a:noFill/>
          </a:ln>
        </p:spPr>
      </p:pic>
      <p:grpSp>
        <p:nvGrpSpPr>
          <p:cNvPr id="66570" name="组合 8"/>
          <p:cNvGrpSpPr/>
          <p:nvPr/>
        </p:nvGrpSpPr>
        <p:grpSpPr>
          <a:xfrm>
            <a:off x="-11112" y="166688"/>
            <a:ext cx="7391400" cy="379412"/>
            <a:chOff x="0" y="221401"/>
            <a:chExt cx="9559508" cy="506634"/>
          </a:xfrm>
        </p:grpSpPr>
        <p:sp>
          <p:nvSpPr>
            <p:cNvPr id="36" name="矩形 35"/>
            <p:cNvSpPr/>
            <p:nvPr/>
          </p:nvSpPr>
          <p:spPr>
            <a:xfrm>
              <a:off x="1190833" y="221401"/>
              <a:ext cx="8368675" cy="50663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a:t>
              </a: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论党的青年工作</a:t>
              </a:r>
              <a:r>
                <a:rPr kumimoji="0" lang="en-US" altLang="zh-CN"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a:t>
              </a: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主要篇目学习</a:t>
              </a:r>
            </a:p>
          </p:txBody>
        </p:sp>
        <p:sp>
          <p:nvSpPr>
            <p:cNvPr id="37" name="矩形 36"/>
            <p:cNvSpPr/>
            <p:nvPr/>
          </p:nvSpPr>
          <p:spPr>
            <a:xfrm>
              <a:off x="0" y="221401"/>
              <a:ext cx="638533" cy="50663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grpSp>
      <p:grpSp>
        <p:nvGrpSpPr>
          <p:cNvPr id="16" name="组合 15"/>
          <p:cNvGrpSpPr/>
          <p:nvPr/>
        </p:nvGrpSpPr>
        <p:grpSpPr>
          <a:xfrm>
            <a:off x="608013" y="1046163"/>
            <a:ext cx="7907337" cy="3719512"/>
            <a:chOff x="810228" y="1395273"/>
            <a:chExt cx="10544537" cy="4959228"/>
          </a:xfrm>
        </p:grpSpPr>
        <p:sp>
          <p:nvSpPr>
            <p:cNvPr id="17" name="矩形 16"/>
            <p:cNvSpPr/>
            <p:nvPr/>
          </p:nvSpPr>
          <p:spPr>
            <a:xfrm>
              <a:off x="810228" y="1805896"/>
              <a:ext cx="10544537" cy="4548605"/>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nvGrpSpPr>
            <p:cNvPr id="66574" name="组合 3"/>
            <p:cNvGrpSpPr/>
            <p:nvPr/>
          </p:nvGrpSpPr>
          <p:grpSpPr>
            <a:xfrm>
              <a:off x="1595006" y="1395273"/>
              <a:ext cx="9001987" cy="1009736"/>
              <a:chOff x="1386245" y="2546361"/>
              <a:chExt cx="9566638" cy="1009736"/>
            </a:xfrm>
          </p:grpSpPr>
          <p:sp>
            <p:nvSpPr>
              <p:cNvPr id="20" name="等腰三角形 19"/>
              <p:cNvSpPr/>
              <p:nvPr/>
            </p:nvSpPr>
            <p:spPr>
              <a:xfrm>
                <a:off x="10633318" y="2546361"/>
                <a:ext cx="319463" cy="410623"/>
              </a:xfrm>
              <a:prstGeom prst="triangle">
                <a:avLst/>
              </a:prstGeom>
              <a:solidFill>
                <a:srgbClr val="75151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3429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mn-lt"/>
                  <a:ea typeface="+mn-ea"/>
                  <a:cs typeface="+mn-ea"/>
                  <a:sym typeface="+mn-lt"/>
                </a:endParaRPr>
              </a:p>
            </p:txBody>
          </p:sp>
          <p:sp>
            <p:nvSpPr>
              <p:cNvPr id="21" name="等腰三角形 20"/>
              <p:cNvSpPr/>
              <p:nvPr/>
            </p:nvSpPr>
            <p:spPr>
              <a:xfrm>
                <a:off x="1386894" y="2546361"/>
                <a:ext cx="319463" cy="410623"/>
              </a:xfrm>
              <a:prstGeom prst="triangle">
                <a:avLst/>
              </a:prstGeom>
              <a:solidFill>
                <a:srgbClr val="75151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3429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mn-lt"/>
                  <a:ea typeface="+mn-ea"/>
                  <a:cs typeface="+mn-ea"/>
                  <a:sym typeface="+mn-lt"/>
                </a:endParaRPr>
              </a:p>
            </p:txBody>
          </p:sp>
          <p:sp>
            <p:nvSpPr>
              <p:cNvPr id="22" name="梯形 21"/>
              <p:cNvSpPr/>
              <p:nvPr/>
            </p:nvSpPr>
            <p:spPr>
              <a:xfrm flipV="1">
                <a:off x="1546626" y="2546361"/>
                <a:ext cx="9246424" cy="1009624"/>
              </a:xfrm>
              <a:prstGeom prst="trapezoid">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3429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mn-lt"/>
                  <a:ea typeface="+mn-ea"/>
                  <a:cs typeface="+mn-ea"/>
                  <a:sym typeface="+mn-lt"/>
                </a:endParaRPr>
              </a:p>
            </p:txBody>
          </p:sp>
        </p:grpSp>
        <p:sp>
          <p:nvSpPr>
            <p:cNvPr id="19" name="文本框 18"/>
            <p:cNvSpPr txBox="1"/>
            <p:nvPr/>
          </p:nvSpPr>
          <p:spPr>
            <a:xfrm>
              <a:off x="2188363" y="1577302"/>
              <a:ext cx="8107926" cy="861462"/>
            </a:xfrm>
            <a:prstGeom prst="rect">
              <a:avLst/>
            </a:prstGeom>
            <a:noFill/>
          </p:spPr>
          <p:txBody>
            <a:bodyPr>
              <a:spAutoFit/>
            </a:bodyPr>
            <a:lstStyle/>
            <a:p>
              <a:pPr marR="0" algn="ctr" defTabSz="914400" fontAlgn="auto">
                <a:spcBef>
                  <a:spcPts val="0"/>
                </a:spcBef>
                <a:spcAft>
                  <a:spcPts val="0"/>
                </a:spcAft>
                <a:buClrTx/>
                <a:buSzTx/>
                <a:buFontTx/>
                <a:buNone/>
                <a:defRPr/>
              </a:pPr>
              <a:r>
                <a:rPr kumimoji="0" lang="en-US" altLang="zh-CN" b="1" kern="1200" cap="none" spc="225" normalizeH="0" baseline="0" noProof="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rPr>
                <a:t>《</a:t>
              </a:r>
              <a:r>
                <a:rPr kumimoji="0" lang="zh-CN" altLang="en-US" b="1" kern="1200" cap="none" spc="225" normalizeH="0" baseline="0" noProof="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rPr>
                <a:t>新时代的中国青年要以实现中华民族伟大复兴为己任</a:t>
              </a:r>
              <a:r>
                <a:rPr kumimoji="0" lang="en-US" altLang="zh-CN" b="1" kern="1200" cap="none" spc="225" normalizeH="0" baseline="0" noProof="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rPr>
                <a:t>》</a:t>
              </a:r>
              <a:endParaRPr kumimoji="0" lang="zh-CN" altLang="en-US" b="1" kern="1200" cap="none" spc="225" normalizeH="0" baseline="0" noProof="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endParaRPr>
            </a:p>
          </p:txBody>
        </p:sp>
      </p:grpSp>
      <p:sp>
        <p:nvSpPr>
          <p:cNvPr id="23" name="文本框 22"/>
          <p:cNvSpPr txBox="1"/>
          <p:nvPr/>
        </p:nvSpPr>
        <p:spPr>
          <a:xfrm>
            <a:off x="2622550" y="2035175"/>
            <a:ext cx="5837238" cy="2316163"/>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358775" eaLnBrk="1" hangingPunct="1">
              <a:lnSpc>
                <a:spcPct val="150000"/>
              </a:lnSpc>
              <a:spcBef>
                <a:spcPct val="0"/>
              </a:spcBef>
              <a:buFontTx/>
              <a:buNone/>
            </a:pPr>
            <a:r>
              <a:rPr lang="zh-CN" altLang="en-US" sz="1400" dirty="0">
                <a:latin typeface="微软雅黑" panose="020B0503020204020204" pitchFamily="34" charset="-122"/>
                <a:ea typeface="微软雅黑" panose="020B0503020204020204" pitchFamily="34" charset="-122"/>
              </a:rPr>
              <a:t>是</a:t>
            </a:r>
            <a:r>
              <a:rPr lang="en-US" altLang="zh-CN" sz="1400" dirty="0">
                <a:latin typeface="微软雅黑" panose="020B0503020204020204" pitchFamily="34" charset="-122"/>
                <a:ea typeface="微软雅黑" panose="020B0503020204020204" pitchFamily="34" charset="-122"/>
              </a:rPr>
              <a:t>2021</a:t>
            </a:r>
            <a:r>
              <a:rPr lang="zh-CN" altLang="en-US" sz="1400" dirty="0">
                <a:latin typeface="微软雅黑" panose="020B0503020204020204" pitchFamily="34" charset="-122"/>
                <a:ea typeface="微软雅黑" panose="020B0503020204020204" pitchFamily="34" charset="-122"/>
              </a:rPr>
              <a:t>年</a:t>
            </a:r>
            <a:r>
              <a:rPr lang="en-US" altLang="zh-CN" sz="1400" dirty="0">
                <a:latin typeface="微软雅黑" panose="020B0503020204020204" pitchFamily="34" charset="-122"/>
                <a:ea typeface="微软雅黑" panose="020B0503020204020204" pitchFamily="34" charset="-122"/>
              </a:rPr>
              <a:t>7</a:t>
            </a:r>
            <a:r>
              <a:rPr lang="zh-CN" altLang="en-US" sz="1400" dirty="0">
                <a:latin typeface="微软雅黑" panose="020B0503020204020204" pitchFamily="34" charset="-122"/>
                <a:ea typeface="微软雅黑" panose="020B0503020204020204" pitchFamily="34" charset="-122"/>
              </a:rPr>
              <a:t>月</a:t>
            </a:r>
            <a:r>
              <a:rPr lang="en-US" altLang="zh-CN" sz="1400" dirty="0">
                <a:latin typeface="微软雅黑" panose="020B0503020204020204" pitchFamily="34" charset="-122"/>
                <a:ea typeface="微软雅黑" panose="020B0503020204020204" pitchFamily="34" charset="-122"/>
              </a:rPr>
              <a:t>1</a:t>
            </a:r>
            <a:r>
              <a:rPr lang="zh-CN" altLang="en-US" sz="1400" dirty="0">
                <a:latin typeface="微软雅黑" panose="020B0503020204020204" pitchFamily="34" charset="-122"/>
                <a:ea typeface="微软雅黑" panose="020B0503020204020204" pitchFamily="34" charset="-122"/>
              </a:rPr>
              <a:t>日习近平同志在庆祝中国共产党成立一百周年大会上讲话的一部分。指出，未来属于青年，希望寄予青年。一百年前，一群新青年高举马克思主义思想火炬，在风雨如晦的中国苦苦探寻民族复兴的前途。一百年来，在中国共产党的旗帜下，一代代中国青年把青春奋斗融入党和人民事业，成为实现中华民族伟大复兴的先锋力量。新时代的中国青年要以实现中华民族伟大复兴为己任，增强做中国人的志气、骨气、底气，不负时代，不负韶华，不负党和人民的殷切期望。</a:t>
            </a:r>
          </a:p>
        </p:txBody>
      </p:sp>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down)">
                                      <p:cBhvr>
                                        <p:cTn id="11" dur="500"/>
                                        <p:tgtEl>
                                          <p:spTgt spid="24"/>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wipe(down)">
                                      <p:cBhvr>
                                        <p:cTn id="1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文本框 5"/>
          <p:cNvSpPr txBox="1"/>
          <p:nvPr/>
        </p:nvSpPr>
        <p:spPr>
          <a:xfrm>
            <a:off x="1270000" y="317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标任务，合理确定公共基础设施配置和基本公共服务标准，统筹利用生产空间、合理布局生活空间、严格保护生态空间，让本地村民和远方游客都能望得见山、看得见水、体会得到乡愁。</a:t>
            </a:r>
          </a:p>
        </p:txBody>
      </p:sp>
      <p:sp>
        <p:nvSpPr>
          <p:cNvPr id="67587" name="文本框 4"/>
          <p:cNvSpPr txBox="1"/>
          <p:nvPr/>
        </p:nvSpPr>
        <p:spPr>
          <a:xfrm>
            <a:off x="1270000" y="2540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，激发</a:t>
            </a:r>
          </a:p>
        </p:txBody>
      </p:sp>
      <p:sp>
        <p:nvSpPr>
          <p:cNvPr id="67588" name="文本框 3"/>
          <p:cNvSpPr txBox="1"/>
          <p:nvPr/>
        </p:nvSpPr>
        <p:spPr>
          <a:xfrm>
            <a:off x="1270000" y="190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一顾为</a:t>
            </a:r>
            <a:r>
              <a:rPr lang="en-US" altLang="zh-CN" sz="200" dirty="0">
                <a:latin typeface="Arial" panose="020B0604020202020204" pitchFamily="34" charset="0"/>
              </a:rPr>
              <a:t>"</a:t>
            </a:r>
            <a:r>
              <a:rPr lang="zh-CN" altLang="en-US" sz="200" dirty="0">
                <a:latin typeface="Arial" panose="020B0604020202020204" pitchFamily="34" charset="0"/>
              </a:rPr>
              <a:t>寻</a:t>
            </a:r>
            <a:r>
              <a:rPr lang="en-US" altLang="zh-CN" sz="200" dirty="0">
                <a:latin typeface="Arial" panose="020B0604020202020204" pitchFamily="34" charset="0"/>
              </a:rPr>
              <a:t>"</a:t>
            </a:r>
            <a:r>
              <a:rPr lang="zh-CN" altLang="en-US" sz="200" dirty="0">
                <a:latin typeface="Arial" panose="020B0604020202020204" pitchFamily="34" charset="0"/>
              </a:rPr>
              <a:t>。</a:t>
            </a:r>
            <a:r>
              <a:rPr lang="en-US" altLang="zh-CN" sz="200" dirty="0">
                <a:latin typeface="Arial" panose="020B0604020202020204" pitchFamily="34" charset="0"/>
              </a:rPr>
              <a:t>"</a:t>
            </a:r>
            <a:r>
              <a:rPr lang="zh-CN" altLang="en-US" sz="200" dirty="0">
                <a:latin typeface="Arial" panose="020B0604020202020204" pitchFamily="34" charset="0"/>
              </a:rPr>
              <a:t>千里马</a:t>
            </a:r>
            <a:r>
              <a:rPr lang="en-US" altLang="zh-CN" sz="200" dirty="0">
                <a:latin typeface="Arial" panose="020B0604020202020204" pitchFamily="34" charset="0"/>
              </a:rPr>
              <a:t>"</a:t>
            </a:r>
            <a:r>
              <a:rPr lang="zh-CN" altLang="en-US" sz="200" dirty="0">
                <a:latin typeface="Arial" panose="020B0604020202020204" pitchFamily="34" charset="0"/>
              </a:rPr>
              <a:t>属于草原，坐在办公室的</a:t>
            </a:r>
            <a:r>
              <a:rPr lang="en-US" altLang="zh-CN" sz="200" dirty="0">
                <a:latin typeface="Arial" panose="020B0604020202020204" pitchFamily="34" charset="0"/>
              </a:rPr>
              <a:t>"</a:t>
            </a:r>
            <a:r>
              <a:rPr lang="zh-CN" altLang="en-US" sz="200" dirty="0">
                <a:latin typeface="Arial" panose="020B0604020202020204" pitchFamily="34" charset="0"/>
              </a:rPr>
              <a:t>伯乐</a:t>
            </a:r>
            <a:r>
              <a:rPr lang="en-US" altLang="zh-CN" sz="200" dirty="0">
                <a:latin typeface="Arial" panose="020B0604020202020204" pitchFamily="34" charset="0"/>
              </a:rPr>
              <a:t>"</a:t>
            </a:r>
            <a:r>
              <a:rPr lang="zh-CN" altLang="en-US" sz="200" dirty="0">
                <a:latin typeface="Arial" panose="020B0604020202020204" pitchFamily="34" charset="0"/>
              </a:rPr>
              <a:t>们自然遇不见</a:t>
            </a:r>
            <a:r>
              <a:rPr lang="en-US" altLang="zh-CN" sz="200" dirty="0">
                <a:latin typeface="Arial" panose="020B0604020202020204" pitchFamily="34" charset="0"/>
              </a:rPr>
              <a:t>"</a:t>
            </a:r>
            <a:r>
              <a:rPr lang="zh-CN" altLang="en-US" sz="200" dirty="0">
                <a:latin typeface="Arial" panose="020B0604020202020204" pitchFamily="34" charset="0"/>
              </a:rPr>
              <a:t>良驹</a:t>
            </a:r>
            <a:r>
              <a:rPr lang="en-US" altLang="zh-CN" sz="200" dirty="0">
                <a:latin typeface="Arial" panose="020B0604020202020204" pitchFamily="34" charset="0"/>
              </a:rPr>
              <a:t>"</a:t>
            </a:r>
            <a:r>
              <a:rPr lang="zh-CN" altLang="en-US" sz="200" dirty="0">
                <a:latin typeface="Arial" panose="020B0604020202020204" pitchFamily="34" charset="0"/>
              </a:rPr>
              <a:t>。</a:t>
            </a:r>
          </a:p>
        </p:txBody>
      </p:sp>
      <p:sp>
        <p:nvSpPr>
          <p:cNvPr id="67589" name="文本框 2"/>
          <p:cNvSpPr txBox="1"/>
          <p:nvPr/>
        </p:nvSpPr>
        <p:spPr>
          <a:xfrm>
            <a:off x="1270000" y="1270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凡的岗位上做着不平凡的事，他们也是</a:t>
            </a:r>
            <a:r>
              <a:rPr lang="en-US" altLang="zh-CN" sz="200" dirty="0">
                <a:latin typeface="Arial" panose="020B0604020202020204" pitchFamily="34" charset="0"/>
              </a:rPr>
              <a:t>"</a:t>
            </a:r>
            <a:r>
              <a:rPr lang="zh-CN" altLang="en-US" sz="200" dirty="0">
                <a:latin typeface="Arial" panose="020B0604020202020204" pitchFamily="34" charset="0"/>
              </a:rPr>
              <a:t>小</a:t>
            </a:r>
            <a:r>
              <a:rPr lang="en-US" altLang="zh-CN" sz="200" dirty="0">
                <a:latin typeface="Arial" panose="020B0604020202020204" pitchFamily="34" charset="0"/>
              </a:rPr>
              <a:t>"</a:t>
            </a:r>
            <a:r>
              <a:rPr lang="zh-CN" altLang="en-US" sz="200" dirty="0">
                <a:latin typeface="Arial" panose="020B0604020202020204" pitchFamily="34" charset="0"/>
              </a:rPr>
              <a:t>年轻中的</a:t>
            </a:r>
            <a:r>
              <a:rPr lang="en-US" altLang="zh-CN" sz="200" dirty="0">
                <a:latin typeface="Arial" panose="020B0604020202020204" pitchFamily="34" charset="0"/>
              </a:rPr>
              <a:t>"</a:t>
            </a:r>
            <a:r>
              <a:rPr lang="zh-CN" altLang="en-US" sz="200" dirty="0">
                <a:latin typeface="Arial" panose="020B0604020202020204" pitchFamily="34" charset="0"/>
              </a:rPr>
              <a:t>大</a:t>
            </a:r>
            <a:r>
              <a:rPr lang="en-US" altLang="zh-CN" sz="200" dirty="0">
                <a:latin typeface="Arial" panose="020B0604020202020204" pitchFamily="34" charset="0"/>
              </a:rPr>
              <a:t>"</a:t>
            </a:r>
            <a:r>
              <a:rPr lang="zh-CN" altLang="en-US" sz="200" dirty="0">
                <a:latin typeface="Arial" panose="020B0604020202020204" pitchFamily="34" charset="0"/>
              </a:rPr>
              <a:t>人物。</a:t>
            </a:r>
          </a:p>
        </p:txBody>
      </p:sp>
      <p:sp>
        <p:nvSpPr>
          <p:cNvPr id="67590" name="文本框 1"/>
          <p:cNvSpPr txBox="1"/>
          <p:nvPr/>
        </p:nvSpPr>
        <p:spPr>
          <a:xfrm>
            <a:off x="1270000" y="63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一边向大家挥手致意，一边顺势将铁锹扛在了肩头，这个自然的动作，不仅是对总书记劳作时最真实的写照，更映照的是岁月不改地与民的温情。</a:t>
            </a:r>
          </a:p>
        </p:txBody>
      </p:sp>
      <p:pic>
        <p:nvPicPr>
          <p:cNvPr id="67591" name="图片 2"/>
          <p:cNvPicPr/>
          <p:nvPr/>
        </p:nvPicPr>
        <p:blipFill>
          <a:blip r:embed="rId2"/>
          <a:stretch>
            <a:fillRect/>
          </a:stretch>
        </p:blipFill>
        <p:spPr>
          <a:xfrm>
            <a:off x="0" y="0"/>
            <a:ext cx="9144000" cy="5143500"/>
          </a:xfrm>
          <a:prstGeom prst="rect">
            <a:avLst/>
          </a:prstGeom>
          <a:noFill/>
          <a:ln w="9525">
            <a:noFill/>
          </a:ln>
        </p:spPr>
      </p:pic>
      <p:pic>
        <p:nvPicPr>
          <p:cNvPr id="24" name="图片 23"/>
          <p:cNvPicPr>
            <a:picLocks noChangeAspect="1"/>
          </p:cNvPicPr>
          <p:nvPr/>
        </p:nvPicPr>
        <p:blipFill>
          <a:blip r:embed="rId3"/>
          <a:stretch>
            <a:fillRect/>
          </a:stretch>
        </p:blipFill>
        <p:spPr>
          <a:xfrm>
            <a:off x="628650" y="2092325"/>
            <a:ext cx="2673350" cy="2673350"/>
          </a:xfrm>
          <a:prstGeom prst="rect">
            <a:avLst/>
          </a:prstGeom>
          <a:noFill/>
          <a:ln w="9525">
            <a:noFill/>
          </a:ln>
        </p:spPr>
      </p:pic>
      <p:pic>
        <p:nvPicPr>
          <p:cNvPr id="67593" name="图片 3"/>
          <p:cNvPicPr>
            <a:picLocks noChangeAspect="1"/>
          </p:cNvPicPr>
          <p:nvPr/>
        </p:nvPicPr>
        <p:blipFill>
          <a:blip r:embed="rId4"/>
          <a:stretch>
            <a:fillRect/>
          </a:stretch>
        </p:blipFill>
        <p:spPr>
          <a:xfrm>
            <a:off x="7551738" y="0"/>
            <a:ext cx="1592262" cy="965200"/>
          </a:xfrm>
          <a:prstGeom prst="rect">
            <a:avLst/>
          </a:prstGeom>
          <a:noFill/>
          <a:ln w="9525">
            <a:noFill/>
          </a:ln>
        </p:spPr>
      </p:pic>
      <p:grpSp>
        <p:nvGrpSpPr>
          <p:cNvPr id="67594" name="组合 8"/>
          <p:cNvGrpSpPr/>
          <p:nvPr/>
        </p:nvGrpSpPr>
        <p:grpSpPr>
          <a:xfrm>
            <a:off x="-11112" y="166688"/>
            <a:ext cx="7391400" cy="379412"/>
            <a:chOff x="0" y="221401"/>
            <a:chExt cx="9559508" cy="506634"/>
          </a:xfrm>
        </p:grpSpPr>
        <p:sp>
          <p:nvSpPr>
            <p:cNvPr id="36" name="矩形 35"/>
            <p:cNvSpPr/>
            <p:nvPr/>
          </p:nvSpPr>
          <p:spPr>
            <a:xfrm>
              <a:off x="1190833" y="221401"/>
              <a:ext cx="8368675" cy="50663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a:t>
              </a: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论党的青年工作</a:t>
              </a:r>
              <a:r>
                <a:rPr kumimoji="0" lang="en-US" altLang="zh-CN"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a:t>
              </a: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主要篇目学习</a:t>
              </a:r>
            </a:p>
          </p:txBody>
        </p:sp>
        <p:sp>
          <p:nvSpPr>
            <p:cNvPr id="37" name="矩形 36"/>
            <p:cNvSpPr/>
            <p:nvPr/>
          </p:nvSpPr>
          <p:spPr>
            <a:xfrm>
              <a:off x="0" y="221401"/>
              <a:ext cx="638533" cy="50663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grpSp>
      <p:grpSp>
        <p:nvGrpSpPr>
          <p:cNvPr id="16" name="组合 15"/>
          <p:cNvGrpSpPr/>
          <p:nvPr/>
        </p:nvGrpSpPr>
        <p:grpSpPr>
          <a:xfrm>
            <a:off x="608013" y="1046163"/>
            <a:ext cx="7907337" cy="3719512"/>
            <a:chOff x="810228" y="1395273"/>
            <a:chExt cx="10544537" cy="4959228"/>
          </a:xfrm>
        </p:grpSpPr>
        <p:sp>
          <p:nvSpPr>
            <p:cNvPr id="17" name="矩形 16"/>
            <p:cNvSpPr/>
            <p:nvPr/>
          </p:nvSpPr>
          <p:spPr>
            <a:xfrm>
              <a:off x="810228" y="1805896"/>
              <a:ext cx="10544537" cy="4548605"/>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nvGrpSpPr>
            <p:cNvPr id="67598" name="组合 3"/>
            <p:cNvGrpSpPr/>
            <p:nvPr/>
          </p:nvGrpSpPr>
          <p:grpSpPr>
            <a:xfrm>
              <a:off x="1595006" y="1395273"/>
              <a:ext cx="9001987" cy="1009736"/>
              <a:chOff x="1386245" y="2546361"/>
              <a:chExt cx="9566638" cy="1009736"/>
            </a:xfrm>
          </p:grpSpPr>
          <p:sp>
            <p:nvSpPr>
              <p:cNvPr id="20" name="等腰三角形 19"/>
              <p:cNvSpPr/>
              <p:nvPr/>
            </p:nvSpPr>
            <p:spPr>
              <a:xfrm>
                <a:off x="10633318" y="2546361"/>
                <a:ext cx="319463" cy="410623"/>
              </a:xfrm>
              <a:prstGeom prst="triangle">
                <a:avLst/>
              </a:prstGeom>
              <a:solidFill>
                <a:srgbClr val="75151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3429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mn-lt"/>
                  <a:ea typeface="+mn-ea"/>
                  <a:cs typeface="+mn-ea"/>
                  <a:sym typeface="+mn-lt"/>
                </a:endParaRPr>
              </a:p>
            </p:txBody>
          </p:sp>
          <p:sp>
            <p:nvSpPr>
              <p:cNvPr id="21" name="等腰三角形 20"/>
              <p:cNvSpPr/>
              <p:nvPr/>
            </p:nvSpPr>
            <p:spPr>
              <a:xfrm>
                <a:off x="1386894" y="2546361"/>
                <a:ext cx="319463" cy="410623"/>
              </a:xfrm>
              <a:prstGeom prst="triangle">
                <a:avLst/>
              </a:prstGeom>
              <a:solidFill>
                <a:srgbClr val="75151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3429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mn-lt"/>
                  <a:ea typeface="+mn-ea"/>
                  <a:cs typeface="+mn-ea"/>
                  <a:sym typeface="+mn-lt"/>
                </a:endParaRPr>
              </a:p>
            </p:txBody>
          </p:sp>
          <p:sp>
            <p:nvSpPr>
              <p:cNvPr id="22" name="梯形 21"/>
              <p:cNvSpPr/>
              <p:nvPr/>
            </p:nvSpPr>
            <p:spPr>
              <a:xfrm flipV="1">
                <a:off x="1546626" y="2546361"/>
                <a:ext cx="9246424" cy="1009624"/>
              </a:xfrm>
              <a:prstGeom prst="trapezoid">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3429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mn-lt"/>
                  <a:ea typeface="+mn-ea"/>
                  <a:cs typeface="+mn-ea"/>
                  <a:sym typeface="+mn-lt"/>
                </a:endParaRPr>
              </a:p>
            </p:txBody>
          </p:sp>
        </p:grpSp>
        <p:sp>
          <p:nvSpPr>
            <p:cNvPr id="19" name="文本框 18"/>
            <p:cNvSpPr txBox="1"/>
            <p:nvPr/>
          </p:nvSpPr>
          <p:spPr>
            <a:xfrm>
              <a:off x="2188363" y="1577302"/>
              <a:ext cx="8107926" cy="861462"/>
            </a:xfrm>
            <a:prstGeom prst="rect">
              <a:avLst/>
            </a:prstGeom>
            <a:noFill/>
          </p:spPr>
          <p:txBody>
            <a:bodyPr>
              <a:spAutoFit/>
            </a:bodyPr>
            <a:lstStyle/>
            <a:p>
              <a:pPr marR="0" algn="ctr" defTabSz="914400" fontAlgn="auto">
                <a:spcBef>
                  <a:spcPts val="0"/>
                </a:spcBef>
                <a:spcAft>
                  <a:spcPts val="0"/>
                </a:spcAft>
                <a:buClrTx/>
                <a:buSzTx/>
                <a:buFontTx/>
                <a:buNone/>
                <a:defRPr/>
              </a:pPr>
              <a:r>
                <a:rPr kumimoji="0" lang="en-US" altLang="zh-CN" b="1" kern="1200" cap="none" spc="225" normalizeH="0" baseline="0" noProof="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rPr>
                <a:t>《</a:t>
              </a:r>
              <a:r>
                <a:rPr kumimoji="0" lang="zh-CN" altLang="en-US" b="1" kern="1200" cap="none" spc="225" normalizeH="0" baseline="0" noProof="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rPr>
                <a:t>听党话、跟党走，努力成长为堪当民族复兴重任的时代新人</a:t>
              </a:r>
              <a:r>
                <a:rPr kumimoji="0" lang="en-US" altLang="zh-CN" b="1" kern="1200" cap="none" spc="225" normalizeH="0" baseline="0" noProof="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rPr>
                <a:t>》</a:t>
              </a:r>
              <a:endParaRPr kumimoji="0" lang="zh-CN" altLang="en-US" b="1" kern="1200" cap="none" spc="225" normalizeH="0" baseline="0" noProof="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endParaRPr>
            </a:p>
          </p:txBody>
        </p:sp>
      </p:grpSp>
      <p:sp>
        <p:nvSpPr>
          <p:cNvPr id="23" name="文本框 22"/>
          <p:cNvSpPr txBox="1"/>
          <p:nvPr/>
        </p:nvSpPr>
        <p:spPr>
          <a:xfrm>
            <a:off x="2622550" y="2035175"/>
            <a:ext cx="5837238" cy="2552700"/>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358775" eaLnBrk="1" hangingPunct="1">
              <a:lnSpc>
                <a:spcPct val="150000"/>
              </a:lnSpc>
              <a:spcBef>
                <a:spcPct val="0"/>
              </a:spcBef>
              <a:buFontTx/>
              <a:buNone/>
            </a:pPr>
            <a:r>
              <a:rPr lang="zh-CN" altLang="en-US" sz="1200" dirty="0">
                <a:latin typeface="微软雅黑" panose="020B0503020204020204" pitchFamily="34" charset="-122"/>
                <a:ea typeface="微软雅黑" panose="020B0503020204020204" pitchFamily="34" charset="-122"/>
              </a:rPr>
              <a:t>是</a:t>
            </a:r>
            <a:r>
              <a:rPr lang="en-US" altLang="zh-CN" sz="1200" dirty="0">
                <a:latin typeface="微软雅黑" panose="020B0503020204020204" pitchFamily="34" charset="-122"/>
                <a:ea typeface="微软雅黑" panose="020B0503020204020204" pitchFamily="34" charset="-122"/>
              </a:rPr>
              <a:t>2022</a:t>
            </a:r>
            <a:r>
              <a:rPr lang="zh-CN" altLang="en-US" sz="1200" dirty="0">
                <a:latin typeface="微软雅黑" panose="020B0503020204020204" pitchFamily="34" charset="-122"/>
                <a:ea typeface="微软雅黑" panose="020B0503020204020204" pitchFamily="34" charset="-122"/>
              </a:rPr>
              <a:t>年</a:t>
            </a:r>
            <a:r>
              <a:rPr lang="en-US" altLang="zh-CN" sz="1200" dirty="0">
                <a:latin typeface="微软雅黑" panose="020B0503020204020204" pitchFamily="34" charset="-122"/>
                <a:ea typeface="微软雅黑" panose="020B0503020204020204" pitchFamily="34" charset="-122"/>
              </a:rPr>
              <a:t>4</a:t>
            </a:r>
            <a:r>
              <a:rPr lang="zh-CN" altLang="en-US" sz="1200" dirty="0">
                <a:latin typeface="微软雅黑" panose="020B0503020204020204" pitchFamily="34" charset="-122"/>
                <a:ea typeface="微软雅黑" panose="020B0503020204020204" pitchFamily="34" charset="-122"/>
              </a:rPr>
              <a:t>月</a:t>
            </a:r>
            <a:r>
              <a:rPr lang="en-US" altLang="zh-CN" sz="1200" dirty="0">
                <a:latin typeface="微软雅黑" panose="020B0503020204020204" pitchFamily="34" charset="-122"/>
                <a:ea typeface="微软雅黑" panose="020B0503020204020204" pitchFamily="34" charset="-122"/>
              </a:rPr>
              <a:t>25</a:t>
            </a:r>
            <a:r>
              <a:rPr lang="zh-CN" altLang="en-US" sz="1200" dirty="0">
                <a:latin typeface="微软雅黑" panose="020B0503020204020204" pitchFamily="34" charset="-122"/>
                <a:ea typeface="微软雅黑" panose="020B0503020204020204" pitchFamily="34" charset="-122"/>
              </a:rPr>
              <a:t>日习近平同志在中国人民大学师生代表座谈会上讲话的一部分。指出，立足新时代新征程，中国青年的奋斗目标和前行方向归结到一点，就是坚定不移听党话、跟党走，努力成长为堪当民族复兴重任的时代新人。广大青年要用脚步丈量祖国大地，用眼睛发现中国精神，用耳朵倾听人民呼声，用内心感应时代脉搏，把对祖国血浓于水、与人民同呼吸共命运的情感贯穿学业全过程、融汇在事业追求中。要做社会主义核心价值观的坚定信仰者、积极传播者、模范践行者。要时刻准备着，以咬定青山不放松的执着，在实现中华民族伟大复兴的时代洪流中踔厉奋发、勇毅前进。要牢记党的教诲，立志民族复兴，不负韶华，不负时代，不负人民，在青春的赛道上奋力奔跑，争取跑出当代青年的最好成绩。</a:t>
            </a:r>
          </a:p>
        </p:txBody>
      </p:sp>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down)">
                                      <p:cBhvr>
                                        <p:cTn id="11" dur="500"/>
                                        <p:tgtEl>
                                          <p:spTgt spid="24"/>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wipe(down)">
                                      <p:cBhvr>
                                        <p:cTn id="1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文本框 5"/>
          <p:cNvSpPr txBox="1"/>
          <p:nvPr/>
        </p:nvSpPr>
        <p:spPr>
          <a:xfrm>
            <a:off x="1270000" y="317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en-US" altLang="zh-CN" sz="200" dirty="0">
                <a:latin typeface="Arial" panose="020B0604020202020204" pitchFamily="34" charset="0"/>
              </a:rPr>
              <a:t>"</a:t>
            </a:r>
            <a:r>
              <a:rPr lang="zh-CN" altLang="en-US" sz="200" dirty="0">
                <a:latin typeface="Arial" panose="020B0604020202020204" pitchFamily="34" charset="0"/>
              </a:rPr>
              <a:t>己所不正，焉能正人</a:t>
            </a:r>
            <a:r>
              <a:rPr lang="en-US" altLang="zh-CN" sz="200" dirty="0">
                <a:latin typeface="Arial" panose="020B0604020202020204" pitchFamily="34" charset="0"/>
              </a:rPr>
              <a:t>"</a:t>
            </a:r>
            <a:r>
              <a:rPr lang="zh-CN" altLang="en-US" sz="200" dirty="0">
                <a:latin typeface="Arial" panose="020B0604020202020204" pitchFamily="34" charset="0"/>
              </a:rPr>
              <a:t>。</a:t>
            </a:r>
          </a:p>
        </p:txBody>
      </p:sp>
      <p:sp>
        <p:nvSpPr>
          <p:cNvPr id="68611" name="文本框 4"/>
          <p:cNvSpPr txBox="1"/>
          <p:nvPr/>
        </p:nvSpPr>
        <p:spPr>
          <a:xfrm>
            <a:off x="1270000" y="2540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，也赢得了全党高度团结统一、走在时代前列、带领人民</a:t>
            </a:r>
          </a:p>
        </p:txBody>
      </p:sp>
      <p:sp>
        <p:nvSpPr>
          <p:cNvPr id="68612" name="文本框 3"/>
          <p:cNvSpPr txBox="1"/>
          <p:nvPr/>
        </p:nvSpPr>
        <p:spPr>
          <a:xfrm>
            <a:off x="1270000" y="190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西藏那曲：</a:t>
            </a:r>
            <a:r>
              <a:rPr lang="en-US" altLang="zh-CN" sz="200" dirty="0">
                <a:latin typeface="Arial" panose="020B0604020202020204" pitchFamily="34" charset="0"/>
              </a:rPr>
              <a:t>"</a:t>
            </a:r>
            <a:r>
              <a:rPr lang="zh-CN" altLang="en-US" sz="200" dirty="0">
                <a:latin typeface="Arial" panose="020B0604020202020204" pitchFamily="34" charset="0"/>
              </a:rPr>
              <a:t>党建</a:t>
            </a:r>
            <a:r>
              <a:rPr lang="en-US" altLang="zh-CN" sz="200" dirty="0">
                <a:latin typeface="Arial" panose="020B0604020202020204" pitchFamily="34" charset="0"/>
              </a:rPr>
              <a:t>+</a:t>
            </a:r>
            <a:r>
              <a:rPr lang="zh-CN" altLang="en-US" sz="200" dirty="0">
                <a:latin typeface="Arial" panose="020B0604020202020204" pitchFamily="34" charset="0"/>
              </a:rPr>
              <a:t>合作社</a:t>
            </a:r>
            <a:r>
              <a:rPr lang="en-US" altLang="zh-CN" sz="200" dirty="0">
                <a:latin typeface="Arial" panose="020B0604020202020204" pitchFamily="34" charset="0"/>
              </a:rPr>
              <a:t>"</a:t>
            </a:r>
            <a:r>
              <a:rPr lang="zh-CN" altLang="en-US" sz="200" dirty="0">
                <a:latin typeface="Arial" panose="020B0604020202020204" pitchFamily="34" charset="0"/>
              </a:rPr>
              <a:t>架起</a:t>
            </a:r>
            <a:r>
              <a:rPr lang="en-US" altLang="zh-CN" sz="200" dirty="0">
                <a:latin typeface="Arial" panose="020B0604020202020204" pitchFamily="34" charset="0"/>
              </a:rPr>
              <a:t>"</a:t>
            </a:r>
            <a:r>
              <a:rPr lang="zh-CN" altLang="en-US" sz="200" dirty="0">
                <a:latin typeface="Arial" panose="020B0604020202020204" pitchFamily="34" charset="0"/>
              </a:rPr>
              <a:t>致富桥</a:t>
            </a:r>
            <a:r>
              <a:rPr lang="en-US" altLang="zh-CN" sz="200" dirty="0">
                <a:latin typeface="Arial" panose="020B0604020202020204" pitchFamily="34" charset="0"/>
              </a:rPr>
              <a:t>"</a:t>
            </a:r>
            <a:endParaRPr lang="zh-CN" altLang="en-US" sz="200" dirty="0">
              <a:latin typeface="Arial" panose="020B0604020202020204" pitchFamily="34" charset="0"/>
            </a:endParaRPr>
          </a:p>
        </p:txBody>
      </p:sp>
      <p:sp>
        <p:nvSpPr>
          <p:cNvPr id="68613" name="文本框 2"/>
          <p:cNvSpPr txBox="1"/>
          <p:nvPr/>
        </p:nvSpPr>
        <p:spPr>
          <a:xfrm>
            <a:off x="1270000" y="1270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同时，作为一名资深法官，她主动担负起传帮带作用，积极向年轻法官传授业务工作经验。</a:t>
            </a:r>
          </a:p>
        </p:txBody>
      </p:sp>
      <p:sp>
        <p:nvSpPr>
          <p:cNvPr id="68614" name="文本框 1"/>
          <p:cNvSpPr txBox="1"/>
          <p:nvPr/>
        </p:nvSpPr>
        <p:spPr>
          <a:xfrm>
            <a:off x="1270000" y="63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，青年战士将青春奉献给祖国边疆，深情喊出</a:t>
            </a:r>
            <a:r>
              <a:rPr lang="en-US" altLang="zh-CN" sz="200" dirty="0">
                <a:latin typeface="Arial" panose="020B0604020202020204" pitchFamily="34" charset="0"/>
              </a:rPr>
              <a:t>"</a:t>
            </a:r>
            <a:r>
              <a:rPr lang="zh-CN" altLang="en-US" sz="200" dirty="0">
                <a:latin typeface="Arial" panose="020B0604020202020204" pitchFamily="34" charset="0"/>
              </a:rPr>
              <a:t>清澈的爱，只为中国</a:t>
            </a:r>
            <a:r>
              <a:rPr lang="en-US" altLang="zh-CN" sz="200" dirty="0">
                <a:latin typeface="Arial" panose="020B0604020202020204" pitchFamily="34" charset="0"/>
              </a:rPr>
              <a:t>"</a:t>
            </a:r>
            <a:r>
              <a:rPr lang="zh-CN" altLang="en-US" sz="200" dirty="0">
                <a:latin typeface="Arial" panose="020B0604020202020204" pitchFamily="34" charset="0"/>
              </a:rPr>
              <a:t>。</a:t>
            </a:r>
          </a:p>
        </p:txBody>
      </p:sp>
      <p:pic>
        <p:nvPicPr>
          <p:cNvPr id="68615" name="图片 2"/>
          <p:cNvPicPr/>
          <p:nvPr/>
        </p:nvPicPr>
        <p:blipFill>
          <a:blip r:embed="rId3"/>
          <a:stretch>
            <a:fillRect/>
          </a:stretch>
        </p:blipFill>
        <p:spPr>
          <a:xfrm>
            <a:off x="0" y="0"/>
            <a:ext cx="9144000" cy="5143500"/>
          </a:xfrm>
          <a:prstGeom prst="rect">
            <a:avLst/>
          </a:prstGeom>
          <a:noFill/>
          <a:ln w="9525">
            <a:noFill/>
          </a:ln>
        </p:spPr>
      </p:pic>
      <p:cxnSp>
        <p:nvCxnSpPr>
          <p:cNvPr id="17" name="直接连接符 16"/>
          <p:cNvCxnSpPr/>
          <p:nvPr/>
        </p:nvCxnSpPr>
        <p:spPr>
          <a:xfrm>
            <a:off x="1616075" y="358775"/>
            <a:ext cx="485775" cy="0"/>
          </a:xfrm>
          <a:prstGeom prst="line">
            <a:avLst/>
          </a:prstGeom>
          <a:ln>
            <a:solidFill>
              <a:srgbClr val="CC0000"/>
            </a:solidFill>
            <a:prstDash val="solid"/>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7372350" y="407988"/>
            <a:ext cx="485775" cy="0"/>
          </a:xfrm>
          <a:prstGeom prst="line">
            <a:avLst/>
          </a:prstGeom>
          <a:ln>
            <a:solidFill>
              <a:srgbClr val="CC0000"/>
            </a:solidFill>
            <a:prstDash val="solid"/>
          </a:ln>
        </p:spPr>
        <p:style>
          <a:lnRef idx="1">
            <a:schemeClr val="accent1"/>
          </a:lnRef>
          <a:fillRef idx="0">
            <a:schemeClr val="accent1"/>
          </a:fillRef>
          <a:effectRef idx="0">
            <a:schemeClr val="accent1"/>
          </a:effectRef>
          <a:fontRef idx="minor">
            <a:schemeClr val="tx1"/>
          </a:fontRef>
        </p:style>
      </p:cxnSp>
      <p:grpSp>
        <p:nvGrpSpPr>
          <p:cNvPr id="68618" name="组合 26"/>
          <p:cNvGrpSpPr/>
          <p:nvPr/>
        </p:nvGrpSpPr>
        <p:grpSpPr>
          <a:xfrm>
            <a:off x="3851275" y="1563688"/>
            <a:ext cx="2217738" cy="508000"/>
            <a:chOff x="-718574" y="2162052"/>
            <a:chExt cx="327978" cy="2199619"/>
          </a:xfrm>
        </p:grpSpPr>
        <p:sp>
          <p:nvSpPr>
            <p:cNvPr id="28" name="Rectangle 11"/>
            <p:cNvSpPr>
              <a:spLocks noChangeArrowheads="1"/>
            </p:cNvSpPr>
            <p:nvPr/>
          </p:nvSpPr>
          <p:spPr bwMode="auto">
            <a:xfrm>
              <a:off x="-718574" y="2174270"/>
              <a:ext cx="327978" cy="2087426"/>
            </a:xfrm>
            <a:prstGeom prst="roundRect">
              <a:avLst>
                <a:gd name="adj" fmla="val 8515"/>
              </a:avLst>
            </a:prstGeom>
            <a:solidFill>
              <a:srgbClr val="C00000"/>
            </a:solidFill>
            <a:ln w="28575">
              <a:gradFill>
                <a:gsLst>
                  <a:gs pos="100000">
                    <a:schemeClr val="bg1"/>
                  </a:gs>
                  <a:gs pos="0">
                    <a:schemeClr val="bg1">
                      <a:lumMod val="85000"/>
                    </a:schemeClr>
                  </a:gs>
                </a:gsLst>
                <a:lin ang="5400000" scaled="0"/>
              </a:gradFill>
            </a:ln>
            <a:effectLst/>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Calibri" panose="020F0502020204030204" pitchFamily="34" charset="0"/>
                <a:sym typeface="思源黑体 CN Normal" panose="020B0400000000000000" pitchFamily="34" charset="-122"/>
              </a:endParaRPr>
            </a:p>
          </p:txBody>
        </p:sp>
        <p:sp>
          <p:nvSpPr>
            <p:cNvPr id="68624" name="矩形 38"/>
            <p:cNvSpPr/>
            <p:nvPr/>
          </p:nvSpPr>
          <p:spPr>
            <a:xfrm>
              <a:off x="-686380" y="2162052"/>
              <a:ext cx="263112" cy="2199619"/>
            </a:xfrm>
            <a:prstGeom prst="rect">
              <a:avLst/>
            </a:prstGeom>
            <a:noFill/>
            <a:ln w="9525">
              <a:noFill/>
            </a:ln>
          </p:spPr>
          <p:txBody>
            <a:bodyPr lIns="91431" tIns="45716" rIns="91431" bIns="45716">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dist" eaLnBrk="1" hangingPunct="1">
                <a:spcBef>
                  <a:spcPct val="0"/>
                </a:spcBef>
                <a:buNone/>
              </a:pPr>
              <a:r>
                <a:rPr lang="en-US" altLang="zh-CN" sz="2700" dirty="0">
                  <a:solidFill>
                    <a:schemeClr val="bg1"/>
                  </a:solidFill>
                  <a:latin typeface="思源宋体 Heavy"/>
                  <a:ea typeface="思源宋体 Heavy"/>
                  <a:sym typeface="思源黑体 CN Normal"/>
                </a:rPr>
                <a:t>PART03</a:t>
              </a:r>
            </a:p>
          </p:txBody>
        </p:sp>
      </p:grpSp>
      <p:pic>
        <p:nvPicPr>
          <p:cNvPr id="68619" name="图片 4"/>
          <p:cNvPicPr>
            <a:picLocks noChangeAspect="1"/>
          </p:cNvPicPr>
          <p:nvPr/>
        </p:nvPicPr>
        <p:blipFill>
          <a:blip r:embed="rId4"/>
          <a:stretch>
            <a:fillRect/>
          </a:stretch>
        </p:blipFill>
        <p:spPr>
          <a:xfrm>
            <a:off x="2693988" y="1168400"/>
            <a:ext cx="1047750" cy="1079500"/>
          </a:xfrm>
          <a:prstGeom prst="rect">
            <a:avLst/>
          </a:prstGeom>
          <a:noFill/>
          <a:ln w="9525">
            <a:noFill/>
          </a:ln>
        </p:spPr>
      </p:pic>
      <p:sp>
        <p:nvSpPr>
          <p:cNvPr id="68620" name="矩形 22"/>
          <p:cNvSpPr/>
          <p:nvPr/>
        </p:nvSpPr>
        <p:spPr>
          <a:xfrm flipH="1">
            <a:off x="0" y="2209800"/>
            <a:ext cx="9144000" cy="561975"/>
          </a:xfrm>
          <a:prstGeom prst="rect">
            <a:avLst/>
          </a:prstGeom>
          <a:noFill/>
          <a:ln w="9525">
            <a:noFill/>
          </a:ln>
        </p:spPr>
        <p:txBody>
          <a:bodyPr lIns="68580" tIns="34290" rIns="68580" bIns="34290">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ctr" eaLnBrk="1" hangingPunct="1">
              <a:spcBef>
                <a:spcPct val="0"/>
              </a:spcBef>
              <a:buNone/>
            </a:pPr>
            <a:r>
              <a:rPr lang="zh-CN" altLang="en-US" b="1" dirty="0">
                <a:solidFill>
                  <a:srgbClr val="C00000"/>
                </a:solidFill>
                <a:latin typeface="微软雅黑" panose="020B0503020204020204" pitchFamily="34" charset="-122"/>
                <a:ea typeface="微软雅黑" panose="020B0503020204020204" pitchFamily="34" charset="-122"/>
              </a:rPr>
              <a:t>学习在庆祝建团</a:t>
            </a:r>
            <a:r>
              <a:rPr lang="en-US" altLang="zh-CN" b="1" dirty="0">
                <a:solidFill>
                  <a:srgbClr val="C00000"/>
                </a:solidFill>
                <a:latin typeface="微软雅黑" panose="020B0503020204020204" pitchFamily="34" charset="-122"/>
                <a:ea typeface="微软雅黑" panose="020B0503020204020204" pitchFamily="34" charset="-122"/>
              </a:rPr>
              <a:t>100</a:t>
            </a:r>
            <a:r>
              <a:rPr lang="zh-CN" altLang="en-US" b="1" dirty="0">
                <a:solidFill>
                  <a:srgbClr val="C00000"/>
                </a:solidFill>
                <a:latin typeface="微软雅黑" panose="020B0503020204020204" pitchFamily="34" charset="-122"/>
                <a:ea typeface="微软雅黑" panose="020B0503020204020204" pitchFamily="34" charset="-122"/>
              </a:rPr>
              <a:t>周年大会上的讲话精神</a:t>
            </a:r>
          </a:p>
        </p:txBody>
      </p:sp>
    </p:spTree>
  </p:cSld>
  <p:clrMapOvr>
    <a:masterClrMapping/>
  </p:clrMapOvr>
  <p:transition spd="slow" advTm="3000"/>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文本框 7"/>
          <p:cNvSpPr txBox="1"/>
          <p:nvPr/>
        </p:nvSpPr>
        <p:spPr>
          <a:xfrm>
            <a:off x="1270000" y="317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习总书记强调要加强现代农业科技推广应用和技术培训，把种粮大户组织起来，积极发展绿色农业、生态农业、高效农业，让中国饭碗装中国粮食，把中国人的饭碗牢牢端在中国人自己手中。</a:t>
            </a:r>
          </a:p>
        </p:txBody>
      </p:sp>
      <p:sp>
        <p:nvSpPr>
          <p:cNvPr id="70659" name="文本框 6"/>
          <p:cNvSpPr txBox="1"/>
          <p:nvPr/>
        </p:nvSpPr>
        <p:spPr>
          <a:xfrm>
            <a:off x="1270000" y="2540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en-US" altLang="zh-CN" sz="200" dirty="0">
                <a:latin typeface="Arial" panose="020B0604020202020204" pitchFamily="34" charset="0"/>
              </a:rPr>
              <a:t>"</a:t>
            </a:r>
            <a:r>
              <a:rPr lang="zh-CN" altLang="en-US" sz="200" dirty="0">
                <a:latin typeface="Arial" panose="020B0604020202020204" pitchFamily="34" charset="0"/>
              </a:rPr>
              <a:t>因此，生存权离不开发展权，二者互相协调、相辅相成，紧密相连、密不可分。</a:t>
            </a:r>
          </a:p>
        </p:txBody>
      </p:sp>
      <p:sp>
        <p:nvSpPr>
          <p:cNvPr id="70660" name="文本框 5"/>
          <p:cNvSpPr txBox="1"/>
          <p:nvPr/>
        </p:nvSpPr>
        <p:spPr>
          <a:xfrm>
            <a:off x="1270000" y="190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，切实把对新业态、新就业</a:t>
            </a:r>
          </a:p>
        </p:txBody>
      </p:sp>
      <p:sp>
        <p:nvSpPr>
          <p:cNvPr id="70661" name="文本框 4"/>
          <p:cNvSpPr txBox="1"/>
          <p:nvPr/>
        </p:nvSpPr>
        <p:spPr>
          <a:xfrm>
            <a:off x="1270000" y="1270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对于初学者来说，如果一味追求妙手，而忽视了本手，急于求成，反倒容易下出俗手，甚至落得满盘皆输的局面。</a:t>
            </a:r>
          </a:p>
        </p:txBody>
      </p:sp>
      <p:sp>
        <p:nvSpPr>
          <p:cNvPr id="70662" name="文本框 2"/>
          <p:cNvSpPr txBox="1"/>
          <p:nvPr/>
        </p:nvSpPr>
        <p:spPr>
          <a:xfrm>
            <a:off x="1270000" y="63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让防疫</a:t>
            </a:r>
            <a:r>
              <a:rPr lang="en-US" altLang="zh-CN" sz="200" dirty="0">
                <a:latin typeface="Arial" panose="020B0604020202020204" pitchFamily="34" charset="0"/>
              </a:rPr>
              <a:t>"</a:t>
            </a:r>
            <a:r>
              <a:rPr lang="zh-CN" altLang="en-US" sz="200" dirty="0">
                <a:latin typeface="Arial" panose="020B0604020202020204" pitchFamily="34" charset="0"/>
              </a:rPr>
              <a:t>电话线</a:t>
            </a:r>
            <a:r>
              <a:rPr lang="en-US" altLang="zh-CN" sz="200" dirty="0">
                <a:latin typeface="Arial" panose="020B0604020202020204" pitchFamily="34" charset="0"/>
              </a:rPr>
              <a:t>"</a:t>
            </a:r>
            <a:r>
              <a:rPr lang="zh-CN" altLang="en-US" sz="200" dirty="0">
                <a:latin typeface="Arial" panose="020B0604020202020204" pitchFamily="34" charset="0"/>
              </a:rPr>
              <a:t>整合</a:t>
            </a:r>
            <a:r>
              <a:rPr lang="en-US" altLang="zh-CN" sz="200" dirty="0">
                <a:latin typeface="Arial" panose="020B0604020202020204" pitchFamily="34" charset="0"/>
              </a:rPr>
              <a:t>"</a:t>
            </a:r>
            <a:r>
              <a:rPr lang="zh-CN" altLang="en-US" sz="200" dirty="0">
                <a:latin typeface="Arial" panose="020B0604020202020204" pitchFamily="34" charset="0"/>
              </a:rPr>
              <a:t>资源线</a:t>
            </a:r>
            <a:r>
              <a:rPr lang="en-US" altLang="zh-CN" sz="200" dirty="0">
                <a:latin typeface="Arial" panose="020B0604020202020204" pitchFamily="34" charset="0"/>
              </a:rPr>
              <a:t>"</a:t>
            </a:r>
            <a:r>
              <a:rPr lang="zh-CN" altLang="en-US" sz="200" dirty="0">
                <a:latin typeface="Arial" panose="020B0604020202020204" pitchFamily="34" charset="0"/>
              </a:rPr>
              <a:t>，随接随办暖民心。</a:t>
            </a:r>
          </a:p>
        </p:txBody>
      </p:sp>
      <p:pic>
        <p:nvPicPr>
          <p:cNvPr id="70663" name="图片 4"/>
          <p:cNvPicPr/>
          <p:nvPr/>
        </p:nvPicPr>
        <p:blipFill>
          <a:blip r:embed="rId3"/>
          <a:stretch>
            <a:fillRect/>
          </a:stretch>
        </p:blipFill>
        <p:spPr>
          <a:xfrm>
            <a:off x="0" y="0"/>
            <a:ext cx="9144000" cy="5143500"/>
          </a:xfrm>
          <a:prstGeom prst="rect">
            <a:avLst/>
          </a:prstGeom>
          <a:noFill/>
          <a:ln w="9525">
            <a:noFill/>
          </a:ln>
        </p:spPr>
      </p:pic>
      <p:sp>
        <p:nvSpPr>
          <p:cNvPr id="2" name="文本框 1"/>
          <p:cNvSpPr txBox="1"/>
          <p:nvPr/>
        </p:nvSpPr>
        <p:spPr>
          <a:xfrm>
            <a:off x="476474" y="230645"/>
            <a:ext cx="7730901" cy="338554"/>
          </a:xfrm>
          <a:prstGeom prst="rect">
            <a:avLst/>
          </a:prstGeom>
          <a:noFill/>
        </p:spPr>
        <p:txBody>
          <a:bodyPr>
            <a:spAutoFit/>
          </a:bodyPr>
          <a:lstStyle/>
          <a:p>
            <a:pPr marR="0" defTabSz="914400">
              <a:buClrTx/>
              <a:buSzTx/>
              <a:buFontTx/>
              <a:buNone/>
              <a:defRPr/>
            </a:pPr>
            <a:r>
              <a:rPr kumimoji="0" lang="zh-CN" altLang="en-US" sz="1600" b="1" kern="1200" cap="none" spc="225" normalizeH="0" baseline="0" noProof="0" dirty="0">
                <a:effectLst>
                  <a:glow rad="101600">
                    <a:prstClr val="white">
                      <a:alpha val="60000"/>
                    </a:prstClr>
                  </a:glow>
                </a:effectLst>
                <a:latin typeface="微软雅黑" panose="020B0503020204020204" pitchFamily="34" charset="-122"/>
                <a:ea typeface="微软雅黑" panose="020B0503020204020204" pitchFamily="34" charset="-122"/>
                <a:cs typeface="+mn-cs"/>
              </a:rPr>
              <a:t>庆祝建团</a:t>
            </a:r>
            <a:r>
              <a:rPr kumimoji="0" lang="en-US" altLang="zh-CN" sz="1600" b="1" kern="1200" cap="none" spc="225" normalizeH="0" baseline="0" noProof="0" dirty="0">
                <a:effectLst>
                  <a:glow rad="101600">
                    <a:prstClr val="white">
                      <a:alpha val="60000"/>
                    </a:prstClr>
                  </a:glow>
                </a:effectLst>
                <a:latin typeface="微软雅黑" panose="020B0503020204020204" pitchFamily="34" charset="-122"/>
                <a:ea typeface="微软雅黑" panose="020B0503020204020204" pitchFamily="34" charset="-122"/>
                <a:cs typeface="+mn-cs"/>
              </a:rPr>
              <a:t>100</a:t>
            </a:r>
            <a:r>
              <a:rPr kumimoji="0" lang="zh-CN" altLang="en-US" sz="1600" b="1" kern="1200" cap="none" spc="225" normalizeH="0" baseline="0" noProof="0" dirty="0">
                <a:effectLst>
                  <a:glow rad="101600">
                    <a:prstClr val="white">
                      <a:alpha val="60000"/>
                    </a:prstClr>
                  </a:glow>
                </a:effectLst>
                <a:latin typeface="微软雅黑" panose="020B0503020204020204" pitchFamily="34" charset="-122"/>
                <a:ea typeface="微软雅黑" panose="020B0503020204020204" pitchFamily="34" charset="-122"/>
                <a:cs typeface="+mn-cs"/>
              </a:rPr>
              <a:t>周年大会</a:t>
            </a:r>
          </a:p>
        </p:txBody>
      </p:sp>
      <p:cxnSp>
        <p:nvCxnSpPr>
          <p:cNvPr id="70665" name="直接连接符 6"/>
          <p:cNvCxnSpPr/>
          <p:nvPr/>
        </p:nvCxnSpPr>
        <p:spPr>
          <a:xfrm flipH="1">
            <a:off x="406400" y="579438"/>
            <a:ext cx="6542088" cy="0"/>
          </a:xfrm>
          <a:prstGeom prst="line">
            <a:avLst/>
          </a:prstGeom>
          <a:ln w="9525" cap="flat" cmpd="sng">
            <a:solidFill>
              <a:srgbClr val="292929"/>
            </a:solidFill>
            <a:prstDash val="dash"/>
            <a:headEnd type="none" w="med" len="med"/>
            <a:tailEnd type="oval" w="med" len="med"/>
          </a:ln>
        </p:spPr>
      </p:cxnSp>
      <p:sp>
        <p:nvSpPr>
          <p:cNvPr id="4" name="等腰三角形 3"/>
          <p:cNvSpPr/>
          <p:nvPr/>
        </p:nvSpPr>
        <p:spPr>
          <a:xfrm rot="5400000">
            <a:off x="-41275" y="319088"/>
            <a:ext cx="603250" cy="520700"/>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70667" name="图片 3"/>
          <p:cNvPicPr>
            <a:picLocks noChangeAspect="1"/>
          </p:cNvPicPr>
          <p:nvPr/>
        </p:nvPicPr>
        <p:blipFill>
          <a:blip r:embed="rId4"/>
          <a:stretch>
            <a:fillRect/>
          </a:stretch>
        </p:blipFill>
        <p:spPr>
          <a:xfrm>
            <a:off x="7551738" y="0"/>
            <a:ext cx="1592262" cy="965200"/>
          </a:xfrm>
          <a:prstGeom prst="rect">
            <a:avLst/>
          </a:prstGeom>
          <a:noFill/>
          <a:ln w="9525">
            <a:noFill/>
          </a:ln>
        </p:spPr>
      </p:pic>
      <p:sp>
        <p:nvSpPr>
          <p:cNvPr id="10" name="矩形: 圆角 29"/>
          <p:cNvSpPr/>
          <p:nvPr/>
        </p:nvSpPr>
        <p:spPr>
          <a:xfrm>
            <a:off x="800100" y="1495425"/>
            <a:ext cx="7543800" cy="2709863"/>
          </a:xfrm>
          <a:prstGeom prst="rect">
            <a:avLst/>
          </a:prstGeom>
          <a:solidFill>
            <a:schemeClr val="bg1">
              <a:alpha val="52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1" name="文本框 10"/>
          <p:cNvSpPr txBox="1"/>
          <p:nvPr/>
        </p:nvSpPr>
        <p:spPr>
          <a:xfrm>
            <a:off x="900113" y="1563688"/>
            <a:ext cx="7343775" cy="2633662"/>
          </a:xfrm>
          <a:prstGeom prst="rect">
            <a:avLst/>
          </a:prstGeom>
          <a:solidFill>
            <a:schemeClr val="bg1"/>
          </a:solid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269875">
              <a:lnSpc>
                <a:spcPct val="150000"/>
              </a:lnSpc>
              <a:spcBef>
                <a:spcPct val="0"/>
              </a:spcBef>
              <a:buFontTx/>
              <a:buNone/>
            </a:pPr>
            <a:r>
              <a:rPr lang="zh-CN" altLang="en-US" sz="1600" dirty="0">
                <a:latin typeface="微软雅黑" panose="020B0503020204020204" pitchFamily="34" charset="-122"/>
                <a:ea typeface="微软雅黑" panose="020B0503020204020204" pitchFamily="34" charset="-122"/>
              </a:rPr>
              <a:t>庆祝中国共产主义青年团成立</a:t>
            </a:r>
            <a:r>
              <a:rPr lang="en-US" altLang="zh-CN" sz="1600" dirty="0">
                <a:latin typeface="微软雅黑" panose="020B0503020204020204" pitchFamily="34" charset="-122"/>
                <a:ea typeface="微软雅黑" panose="020B0503020204020204" pitchFamily="34" charset="-122"/>
              </a:rPr>
              <a:t>100</a:t>
            </a:r>
            <a:r>
              <a:rPr lang="zh-CN" altLang="en-US" sz="1600" dirty="0">
                <a:latin typeface="微软雅黑" panose="020B0503020204020204" pitchFamily="34" charset="-122"/>
                <a:ea typeface="微软雅黑" panose="020B0503020204020204" pitchFamily="34" charset="-122"/>
              </a:rPr>
              <a:t>周年大会于</a:t>
            </a:r>
            <a:r>
              <a:rPr lang="en-US" altLang="zh-CN" sz="1600" dirty="0">
                <a:latin typeface="微软雅黑" panose="020B0503020204020204" pitchFamily="34" charset="-122"/>
                <a:ea typeface="微软雅黑" panose="020B0503020204020204" pitchFamily="34" charset="-122"/>
              </a:rPr>
              <a:t>5</a:t>
            </a:r>
            <a:r>
              <a:rPr lang="zh-CN" altLang="en-US" sz="1600" dirty="0">
                <a:latin typeface="微软雅黑" panose="020B0503020204020204" pitchFamily="34" charset="-122"/>
                <a:ea typeface="微软雅黑" panose="020B0503020204020204" pitchFamily="34" charset="-122"/>
              </a:rPr>
              <a:t>月</a:t>
            </a:r>
            <a:r>
              <a:rPr lang="en-US" altLang="zh-CN" sz="1600" dirty="0">
                <a:latin typeface="微软雅黑" panose="020B0503020204020204" pitchFamily="34" charset="-122"/>
                <a:ea typeface="微软雅黑" panose="020B0503020204020204" pitchFamily="34" charset="-122"/>
              </a:rPr>
              <a:t>10</a:t>
            </a:r>
            <a:r>
              <a:rPr lang="zh-CN" altLang="en-US" sz="1600" dirty="0">
                <a:latin typeface="微软雅黑" panose="020B0503020204020204" pitchFamily="34" charset="-122"/>
                <a:ea typeface="微软雅黑" panose="020B0503020204020204" pitchFamily="34" charset="-122"/>
              </a:rPr>
              <a:t>日上午在北京人民大会堂隆重举行。中共中央总书记、国家主席、中央军委主席习近平出席大会并发表重要讲话。</a:t>
            </a:r>
            <a:endParaRPr lang="en-US" altLang="zh-CN" sz="1600" dirty="0">
              <a:latin typeface="微软雅黑" panose="020B0503020204020204" pitchFamily="34" charset="-122"/>
              <a:ea typeface="微软雅黑" panose="020B0503020204020204" pitchFamily="34" charset="-122"/>
            </a:endParaRPr>
          </a:p>
          <a:p>
            <a:pPr marL="0" lvl="0" indent="269875">
              <a:lnSpc>
                <a:spcPct val="150000"/>
              </a:lnSpc>
              <a:spcBef>
                <a:spcPct val="0"/>
              </a:spcBef>
              <a:buFontTx/>
              <a:buNone/>
            </a:pPr>
            <a:r>
              <a:rPr lang="zh-CN" altLang="en-US" sz="1600" dirty="0">
                <a:latin typeface="微软雅黑" panose="020B0503020204020204" pitchFamily="34" charset="-122"/>
                <a:ea typeface="微软雅黑" panose="020B0503020204020204" pitchFamily="34" charset="-122"/>
              </a:rPr>
              <a:t>习近平总书记重要讲话全面回顾了</a:t>
            </a:r>
            <a:r>
              <a:rPr lang="en-US" altLang="zh-CN" sz="1600" dirty="0">
                <a:latin typeface="微软雅黑" panose="020B0503020204020204" pitchFamily="34" charset="-122"/>
                <a:ea typeface="微软雅黑" panose="020B0503020204020204" pitchFamily="34" charset="-122"/>
              </a:rPr>
              <a:t>100</a:t>
            </a:r>
            <a:r>
              <a:rPr lang="zh-CN" altLang="en-US" sz="1600" dirty="0">
                <a:latin typeface="微软雅黑" panose="020B0503020204020204" pitchFamily="34" charset="-122"/>
                <a:ea typeface="微软雅黑" panose="020B0503020204020204" pitchFamily="34" charset="-122"/>
              </a:rPr>
              <a:t>年来共青团坚定不移听党话、跟党走的青春历程，</a:t>
            </a:r>
            <a:r>
              <a:rPr lang="zh-CN" altLang="en-US" sz="1600" u="sng" dirty="0">
                <a:solidFill>
                  <a:srgbClr val="C00000"/>
                </a:solidFill>
                <a:latin typeface="微软雅黑" panose="020B0503020204020204" pitchFamily="34" charset="-122"/>
                <a:ea typeface="微软雅黑" panose="020B0503020204020204" pitchFamily="34" charset="-122"/>
              </a:rPr>
              <a:t>充分肯定了共青团在党的领导下、团结带领一代代团员青年为实现中华民族伟大复兴中国梦所作出的重要贡献，深刻阐明了共青团和青年工作的历史经验，对当代青年寄予殷切期望，对做好新时代共青团工作提出明确要求</a:t>
            </a:r>
            <a:r>
              <a:rPr lang="zh-CN" altLang="en-US" sz="1600" dirty="0">
                <a:latin typeface="微软雅黑" panose="020B0503020204020204" pitchFamily="34" charset="-122"/>
                <a:ea typeface="微软雅黑" panose="020B0503020204020204" pitchFamily="34" charset="-122"/>
              </a:rPr>
              <a:t>。</a:t>
            </a:r>
            <a:endParaRPr lang="en-US" altLang="zh-CN" sz="1600" dirty="0">
              <a:latin typeface="微软雅黑" panose="020B0503020204020204" pitchFamily="34" charset="-122"/>
              <a:ea typeface="微软雅黑" panose="020B0503020204020204" pitchFamily="34" charset="-122"/>
            </a:endParaRPr>
          </a:p>
        </p:txBody>
      </p:sp>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fltVal val="0"/>
                                          </p:val>
                                        </p:tav>
                                        <p:tav tm="100000">
                                          <p:val>
                                            <p:strVal val="#ppt_h"/>
                                          </p:val>
                                        </p:tav>
                                      </p:tavLst>
                                    </p:anim>
                                    <p:animEffect transition="in" filter="fade">
                                      <p:cBhvr>
                                        <p:cTn id="14" dur="500"/>
                                        <p:tgtEl>
                                          <p:spTgt spid="10"/>
                                        </p:tgtEl>
                                      </p:cBhvr>
                                    </p:animEffect>
                                  </p:childTnLst>
                                </p:cTn>
                              </p:par>
                            </p:childTnLst>
                          </p:cTn>
                        </p:par>
                        <p:par>
                          <p:cTn id="15" fill="hold">
                            <p:stCondLst>
                              <p:cond delay="1000"/>
                            </p:stCondLst>
                            <p:childTnLst>
                              <p:par>
                                <p:cTn id="16" presetID="53" presetClass="entr" presetSubtype="16" fill="hold" grpId="0" nodeType="afterEffect">
                                  <p:stCondLst>
                                    <p:cond delay="0"/>
                                  </p:stCondLst>
                                  <p:iterate type="lt">
                                    <p:tmPct val="10000"/>
                                  </p:iterate>
                                  <p:childTnLst>
                                    <p:set>
                                      <p:cBhvr>
                                        <p:cTn id="17" dur="1" fill="hold">
                                          <p:stCondLst>
                                            <p:cond delay="0"/>
                                          </p:stCondLst>
                                        </p:cTn>
                                        <p:tgtEl>
                                          <p:spTgt spid="11"/>
                                        </p:tgtEl>
                                        <p:attrNameLst>
                                          <p:attrName>style.visibility</p:attrName>
                                        </p:attrNameLst>
                                      </p:cBhvr>
                                      <p:to>
                                        <p:strVal val="visible"/>
                                      </p:to>
                                    </p:set>
                                    <p:anim calcmode="lin" valueType="num">
                                      <p:cBhvr>
                                        <p:cTn id="18" dur="500" fill="hold"/>
                                        <p:tgtEl>
                                          <p:spTgt spid="11"/>
                                        </p:tgtEl>
                                        <p:attrNameLst>
                                          <p:attrName>ppt_w</p:attrName>
                                        </p:attrNameLst>
                                      </p:cBhvr>
                                      <p:tavLst>
                                        <p:tav tm="0">
                                          <p:val>
                                            <p:fltVal val="0"/>
                                          </p:val>
                                        </p:tav>
                                        <p:tav tm="100000">
                                          <p:val>
                                            <p:strVal val="#ppt_w"/>
                                          </p:val>
                                        </p:tav>
                                      </p:tavLst>
                                    </p:anim>
                                    <p:anim calcmode="lin" valueType="num">
                                      <p:cBhvr>
                                        <p:cTn id="19" dur="500" fill="hold"/>
                                        <p:tgtEl>
                                          <p:spTgt spid="11"/>
                                        </p:tgtEl>
                                        <p:attrNameLst>
                                          <p:attrName>ppt_h</p:attrName>
                                        </p:attrNameLst>
                                      </p:cBhvr>
                                      <p:tavLst>
                                        <p:tav tm="0">
                                          <p:val>
                                            <p:fltVal val="0"/>
                                          </p:val>
                                        </p:tav>
                                        <p:tav tm="100000">
                                          <p:val>
                                            <p:strVal val="#ppt_h"/>
                                          </p:val>
                                        </p:tav>
                                      </p:tavLst>
                                    </p:anim>
                                    <p:animEffect transition="in" filter="fade">
                                      <p:cBhvr>
                                        <p:cTn id="2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1"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文本框 7"/>
          <p:cNvSpPr txBox="1"/>
          <p:nvPr/>
        </p:nvSpPr>
        <p:spPr>
          <a:xfrm>
            <a:off x="1270000" y="317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每一个人都有缺点，乐观向上正视自己的不足和短板，及时作出改变，明确努力的方向，才能使自己在今后的人生路上少走弯路。</a:t>
            </a:r>
          </a:p>
        </p:txBody>
      </p:sp>
      <p:sp>
        <p:nvSpPr>
          <p:cNvPr id="72707" name="文本框 6"/>
          <p:cNvSpPr txBox="1"/>
          <p:nvPr/>
        </p:nvSpPr>
        <p:spPr>
          <a:xfrm>
            <a:off x="1270000" y="2540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，在</a:t>
            </a:r>
          </a:p>
        </p:txBody>
      </p:sp>
      <p:sp>
        <p:nvSpPr>
          <p:cNvPr id="72708" name="文本框 5"/>
          <p:cNvSpPr txBox="1"/>
          <p:nvPr/>
        </p:nvSpPr>
        <p:spPr>
          <a:xfrm>
            <a:off x="1270000" y="190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以</a:t>
            </a:r>
            <a:r>
              <a:rPr lang="en-US" altLang="zh-CN" sz="200" dirty="0">
                <a:latin typeface="Arial" panose="020B0604020202020204" pitchFamily="34" charset="0"/>
              </a:rPr>
              <a:t>"</a:t>
            </a:r>
            <a:r>
              <a:rPr lang="zh-CN" altLang="en-US" sz="200" dirty="0">
                <a:latin typeface="Arial" panose="020B0604020202020204" pitchFamily="34" charset="0"/>
              </a:rPr>
              <a:t>节欲</a:t>
            </a:r>
            <a:r>
              <a:rPr lang="en-US" altLang="zh-CN" sz="200" dirty="0">
                <a:latin typeface="Arial" panose="020B0604020202020204" pitchFamily="34" charset="0"/>
              </a:rPr>
              <a:t>"</a:t>
            </a:r>
            <a:r>
              <a:rPr lang="zh-CN" altLang="en-US" sz="200" dirty="0">
                <a:latin typeface="Arial" panose="020B0604020202020204" pitchFamily="34" charset="0"/>
              </a:rPr>
              <a:t>涵养廉洁作风。</a:t>
            </a:r>
          </a:p>
        </p:txBody>
      </p:sp>
      <p:sp>
        <p:nvSpPr>
          <p:cNvPr id="72709" name="文本框 4"/>
          <p:cNvSpPr txBox="1"/>
          <p:nvPr/>
        </p:nvSpPr>
        <p:spPr>
          <a:xfrm>
            <a:off x="1270000" y="1270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与个性喜好等</a:t>
            </a:r>
            <a:r>
              <a:rPr lang="en-US" altLang="zh-CN" sz="200" dirty="0">
                <a:latin typeface="Arial" panose="020B0604020202020204" pitchFamily="34" charset="0"/>
              </a:rPr>
              <a:t>"</a:t>
            </a:r>
            <a:r>
              <a:rPr lang="zh-CN" altLang="en-US" sz="200" dirty="0">
                <a:latin typeface="Arial" panose="020B0604020202020204" pitchFamily="34" charset="0"/>
              </a:rPr>
              <a:t>个体差别</a:t>
            </a:r>
            <a:r>
              <a:rPr lang="en-US" altLang="zh-CN" sz="200" dirty="0">
                <a:latin typeface="Arial" panose="020B0604020202020204" pitchFamily="34" charset="0"/>
              </a:rPr>
              <a:t>"</a:t>
            </a:r>
            <a:r>
              <a:rPr lang="zh-CN" altLang="en-US" sz="200" dirty="0">
                <a:latin typeface="Arial" panose="020B0604020202020204" pitchFamily="34" charset="0"/>
              </a:rPr>
              <a:t>结合起来做评估，从而在反复比较中做到</a:t>
            </a:r>
            <a:r>
              <a:rPr lang="en-US" altLang="zh-CN" sz="200" dirty="0">
                <a:latin typeface="Arial" panose="020B0604020202020204" pitchFamily="34" charset="0"/>
              </a:rPr>
              <a:t>"</a:t>
            </a:r>
            <a:r>
              <a:rPr lang="zh-CN" altLang="en-US" sz="200" dirty="0">
                <a:latin typeface="Arial" panose="020B0604020202020204" pitchFamily="34" charset="0"/>
              </a:rPr>
              <a:t>大胆启用、择优而选</a:t>
            </a:r>
            <a:r>
              <a:rPr lang="en-US" altLang="zh-CN" sz="200" dirty="0">
                <a:latin typeface="Arial" panose="020B0604020202020204" pitchFamily="34" charset="0"/>
              </a:rPr>
              <a:t>"</a:t>
            </a:r>
            <a:r>
              <a:rPr lang="zh-CN" altLang="en-US" sz="200" dirty="0">
                <a:latin typeface="Arial" panose="020B0604020202020204" pitchFamily="34" charset="0"/>
              </a:rPr>
              <a:t>，真正在任人唯贤中成就</a:t>
            </a:r>
            <a:r>
              <a:rPr lang="en-US" altLang="zh-CN" sz="200" dirty="0">
                <a:latin typeface="Arial" panose="020B0604020202020204" pitchFamily="34" charset="0"/>
              </a:rPr>
              <a:t>"</a:t>
            </a:r>
            <a:r>
              <a:rPr lang="zh-CN" altLang="en-US" sz="200" dirty="0">
                <a:latin typeface="Arial" panose="020B0604020202020204" pitchFamily="34" charset="0"/>
              </a:rPr>
              <a:t>千里马</a:t>
            </a:r>
            <a:r>
              <a:rPr lang="en-US" altLang="zh-CN" sz="200" dirty="0">
                <a:latin typeface="Arial" panose="020B0604020202020204" pitchFamily="34" charset="0"/>
              </a:rPr>
              <a:t>"</a:t>
            </a:r>
            <a:r>
              <a:rPr lang="zh-CN" altLang="en-US" sz="200" dirty="0">
                <a:latin typeface="Arial" panose="020B0604020202020204" pitchFamily="34" charset="0"/>
              </a:rPr>
              <a:t>。</a:t>
            </a:r>
          </a:p>
        </p:txBody>
      </p:sp>
      <p:sp>
        <p:nvSpPr>
          <p:cNvPr id="72710" name="文本框 2"/>
          <p:cNvSpPr txBox="1"/>
          <p:nvPr/>
        </p:nvSpPr>
        <p:spPr>
          <a:xfrm>
            <a:off x="1270000" y="63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en-US" altLang="zh-CN" sz="200" dirty="0">
                <a:latin typeface="Arial" panose="020B0604020202020204" pitchFamily="34" charset="0"/>
              </a:rPr>
              <a:t>"</a:t>
            </a:r>
            <a:r>
              <a:rPr lang="zh-CN" altLang="en-US" sz="200" dirty="0">
                <a:latin typeface="Arial" panose="020B0604020202020204" pitchFamily="34" charset="0"/>
              </a:rPr>
              <a:t>其实我想来，但是我不好意思说</a:t>
            </a:r>
            <a:r>
              <a:rPr lang="en-US" altLang="zh-CN" sz="200" dirty="0">
                <a:latin typeface="Arial" panose="020B0604020202020204" pitchFamily="34" charset="0"/>
              </a:rPr>
              <a:t>"</a:t>
            </a:r>
            <a:endParaRPr lang="zh-CN" altLang="en-US" sz="200" dirty="0">
              <a:latin typeface="Arial" panose="020B0604020202020204" pitchFamily="34" charset="0"/>
            </a:endParaRPr>
          </a:p>
        </p:txBody>
      </p:sp>
      <p:pic>
        <p:nvPicPr>
          <p:cNvPr id="72711" name="图片 4"/>
          <p:cNvPicPr/>
          <p:nvPr/>
        </p:nvPicPr>
        <p:blipFill>
          <a:blip r:embed="rId3"/>
          <a:stretch>
            <a:fillRect/>
          </a:stretch>
        </p:blipFill>
        <p:spPr>
          <a:xfrm>
            <a:off x="0" y="0"/>
            <a:ext cx="9144000" cy="5143500"/>
          </a:xfrm>
          <a:prstGeom prst="rect">
            <a:avLst/>
          </a:prstGeom>
          <a:noFill/>
          <a:ln w="9525">
            <a:noFill/>
          </a:ln>
        </p:spPr>
      </p:pic>
      <p:sp>
        <p:nvSpPr>
          <p:cNvPr id="2" name="文本框 1"/>
          <p:cNvSpPr txBox="1"/>
          <p:nvPr/>
        </p:nvSpPr>
        <p:spPr>
          <a:xfrm>
            <a:off x="476474" y="230645"/>
            <a:ext cx="7730901" cy="338554"/>
          </a:xfrm>
          <a:prstGeom prst="rect">
            <a:avLst/>
          </a:prstGeom>
          <a:noFill/>
        </p:spPr>
        <p:txBody>
          <a:bodyPr>
            <a:spAutoFit/>
          </a:bodyPr>
          <a:lstStyle/>
          <a:p>
            <a:pPr marR="0" defTabSz="914400">
              <a:buClrTx/>
              <a:buSzTx/>
              <a:buFontTx/>
              <a:buNone/>
              <a:defRPr/>
            </a:pPr>
            <a:r>
              <a:rPr kumimoji="0" lang="zh-CN" altLang="en-US" sz="1600" b="1" kern="1200" cap="none" spc="225" normalizeH="0" baseline="0" noProof="0" dirty="0">
                <a:effectLst>
                  <a:glow rad="101600">
                    <a:prstClr val="white">
                      <a:alpha val="60000"/>
                    </a:prstClr>
                  </a:glow>
                </a:effectLst>
                <a:latin typeface="微软雅黑" panose="020B0503020204020204" pitchFamily="34" charset="-122"/>
                <a:ea typeface="微软雅黑" panose="020B0503020204020204" pitchFamily="34" charset="-122"/>
                <a:cs typeface="+mn-cs"/>
              </a:rPr>
              <a:t>一、全面回顾了</a:t>
            </a:r>
            <a:r>
              <a:rPr kumimoji="0" lang="en-US" altLang="zh-CN" sz="1600" b="1" kern="1200" cap="none" spc="225" normalizeH="0" baseline="0" noProof="0" dirty="0">
                <a:effectLst>
                  <a:glow rad="101600">
                    <a:prstClr val="white">
                      <a:alpha val="60000"/>
                    </a:prstClr>
                  </a:glow>
                </a:effectLst>
                <a:latin typeface="微软雅黑" panose="020B0503020204020204" pitchFamily="34" charset="-122"/>
                <a:ea typeface="微软雅黑" panose="020B0503020204020204" pitchFamily="34" charset="-122"/>
                <a:cs typeface="+mn-cs"/>
              </a:rPr>
              <a:t>100</a:t>
            </a:r>
            <a:r>
              <a:rPr kumimoji="0" lang="zh-CN" altLang="en-US" sz="1600" b="1" kern="1200" cap="none" spc="225" normalizeH="0" baseline="0" noProof="0" dirty="0">
                <a:effectLst>
                  <a:glow rad="101600">
                    <a:prstClr val="white">
                      <a:alpha val="60000"/>
                    </a:prstClr>
                  </a:glow>
                </a:effectLst>
                <a:latin typeface="微软雅黑" panose="020B0503020204020204" pitchFamily="34" charset="-122"/>
                <a:ea typeface="微软雅黑" panose="020B0503020204020204" pitchFamily="34" charset="-122"/>
                <a:cs typeface="+mn-cs"/>
              </a:rPr>
              <a:t>年来共青团坚定不移听党话、跟党走的青春历程</a:t>
            </a:r>
          </a:p>
        </p:txBody>
      </p:sp>
      <p:cxnSp>
        <p:nvCxnSpPr>
          <p:cNvPr id="72713" name="直接连接符 6"/>
          <p:cNvCxnSpPr/>
          <p:nvPr/>
        </p:nvCxnSpPr>
        <p:spPr>
          <a:xfrm flipH="1">
            <a:off x="406400" y="579438"/>
            <a:ext cx="6542088" cy="0"/>
          </a:xfrm>
          <a:prstGeom prst="line">
            <a:avLst/>
          </a:prstGeom>
          <a:ln w="9525" cap="flat" cmpd="sng">
            <a:solidFill>
              <a:srgbClr val="292929"/>
            </a:solidFill>
            <a:prstDash val="dash"/>
            <a:headEnd type="none" w="med" len="med"/>
            <a:tailEnd type="oval" w="med" len="med"/>
          </a:ln>
        </p:spPr>
      </p:cxnSp>
      <p:sp>
        <p:nvSpPr>
          <p:cNvPr id="4" name="等腰三角形 3"/>
          <p:cNvSpPr/>
          <p:nvPr/>
        </p:nvSpPr>
        <p:spPr>
          <a:xfrm rot="5400000">
            <a:off x="-41275" y="319088"/>
            <a:ext cx="603250" cy="520700"/>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72715" name="图片 3"/>
          <p:cNvPicPr>
            <a:picLocks noChangeAspect="1"/>
          </p:cNvPicPr>
          <p:nvPr/>
        </p:nvPicPr>
        <p:blipFill>
          <a:blip r:embed="rId4"/>
          <a:stretch>
            <a:fillRect/>
          </a:stretch>
        </p:blipFill>
        <p:spPr>
          <a:xfrm>
            <a:off x="7551738" y="0"/>
            <a:ext cx="1592262" cy="965200"/>
          </a:xfrm>
          <a:prstGeom prst="rect">
            <a:avLst/>
          </a:prstGeom>
          <a:noFill/>
          <a:ln w="9525">
            <a:noFill/>
          </a:ln>
        </p:spPr>
      </p:pic>
      <p:sp>
        <p:nvSpPr>
          <p:cNvPr id="15" name="iŝľiḍé"/>
          <p:cNvSpPr/>
          <p:nvPr/>
        </p:nvSpPr>
        <p:spPr>
          <a:xfrm>
            <a:off x="3131880" y="1042988"/>
            <a:ext cx="5976938" cy="1457325"/>
          </a:xfrm>
          <a:prstGeom prst="rect">
            <a:avLst/>
          </a:prstGeom>
          <a:solidFill>
            <a:srgbClr val="C00000"/>
          </a:solidFill>
          <a:ln>
            <a:noFill/>
          </a:ln>
          <a:effectLst>
            <a:outerShdw dist="38100" dir="54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normAutofit/>
          </a:bodyPr>
          <a:lstStyle/>
          <a:p>
            <a:pPr marL="0" marR="0" lvl="0" indent="360045" algn="l" defTabSz="914400" rtl="0" eaLnBrk="1" fontAlgn="base" latinLnBrk="0" hangingPunct="1">
              <a:lnSpc>
                <a:spcPct val="150000"/>
              </a:lnSpc>
              <a:spcBef>
                <a:spcPct val="0"/>
              </a:spcBef>
              <a:spcAft>
                <a:spcPct val="0"/>
              </a:spcAft>
              <a:buClrTx/>
              <a:buSzPct val="25000"/>
              <a:buFontTx/>
              <a:buNone/>
              <a:defRPr/>
            </a:pPr>
            <a:r>
              <a:rPr kumimoji="0" lang="zh-CN" altLang="en-US" sz="1200" b="1" i="0" u="none" strike="noStrike" kern="1200" cap="none" spc="0" normalizeH="0" baseline="0" noProof="0" dirty="0">
                <a:ln>
                  <a:noFill/>
                </a:ln>
                <a:solidFill>
                  <a:srgbClr val="FFFF00"/>
                </a:solidFill>
                <a:effectLst/>
                <a:uLnTx/>
                <a:uFillTx/>
                <a:latin typeface="微软雅黑" panose="020B0503020204020204" pitchFamily="34" charset="-122"/>
                <a:ea typeface="微软雅黑" panose="020B0503020204020204" pitchFamily="34" charset="-122"/>
                <a:cs typeface="+mn-cs"/>
                <a:sym typeface="字魂3号-英雄黑体"/>
              </a:rPr>
              <a:t>中华民族是历史悠久、饱经沧桑的古老民族，更是自强不息、朝气蓬勃的青春民族。</a:t>
            </a:r>
            <a:r>
              <a:rPr kumimoji="0" lang="zh-CN" altLang="en-US" sz="12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sym typeface="字魂3号-英雄黑体"/>
              </a:rPr>
              <a:t>在</a:t>
            </a:r>
            <a:r>
              <a:rPr kumimoji="0" lang="en-US" altLang="zh-CN" sz="12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sym typeface="字魂3号-英雄黑体"/>
              </a:rPr>
              <a:t>5000</a:t>
            </a:r>
            <a:r>
              <a:rPr kumimoji="0" lang="zh-CN" altLang="en-US" sz="12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sym typeface="字魂3号-英雄黑体"/>
              </a:rPr>
              <a:t>多年源远流长的文明历史中，中华民族始终有着“自古英雄出少年”的传统，始终有着“长江后浪推前浪”的情怀，始终有着“少年强则国强，少年进步则国进步”的信念，始终有着“希望寄托在你们身上”的期待。千百年来，青春的力量，青春的涌动，青春的创造，始终是推动中华民族勇毅前行、屹立于世界民族之林的磅礴力量！</a:t>
            </a:r>
            <a:endParaRPr kumimoji="0" lang="en-US" altLang="zh-CN" sz="12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sym typeface="字魂3号-英雄黑体"/>
            </a:endParaRPr>
          </a:p>
        </p:txBody>
      </p:sp>
      <p:sp>
        <p:nvSpPr>
          <p:cNvPr id="16" name="矩形 15"/>
          <p:cNvSpPr/>
          <p:nvPr/>
        </p:nvSpPr>
        <p:spPr>
          <a:xfrm>
            <a:off x="611188" y="1531938"/>
            <a:ext cx="1787525" cy="4794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sym typeface="字魂3号-英雄黑体" panose="00000500000000000000" pitchFamily="2" charset="-122"/>
              </a:rPr>
              <a:t>中华民族</a:t>
            </a:r>
          </a:p>
        </p:txBody>
      </p:sp>
      <p:pic>
        <p:nvPicPr>
          <p:cNvPr id="72718" name="图片 4"/>
          <p:cNvPicPr>
            <a:picLocks noChangeAspect="1"/>
          </p:cNvPicPr>
          <p:nvPr/>
        </p:nvPicPr>
        <p:blipFill>
          <a:blip r:embed="rId5"/>
          <a:stretch>
            <a:fillRect/>
          </a:stretch>
        </p:blipFill>
        <p:spPr>
          <a:xfrm>
            <a:off x="1116013" y="2879725"/>
            <a:ext cx="2663825" cy="1655763"/>
          </a:xfrm>
          <a:prstGeom prst="rect">
            <a:avLst/>
          </a:prstGeom>
          <a:noFill/>
          <a:ln w="9525">
            <a:noFill/>
          </a:ln>
        </p:spPr>
      </p:pic>
      <p:pic>
        <p:nvPicPr>
          <p:cNvPr id="72719" name="图片 20"/>
          <p:cNvPicPr>
            <a:picLocks noChangeAspect="1"/>
          </p:cNvPicPr>
          <p:nvPr/>
        </p:nvPicPr>
        <p:blipFill>
          <a:blip r:embed="rId6"/>
          <a:stretch>
            <a:fillRect/>
          </a:stretch>
        </p:blipFill>
        <p:spPr>
          <a:xfrm>
            <a:off x="5292725" y="2851150"/>
            <a:ext cx="2476500" cy="1684338"/>
          </a:xfrm>
          <a:prstGeom prst="rect">
            <a:avLst/>
          </a:prstGeom>
          <a:noFill/>
          <a:ln w="9525">
            <a:noFill/>
          </a:ln>
        </p:spPr>
      </p:pic>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文本框 6"/>
          <p:cNvSpPr txBox="1"/>
          <p:nvPr/>
        </p:nvSpPr>
        <p:spPr>
          <a:xfrm>
            <a:off x="1270000" y="317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，争取种苗补助、立杆整形</a:t>
            </a:r>
          </a:p>
        </p:txBody>
      </p:sp>
      <p:sp>
        <p:nvSpPr>
          <p:cNvPr id="74755" name="文本框 5"/>
          <p:cNvSpPr txBox="1"/>
          <p:nvPr/>
        </p:nvSpPr>
        <p:spPr>
          <a:xfrm>
            <a:off x="1270000" y="2540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在她们身上，我看到了人生的另一段行程中的美好，银发可以美得更从容。</a:t>
            </a:r>
          </a:p>
        </p:txBody>
      </p:sp>
      <p:sp>
        <p:nvSpPr>
          <p:cNvPr id="74756" name="文本框 4"/>
          <p:cNvSpPr txBox="1"/>
          <p:nvPr/>
        </p:nvSpPr>
        <p:spPr>
          <a:xfrm>
            <a:off x="1270000" y="190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en-US" altLang="zh-CN" sz="200" dirty="0">
                <a:latin typeface="Arial" panose="020B0604020202020204" pitchFamily="34" charset="0"/>
              </a:rPr>
              <a:t>"</a:t>
            </a:r>
            <a:r>
              <a:rPr lang="zh-CN" altLang="en-US" sz="200" dirty="0">
                <a:latin typeface="Arial" panose="020B0604020202020204" pitchFamily="34" charset="0"/>
              </a:rPr>
              <a:t>做任何工作，首先要吃透上级的指示精神，在自己脑海中形成宏观谋划和清晰思路，再开始具体的安排部署与执行操作。</a:t>
            </a:r>
          </a:p>
        </p:txBody>
      </p:sp>
      <p:sp>
        <p:nvSpPr>
          <p:cNvPr id="74757" name="文本框 2"/>
          <p:cNvSpPr txBox="1"/>
          <p:nvPr/>
        </p:nvSpPr>
        <p:spPr>
          <a:xfrm>
            <a:off x="1270000" y="1270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en-US" altLang="zh-CN" sz="200" dirty="0">
                <a:latin typeface="Arial" panose="020B0604020202020204" pitchFamily="34" charset="0"/>
              </a:rPr>
              <a:t>"</a:t>
            </a:r>
            <a:r>
              <a:rPr lang="zh-CN" altLang="en-US" sz="200" dirty="0">
                <a:latin typeface="Arial" panose="020B0604020202020204" pitchFamily="34" charset="0"/>
              </a:rPr>
              <a:t>作为职场新手，年轻干部要以</a:t>
            </a:r>
            <a:r>
              <a:rPr lang="en-US" altLang="zh-CN" sz="200" dirty="0">
                <a:latin typeface="Arial" panose="020B0604020202020204" pitchFamily="34" charset="0"/>
              </a:rPr>
              <a:t>"</a:t>
            </a:r>
            <a:r>
              <a:rPr lang="zh-CN" altLang="en-US" sz="200" dirty="0">
                <a:latin typeface="Arial" panose="020B0604020202020204" pitchFamily="34" charset="0"/>
              </a:rPr>
              <a:t>耕犁千亩实千箱</a:t>
            </a:r>
            <a:r>
              <a:rPr lang="en-US" altLang="zh-CN" sz="200" dirty="0">
                <a:latin typeface="Arial" panose="020B0604020202020204" pitchFamily="34" charset="0"/>
              </a:rPr>
              <a:t>"</a:t>
            </a:r>
            <a:r>
              <a:rPr lang="zh-CN" altLang="en-US" sz="200" dirty="0">
                <a:latin typeface="Arial" panose="020B0604020202020204" pitchFamily="34" charset="0"/>
              </a:rPr>
              <a:t>的苦劲、</a:t>
            </a:r>
            <a:r>
              <a:rPr lang="en-US" altLang="zh-CN" sz="200" dirty="0">
                <a:latin typeface="Arial" panose="020B0604020202020204" pitchFamily="34" charset="0"/>
              </a:rPr>
              <a:t>"</a:t>
            </a:r>
            <a:r>
              <a:rPr lang="zh-CN" altLang="en-US" sz="200" dirty="0">
                <a:latin typeface="Arial" panose="020B0604020202020204" pitchFamily="34" charset="0"/>
              </a:rPr>
              <a:t>而今迈步从头越</a:t>
            </a:r>
            <a:r>
              <a:rPr lang="en-US" altLang="zh-CN" sz="200" dirty="0">
                <a:latin typeface="Arial" panose="020B0604020202020204" pitchFamily="34" charset="0"/>
              </a:rPr>
              <a:t>"</a:t>
            </a:r>
            <a:r>
              <a:rPr lang="zh-CN" altLang="en-US" sz="200" dirty="0">
                <a:latin typeface="Arial" panose="020B0604020202020204" pitchFamily="34" charset="0"/>
              </a:rPr>
              <a:t>的豪劲、</a:t>
            </a:r>
            <a:r>
              <a:rPr lang="en-US" altLang="zh-CN" sz="200" dirty="0">
                <a:latin typeface="Arial" panose="020B0604020202020204" pitchFamily="34" charset="0"/>
              </a:rPr>
              <a:t>"</a:t>
            </a:r>
            <a:r>
              <a:rPr lang="zh-CN" altLang="en-US" sz="200" dirty="0">
                <a:latin typeface="Arial" panose="020B0604020202020204" pitchFamily="34" charset="0"/>
              </a:rPr>
              <a:t>越是艰险越向前</a:t>
            </a:r>
            <a:r>
              <a:rPr lang="en-US" altLang="zh-CN" sz="200" dirty="0">
                <a:latin typeface="Arial" panose="020B0604020202020204" pitchFamily="34" charset="0"/>
              </a:rPr>
              <a:t>"</a:t>
            </a:r>
            <a:r>
              <a:rPr lang="zh-CN" altLang="en-US" sz="200" dirty="0">
                <a:latin typeface="Arial" panose="020B0604020202020204" pitchFamily="34" charset="0"/>
              </a:rPr>
              <a:t>的韧劲，在攻坚克难中补短板、强弱项、长才干。</a:t>
            </a:r>
          </a:p>
        </p:txBody>
      </p:sp>
      <p:sp>
        <p:nvSpPr>
          <p:cNvPr id="74758" name="文本框 1"/>
          <p:cNvSpPr txBox="1"/>
          <p:nvPr/>
        </p:nvSpPr>
        <p:spPr>
          <a:xfrm>
            <a:off x="1270000" y="63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刻</a:t>
            </a:r>
            <a:r>
              <a:rPr lang="en-US" altLang="zh-CN" sz="200" dirty="0">
                <a:latin typeface="Arial" panose="020B0604020202020204" pitchFamily="34" charset="0"/>
              </a:rPr>
              <a:t>"</a:t>
            </a:r>
            <a:r>
              <a:rPr lang="zh-CN" altLang="en-US" sz="200" dirty="0">
                <a:latin typeface="Arial" panose="020B0604020202020204" pitchFamily="34" charset="0"/>
              </a:rPr>
              <a:t>跟书学、跟事学、跟人学</a:t>
            </a:r>
            <a:r>
              <a:rPr lang="en-US" altLang="zh-CN" sz="200" dirty="0">
                <a:latin typeface="Arial" panose="020B0604020202020204" pitchFamily="34" charset="0"/>
              </a:rPr>
              <a:t>"</a:t>
            </a:r>
            <a:r>
              <a:rPr lang="zh-CN" altLang="en-US" sz="200" dirty="0">
                <a:latin typeface="Arial" panose="020B0604020202020204" pitchFamily="34" charset="0"/>
              </a:rPr>
              <a:t>的好习惯。</a:t>
            </a:r>
          </a:p>
        </p:txBody>
      </p:sp>
      <p:pic>
        <p:nvPicPr>
          <p:cNvPr id="74759" name="图片 2"/>
          <p:cNvPicPr/>
          <p:nvPr/>
        </p:nvPicPr>
        <p:blipFill>
          <a:blip r:embed="rId4"/>
          <a:stretch>
            <a:fillRect/>
          </a:stretch>
        </p:blipFill>
        <p:spPr>
          <a:xfrm>
            <a:off x="0" y="0"/>
            <a:ext cx="9144000" cy="5143500"/>
          </a:xfrm>
          <a:prstGeom prst="rect">
            <a:avLst/>
          </a:prstGeom>
          <a:noFill/>
          <a:ln w="9525">
            <a:noFill/>
          </a:ln>
        </p:spPr>
      </p:pic>
      <p:cxnSp>
        <p:nvCxnSpPr>
          <p:cNvPr id="74760" name="直接连接符 6"/>
          <p:cNvCxnSpPr/>
          <p:nvPr/>
        </p:nvCxnSpPr>
        <p:spPr>
          <a:xfrm flipH="1">
            <a:off x="406400" y="579438"/>
            <a:ext cx="6542088" cy="0"/>
          </a:xfrm>
          <a:prstGeom prst="line">
            <a:avLst/>
          </a:prstGeom>
          <a:ln w="9525" cap="flat" cmpd="sng">
            <a:solidFill>
              <a:srgbClr val="292929"/>
            </a:solidFill>
            <a:prstDash val="dash"/>
            <a:headEnd type="none" w="med" len="med"/>
            <a:tailEnd type="oval" w="med" len="med"/>
          </a:ln>
        </p:spPr>
      </p:cxnSp>
      <p:sp>
        <p:nvSpPr>
          <p:cNvPr id="4" name="等腰三角形 3"/>
          <p:cNvSpPr/>
          <p:nvPr/>
        </p:nvSpPr>
        <p:spPr>
          <a:xfrm rot="5400000">
            <a:off x="-41275" y="319088"/>
            <a:ext cx="603250" cy="520700"/>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74762" name="图片 3"/>
          <p:cNvPicPr>
            <a:picLocks noChangeAspect="1"/>
          </p:cNvPicPr>
          <p:nvPr/>
        </p:nvPicPr>
        <p:blipFill>
          <a:blip r:embed="rId5"/>
          <a:stretch>
            <a:fillRect/>
          </a:stretch>
        </p:blipFill>
        <p:spPr>
          <a:xfrm>
            <a:off x="7551738" y="0"/>
            <a:ext cx="1592262" cy="965200"/>
          </a:xfrm>
          <a:prstGeom prst="rect">
            <a:avLst/>
          </a:prstGeom>
          <a:noFill/>
          <a:ln w="9525">
            <a:noFill/>
          </a:ln>
        </p:spPr>
      </p:pic>
      <p:grpSp>
        <p:nvGrpSpPr>
          <p:cNvPr id="8" name="PA-1022163"/>
          <p:cNvGrpSpPr/>
          <p:nvPr>
            <p:custDataLst>
              <p:tags r:id="rId1"/>
            </p:custDataLst>
          </p:nvPr>
        </p:nvGrpSpPr>
        <p:grpSpPr>
          <a:xfrm>
            <a:off x="476918" y="1857982"/>
            <a:ext cx="5304206" cy="220199"/>
            <a:chOff x="665978" y="1491630"/>
            <a:chExt cx="7704856" cy="255096"/>
          </a:xfrm>
          <a:solidFill>
            <a:srgbClr val="C00000"/>
          </a:solidFill>
        </p:grpSpPr>
        <p:grpSp>
          <p:nvGrpSpPr>
            <p:cNvPr id="9" name="组合 8"/>
            <p:cNvGrpSpPr/>
            <p:nvPr/>
          </p:nvGrpSpPr>
          <p:grpSpPr>
            <a:xfrm>
              <a:off x="4118171" y="1491630"/>
              <a:ext cx="887762" cy="255096"/>
              <a:chOff x="3965502" y="1879809"/>
              <a:chExt cx="1193100" cy="342834"/>
            </a:xfrm>
            <a:grpFill/>
          </p:grpSpPr>
          <p:sp>
            <p:nvSpPr>
              <p:cNvPr id="13" name="PA-dark-star-shape_15445"/>
              <p:cNvSpPr>
                <a:spLocks noChangeAspect="1"/>
              </p:cNvSpPr>
              <p:nvPr/>
            </p:nvSpPr>
            <p:spPr bwMode="auto">
              <a:xfrm>
                <a:off x="4391609" y="1879809"/>
                <a:ext cx="360781" cy="342834"/>
              </a:xfrm>
              <a:custGeom>
                <a:avLst/>
                <a:gdLst>
                  <a:gd name="T0" fmla="*/ 374 w 723"/>
                  <a:gd name="T1" fmla="*/ 21 h 688"/>
                  <a:gd name="T2" fmla="*/ 425 w 723"/>
                  <a:gd name="T3" fmla="*/ 232 h 688"/>
                  <a:gd name="T4" fmla="*/ 477 w 723"/>
                  <a:gd name="T5" fmla="*/ 270 h 688"/>
                  <a:gd name="T6" fmla="*/ 698 w 723"/>
                  <a:gd name="T7" fmla="*/ 256 h 688"/>
                  <a:gd name="T8" fmla="*/ 706 w 723"/>
                  <a:gd name="T9" fmla="*/ 280 h 688"/>
                  <a:gd name="T10" fmla="*/ 524 w 723"/>
                  <a:gd name="T11" fmla="*/ 388 h 688"/>
                  <a:gd name="T12" fmla="*/ 504 w 723"/>
                  <a:gd name="T13" fmla="*/ 450 h 688"/>
                  <a:gd name="T14" fmla="*/ 582 w 723"/>
                  <a:gd name="T15" fmla="*/ 661 h 688"/>
                  <a:gd name="T16" fmla="*/ 562 w 723"/>
                  <a:gd name="T17" fmla="*/ 675 h 688"/>
                  <a:gd name="T18" fmla="*/ 394 w 723"/>
                  <a:gd name="T19" fmla="*/ 527 h 688"/>
                  <a:gd name="T20" fmla="*/ 329 w 723"/>
                  <a:gd name="T21" fmla="*/ 527 h 688"/>
                  <a:gd name="T22" fmla="*/ 161 w 723"/>
                  <a:gd name="T23" fmla="*/ 675 h 688"/>
                  <a:gd name="T24" fmla="*/ 141 w 723"/>
                  <a:gd name="T25" fmla="*/ 661 h 688"/>
                  <a:gd name="T26" fmla="*/ 219 w 723"/>
                  <a:gd name="T27" fmla="*/ 450 h 688"/>
                  <a:gd name="T28" fmla="*/ 199 w 723"/>
                  <a:gd name="T29" fmla="*/ 388 h 688"/>
                  <a:gd name="T30" fmla="*/ 17 w 723"/>
                  <a:gd name="T31" fmla="*/ 280 h 688"/>
                  <a:gd name="T32" fmla="*/ 25 w 723"/>
                  <a:gd name="T33" fmla="*/ 256 h 688"/>
                  <a:gd name="T34" fmla="*/ 246 w 723"/>
                  <a:gd name="T35" fmla="*/ 270 h 688"/>
                  <a:gd name="T36" fmla="*/ 298 w 723"/>
                  <a:gd name="T37" fmla="*/ 232 h 688"/>
                  <a:gd name="T38" fmla="*/ 349 w 723"/>
                  <a:gd name="T39" fmla="*/ 21 h 688"/>
                  <a:gd name="T40" fmla="*/ 374 w 723"/>
                  <a:gd name="T41" fmla="*/ 21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23" h="688">
                    <a:moveTo>
                      <a:pt x="374" y="21"/>
                    </a:moveTo>
                    <a:lnTo>
                      <a:pt x="425" y="232"/>
                    </a:lnTo>
                    <a:cubicBezTo>
                      <a:pt x="431" y="253"/>
                      <a:pt x="455" y="270"/>
                      <a:pt x="477" y="270"/>
                    </a:cubicBezTo>
                    <a:lnTo>
                      <a:pt x="698" y="256"/>
                    </a:lnTo>
                    <a:cubicBezTo>
                      <a:pt x="720" y="256"/>
                      <a:pt x="723" y="267"/>
                      <a:pt x="706" y="280"/>
                    </a:cubicBezTo>
                    <a:lnTo>
                      <a:pt x="524" y="388"/>
                    </a:lnTo>
                    <a:cubicBezTo>
                      <a:pt x="506" y="401"/>
                      <a:pt x="497" y="429"/>
                      <a:pt x="504" y="450"/>
                    </a:cubicBezTo>
                    <a:lnTo>
                      <a:pt x="582" y="661"/>
                    </a:lnTo>
                    <a:cubicBezTo>
                      <a:pt x="589" y="682"/>
                      <a:pt x="580" y="688"/>
                      <a:pt x="562" y="675"/>
                    </a:cubicBezTo>
                    <a:lnTo>
                      <a:pt x="394" y="527"/>
                    </a:lnTo>
                    <a:cubicBezTo>
                      <a:pt x="376" y="514"/>
                      <a:pt x="347" y="514"/>
                      <a:pt x="329" y="527"/>
                    </a:cubicBezTo>
                    <a:lnTo>
                      <a:pt x="161" y="675"/>
                    </a:lnTo>
                    <a:cubicBezTo>
                      <a:pt x="143" y="688"/>
                      <a:pt x="134" y="682"/>
                      <a:pt x="141" y="661"/>
                    </a:cubicBezTo>
                    <a:lnTo>
                      <a:pt x="219" y="450"/>
                    </a:lnTo>
                    <a:cubicBezTo>
                      <a:pt x="226" y="429"/>
                      <a:pt x="217" y="401"/>
                      <a:pt x="199" y="388"/>
                    </a:cubicBezTo>
                    <a:lnTo>
                      <a:pt x="17" y="280"/>
                    </a:lnTo>
                    <a:cubicBezTo>
                      <a:pt x="0" y="267"/>
                      <a:pt x="3" y="256"/>
                      <a:pt x="25" y="256"/>
                    </a:cubicBezTo>
                    <a:lnTo>
                      <a:pt x="246" y="270"/>
                    </a:lnTo>
                    <a:cubicBezTo>
                      <a:pt x="268" y="270"/>
                      <a:pt x="291" y="253"/>
                      <a:pt x="298" y="232"/>
                    </a:cubicBezTo>
                    <a:lnTo>
                      <a:pt x="349" y="21"/>
                    </a:lnTo>
                    <a:cubicBezTo>
                      <a:pt x="356" y="0"/>
                      <a:pt x="367" y="0"/>
                      <a:pt x="374" y="21"/>
                    </a:cubicBezTo>
                    <a:close/>
                  </a:path>
                </a:pathLst>
              </a:custGeom>
              <a:grpFill/>
              <a:ln>
                <a:solidFill>
                  <a:srgbClr val="C00000"/>
                </a:solidFill>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14" name="PA-dark-star-shape_15445"/>
              <p:cNvSpPr>
                <a:spLocks noChangeAspect="1"/>
              </p:cNvSpPr>
              <p:nvPr/>
            </p:nvSpPr>
            <p:spPr bwMode="auto">
              <a:xfrm>
                <a:off x="4771621" y="1951407"/>
                <a:ext cx="210089" cy="199638"/>
              </a:xfrm>
              <a:custGeom>
                <a:avLst/>
                <a:gdLst>
                  <a:gd name="T0" fmla="*/ 374 w 723"/>
                  <a:gd name="T1" fmla="*/ 21 h 688"/>
                  <a:gd name="T2" fmla="*/ 425 w 723"/>
                  <a:gd name="T3" fmla="*/ 232 h 688"/>
                  <a:gd name="T4" fmla="*/ 477 w 723"/>
                  <a:gd name="T5" fmla="*/ 270 h 688"/>
                  <a:gd name="T6" fmla="*/ 698 w 723"/>
                  <a:gd name="T7" fmla="*/ 256 h 688"/>
                  <a:gd name="T8" fmla="*/ 706 w 723"/>
                  <a:gd name="T9" fmla="*/ 280 h 688"/>
                  <a:gd name="T10" fmla="*/ 524 w 723"/>
                  <a:gd name="T11" fmla="*/ 388 h 688"/>
                  <a:gd name="T12" fmla="*/ 504 w 723"/>
                  <a:gd name="T13" fmla="*/ 450 h 688"/>
                  <a:gd name="T14" fmla="*/ 582 w 723"/>
                  <a:gd name="T15" fmla="*/ 661 h 688"/>
                  <a:gd name="T16" fmla="*/ 562 w 723"/>
                  <a:gd name="T17" fmla="*/ 675 h 688"/>
                  <a:gd name="T18" fmla="*/ 394 w 723"/>
                  <a:gd name="T19" fmla="*/ 527 h 688"/>
                  <a:gd name="T20" fmla="*/ 329 w 723"/>
                  <a:gd name="T21" fmla="*/ 527 h 688"/>
                  <a:gd name="T22" fmla="*/ 161 w 723"/>
                  <a:gd name="T23" fmla="*/ 675 h 688"/>
                  <a:gd name="T24" fmla="*/ 141 w 723"/>
                  <a:gd name="T25" fmla="*/ 661 h 688"/>
                  <a:gd name="T26" fmla="*/ 219 w 723"/>
                  <a:gd name="T27" fmla="*/ 450 h 688"/>
                  <a:gd name="T28" fmla="*/ 199 w 723"/>
                  <a:gd name="T29" fmla="*/ 388 h 688"/>
                  <a:gd name="T30" fmla="*/ 17 w 723"/>
                  <a:gd name="T31" fmla="*/ 280 h 688"/>
                  <a:gd name="T32" fmla="*/ 25 w 723"/>
                  <a:gd name="T33" fmla="*/ 256 h 688"/>
                  <a:gd name="T34" fmla="*/ 246 w 723"/>
                  <a:gd name="T35" fmla="*/ 270 h 688"/>
                  <a:gd name="T36" fmla="*/ 298 w 723"/>
                  <a:gd name="T37" fmla="*/ 232 h 688"/>
                  <a:gd name="T38" fmla="*/ 349 w 723"/>
                  <a:gd name="T39" fmla="*/ 21 h 688"/>
                  <a:gd name="T40" fmla="*/ 374 w 723"/>
                  <a:gd name="T41" fmla="*/ 21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23" h="688">
                    <a:moveTo>
                      <a:pt x="374" y="21"/>
                    </a:moveTo>
                    <a:lnTo>
                      <a:pt x="425" y="232"/>
                    </a:lnTo>
                    <a:cubicBezTo>
                      <a:pt x="431" y="253"/>
                      <a:pt x="455" y="270"/>
                      <a:pt x="477" y="270"/>
                    </a:cubicBezTo>
                    <a:lnTo>
                      <a:pt x="698" y="256"/>
                    </a:lnTo>
                    <a:cubicBezTo>
                      <a:pt x="720" y="256"/>
                      <a:pt x="723" y="267"/>
                      <a:pt x="706" y="280"/>
                    </a:cubicBezTo>
                    <a:lnTo>
                      <a:pt x="524" y="388"/>
                    </a:lnTo>
                    <a:cubicBezTo>
                      <a:pt x="506" y="401"/>
                      <a:pt x="497" y="429"/>
                      <a:pt x="504" y="450"/>
                    </a:cubicBezTo>
                    <a:lnTo>
                      <a:pt x="582" y="661"/>
                    </a:lnTo>
                    <a:cubicBezTo>
                      <a:pt x="589" y="682"/>
                      <a:pt x="580" y="688"/>
                      <a:pt x="562" y="675"/>
                    </a:cubicBezTo>
                    <a:lnTo>
                      <a:pt x="394" y="527"/>
                    </a:lnTo>
                    <a:cubicBezTo>
                      <a:pt x="376" y="514"/>
                      <a:pt x="347" y="514"/>
                      <a:pt x="329" y="527"/>
                    </a:cubicBezTo>
                    <a:lnTo>
                      <a:pt x="161" y="675"/>
                    </a:lnTo>
                    <a:cubicBezTo>
                      <a:pt x="143" y="688"/>
                      <a:pt x="134" y="682"/>
                      <a:pt x="141" y="661"/>
                    </a:cubicBezTo>
                    <a:lnTo>
                      <a:pt x="219" y="450"/>
                    </a:lnTo>
                    <a:cubicBezTo>
                      <a:pt x="226" y="429"/>
                      <a:pt x="217" y="401"/>
                      <a:pt x="199" y="388"/>
                    </a:cubicBezTo>
                    <a:lnTo>
                      <a:pt x="17" y="280"/>
                    </a:lnTo>
                    <a:cubicBezTo>
                      <a:pt x="0" y="267"/>
                      <a:pt x="3" y="256"/>
                      <a:pt x="25" y="256"/>
                    </a:cubicBezTo>
                    <a:lnTo>
                      <a:pt x="246" y="270"/>
                    </a:lnTo>
                    <a:cubicBezTo>
                      <a:pt x="268" y="270"/>
                      <a:pt x="291" y="253"/>
                      <a:pt x="298" y="232"/>
                    </a:cubicBezTo>
                    <a:lnTo>
                      <a:pt x="349" y="21"/>
                    </a:lnTo>
                    <a:cubicBezTo>
                      <a:pt x="356" y="0"/>
                      <a:pt x="367" y="0"/>
                      <a:pt x="374" y="21"/>
                    </a:cubicBezTo>
                    <a:close/>
                  </a:path>
                </a:pathLst>
              </a:custGeom>
              <a:grpFill/>
              <a:ln>
                <a:solidFill>
                  <a:srgbClr val="C00000"/>
                </a:solidFill>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17" name="PA-dark-star-shape_15445"/>
              <p:cNvSpPr>
                <a:spLocks noChangeAspect="1"/>
              </p:cNvSpPr>
              <p:nvPr/>
            </p:nvSpPr>
            <p:spPr bwMode="auto">
              <a:xfrm>
                <a:off x="4161559" y="1951407"/>
                <a:ext cx="210089" cy="199638"/>
              </a:xfrm>
              <a:custGeom>
                <a:avLst/>
                <a:gdLst>
                  <a:gd name="T0" fmla="*/ 374 w 723"/>
                  <a:gd name="T1" fmla="*/ 21 h 688"/>
                  <a:gd name="T2" fmla="*/ 425 w 723"/>
                  <a:gd name="T3" fmla="*/ 232 h 688"/>
                  <a:gd name="T4" fmla="*/ 477 w 723"/>
                  <a:gd name="T5" fmla="*/ 270 h 688"/>
                  <a:gd name="T6" fmla="*/ 698 w 723"/>
                  <a:gd name="T7" fmla="*/ 256 h 688"/>
                  <a:gd name="T8" fmla="*/ 706 w 723"/>
                  <a:gd name="T9" fmla="*/ 280 h 688"/>
                  <a:gd name="T10" fmla="*/ 524 w 723"/>
                  <a:gd name="T11" fmla="*/ 388 h 688"/>
                  <a:gd name="T12" fmla="*/ 504 w 723"/>
                  <a:gd name="T13" fmla="*/ 450 h 688"/>
                  <a:gd name="T14" fmla="*/ 582 w 723"/>
                  <a:gd name="T15" fmla="*/ 661 h 688"/>
                  <a:gd name="T16" fmla="*/ 562 w 723"/>
                  <a:gd name="T17" fmla="*/ 675 h 688"/>
                  <a:gd name="T18" fmla="*/ 394 w 723"/>
                  <a:gd name="T19" fmla="*/ 527 h 688"/>
                  <a:gd name="T20" fmla="*/ 329 w 723"/>
                  <a:gd name="T21" fmla="*/ 527 h 688"/>
                  <a:gd name="T22" fmla="*/ 161 w 723"/>
                  <a:gd name="T23" fmla="*/ 675 h 688"/>
                  <a:gd name="T24" fmla="*/ 141 w 723"/>
                  <a:gd name="T25" fmla="*/ 661 h 688"/>
                  <a:gd name="T26" fmla="*/ 219 w 723"/>
                  <a:gd name="T27" fmla="*/ 450 h 688"/>
                  <a:gd name="T28" fmla="*/ 199 w 723"/>
                  <a:gd name="T29" fmla="*/ 388 h 688"/>
                  <a:gd name="T30" fmla="*/ 17 w 723"/>
                  <a:gd name="T31" fmla="*/ 280 h 688"/>
                  <a:gd name="T32" fmla="*/ 25 w 723"/>
                  <a:gd name="T33" fmla="*/ 256 h 688"/>
                  <a:gd name="T34" fmla="*/ 246 w 723"/>
                  <a:gd name="T35" fmla="*/ 270 h 688"/>
                  <a:gd name="T36" fmla="*/ 298 w 723"/>
                  <a:gd name="T37" fmla="*/ 232 h 688"/>
                  <a:gd name="T38" fmla="*/ 349 w 723"/>
                  <a:gd name="T39" fmla="*/ 21 h 688"/>
                  <a:gd name="T40" fmla="*/ 374 w 723"/>
                  <a:gd name="T41" fmla="*/ 21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23" h="688">
                    <a:moveTo>
                      <a:pt x="374" y="21"/>
                    </a:moveTo>
                    <a:lnTo>
                      <a:pt x="425" y="232"/>
                    </a:lnTo>
                    <a:cubicBezTo>
                      <a:pt x="431" y="253"/>
                      <a:pt x="455" y="270"/>
                      <a:pt x="477" y="270"/>
                    </a:cubicBezTo>
                    <a:lnTo>
                      <a:pt x="698" y="256"/>
                    </a:lnTo>
                    <a:cubicBezTo>
                      <a:pt x="720" y="256"/>
                      <a:pt x="723" y="267"/>
                      <a:pt x="706" y="280"/>
                    </a:cubicBezTo>
                    <a:lnTo>
                      <a:pt x="524" y="388"/>
                    </a:lnTo>
                    <a:cubicBezTo>
                      <a:pt x="506" y="401"/>
                      <a:pt x="497" y="429"/>
                      <a:pt x="504" y="450"/>
                    </a:cubicBezTo>
                    <a:lnTo>
                      <a:pt x="582" y="661"/>
                    </a:lnTo>
                    <a:cubicBezTo>
                      <a:pt x="589" y="682"/>
                      <a:pt x="580" y="688"/>
                      <a:pt x="562" y="675"/>
                    </a:cubicBezTo>
                    <a:lnTo>
                      <a:pt x="394" y="527"/>
                    </a:lnTo>
                    <a:cubicBezTo>
                      <a:pt x="376" y="514"/>
                      <a:pt x="347" y="514"/>
                      <a:pt x="329" y="527"/>
                    </a:cubicBezTo>
                    <a:lnTo>
                      <a:pt x="161" y="675"/>
                    </a:lnTo>
                    <a:cubicBezTo>
                      <a:pt x="143" y="688"/>
                      <a:pt x="134" y="682"/>
                      <a:pt x="141" y="661"/>
                    </a:cubicBezTo>
                    <a:lnTo>
                      <a:pt x="219" y="450"/>
                    </a:lnTo>
                    <a:cubicBezTo>
                      <a:pt x="226" y="429"/>
                      <a:pt x="217" y="401"/>
                      <a:pt x="199" y="388"/>
                    </a:cubicBezTo>
                    <a:lnTo>
                      <a:pt x="17" y="280"/>
                    </a:lnTo>
                    <a:cubicBezTo>
                      <a:pt x="0" y="267"/>
                      <a:pt x="3" y="256"/>
                      <a:pt x="25" y="256"/>
                    </a:cubicBezTo>
                    <a:lnTo>
                      <a:pt x="246" y="270"/>
                    </a:lnTo>
                    <a:cubicBezTo>
                      <a:pt x="268" y="270"/>
                      <a:pt x="291" y="253"/>
                      <a:pt x="298" y="232"/>
                    </a:cubicBezTo>
                    <a:lnTo>
                      <a:pt x="349" y="21"/>
                    </a:lnTo>
                    <a:cubicBezTo>
                      <a:pt x="356" y="0"/>
                      <a:pt x="367" y="0"/>
                      <a:pt x="374" y="21"/>
                    </a:cubicBezTo>
                    <a:close/>
                  </a:path>
                </a:pathLst>
              </a:custGeom>
              <a:grpFill/>
              <a:ln>
                <a:solidFill>
                  <a:srgbClr val="C00000"/>
                </a:solidFill>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18" name="PA-dark-star-shape_15445"/>
              <p:cNvSpPr>
                <a:spLocks noChangeAspect="1"/>
              </p:cNvSpPr>
              <p:nvPr/>
            </p:nvSpPr>
            <p:spPr bwMode="auto">
              <a:xfrm>
                <a:off x="3965502" y="1993883"/>
                <a:ext cx="120690" cy="114687"/>
              </a:xfrm>
              <a:custGeom>
                <a:avLst/>
                <a:gdLst>
                  <a:gd name="T0" fmla="*/ 374 w 723"/>
                  <a:gd name="T1" fmla="*/ 21 h 688"/>
                  <a:gd name="T2" fmla="*/ 425 w 723"/>
                  <a:gd name="T3" fmla="*/ 232 h 688"/>
                  <a:gd name="T4" fmla="*/ 477 w 723"/>
                  <a:gd name="T5" fmla="*/ 270 h 688"/>
                  <a:gd name="T6" fmla="*/ 698 w 723"/>
                  <a:gd name="T7" fmla="*/ 256 h 688"/>
                  <a:gd name="T8" fmla="*/ 706 w 723"/>
                  <a:gd name="T9" fmla="*/ 280 h 688"/>
                  <a:gd name="T10" fmla="*/ 524 w 723"/>
                  <a:gd name="T11" fmla="*/ 388 h 688"/>
                  <a:gd name="T12" fmla="*/ 504 w 723"/>
                  <a:gd name="T13" fmla="*/ 450 h 688"/>
                  <a:gd name="T14" fmla="*/ 582 w 723"/>
                  <a:gd name="T15" fmla="*/ 661 h 688"/>
                  <a:gd name="T16" fmla="*/ 562 w 723"/>
                  <a:gd name="T17" fmla="*/ 675 h 688"/>
                  <a:gd name="T18" fmla="*/ 394 w 723"/>
                  <a:gd name="T19" fmla="*/ 527 h 688"/>
                  <a:gd name="T20" fmla="*/ 329 w 723"/>
                  <a:gd name="T21" fmla="*/ 527 h 688"/>
                  <a:gd name="T22" fmla="*/ 161 w 723"/>
                  <a:gd name="T23" fmla="*/ 675 h 688"/>
                  <a:gd name="T24" fmla="*/ 141 w 723"/>
                  <a:gd name="T25" fmla="*/ 661 h 688"/>
                  <a:gd name="T26" fmla="*/ 219 w 723"/>
                  <a:gd name="T27" fmla="*/ 450 h 688"/>
                  <a:gd name="T28" fmla="*/ 199 w 723"/>
                  <a:gd name="T29" fmla="*/ 388 h 688"/>
                  <a:gd name="T30" fmla="*/ 17 w 723"/>
                  <a:gd name="T31" fmla="*/ 280 h 688"/>
                  <a:gd name="T32" fmla="*/ 25 w 723"/>
                  <a:gd name="T33" fmla="*/ 256 h 688"/>
                  <a:gd name="T34" fmla="*/ 246 w 723"/>
                  <a:gd name="T35" fmla="*/ 270 h 688"/>
                  <a:gd name="T36" fmla="*/ 298 w 723"/>
                  <a:gd name="T37" fmla="*/ 232 h 688"/>
                  <a:gd name="T38" fmla="*/ 349 w 723"/>
                  <a:gd name="T39" fmla="*/ 21 h 688"/>
                  <a:gd name="T40" fmla="*/ 374 w 723"/>
                  <a:gd name="T41" fmla="*/ 21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23" h="688">
                    <a:moveTo>
                      <a:pt x="374" y="21"/>
                    </a:moveTo>
                    <a:lnTo>
                      <a:pt x="425" y="232"/>
                    </a:lnTo>
                    <a:cubicBezTo>
                      <a:pt x="431" y="253"/>
                      <a:pt x="455" y="270"/>
                      <a:pt x="477" y="270"/>
                    </a:cubicBezTo>
                    <a:lnTo>
                      <a:pt x="698" y="256"/>
                    </a:lnTo>
                    <a:cubicBezTo>
                      <a:pt x="720" y="256"/>
                      <a:pt x="723" y="267"/>
                      <a:pt x="706" y="280"/>
                    </a:cubicBezTo>
                    <a:lnTo>
                      <a:pt x="524" y="388"/>
                    </a:lnTo>
                    <a:cubicBezTo>
                      <a:pt x="506" y="401"/>
                      <a:pt x="497" y="429"/>
                      <a:pt x="504" y="450"/>
                    </a:cubicBezTo>
                    <a:lnTo>
                      <a:pt x="582" y="661"/>
                    </a:lnTo>
                    <a:cubicBezTo>
                      <a:pt x="589" y="682"/>
                      <a:pt x="580" y="688"/>
                      <a:pt x="562" y="675"/>
                    </a:cubicBezTo>
                    <a:lnTo>
                      <a:pt x="394" y="527"/>
                    </a:lnTo>
                    <a:cubicBezTo>
                      <a:pt x="376" y="514"/>
                      <a:pt x="347" y="514"/>
                      <a:pt x="329" y="527"/>
                    </a:cubicBezTo>
                    <a:lnTo>
                      <a:pt x="161" y="675"/>
                    </a:lnTo>
                    <a:cubicBezTo>
                      <a:pt x="143" y="688"/>
                      <a:pt x="134" y="682"/>
                      <a:pt x="141" y="661"/>
                    </a:cubicBezTo>
                    <a:lnTo>
                      <a:pt x="219" y="450"/>
                    </a:lnTo>
                    <a:cubicBezTo>
                      <a:pt x="226" y="429"/>
                      <a:pt x="217" y="401"/>
                      <a:pt x="199" y="388"/>
                    </a:cubicBezTo>
                    <a:lnTo>
                      <a:pt x="17" y="280"/>
                    </a:lnTo>
                    <a:cubicBezTo>
                      <a:pt x="0" y="267"/>
                      <a:pt x="3" y="256"/>
                      <a:pt x="25" y="256"/>
                    </a:cubicBezTo>
                    <a:lnTo>
                      <a:pt x="246" y="270"/>
                    </a:lnTo>
                    <a:cubicBezTo>
                      <a:pt x="268" y="270"/>
                      <a:pt x="291" y="253"/>
                      <a:pt x="298" y="232"/>
                    </a:cubicBezTo>
                    <a:lnTo>
                      <a:pt x="349" y="21"/>
                    </a:lnTo>
                    <a:cubicBezTo>
                      <a:pt x="356" y="0"/>
                      <a:pt x="367" y="0"/>
                      <a:pt x="374" y="21"/>
                    </a:cubicBezTo>
                    <a:close/>
                  </a:path>
                </a:pathLst>
              </a:custGeom>
              <a:grpFill/>
              <a:ln>
                <a:solidFill>
                  <a:srgbClr val="C00000"/>
                </a:solidFill>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19" name="PA-dark-star-shape_15445"/>
              <p:cNvSpPr>
                <a:spLocks noChangeAspect="1"/>
              </p:cNvSpPr>
              <p:nvPr/>
            </p:nvSpPr>
            <p:spPr bwMode="auto">
              <a:xfrm>
                <a:off x="5037912" y="1993883"/>
                <a:ext cx="120690" cy="114687"/>
              </a:xfrm>
              <a:custGeom>
                <a:avLst/>
                <a:gdLst>
                  <a:gd name="T0" fmla="*/ 374 w 723"/>
                  <a:gd name="T1" fmla="*/ 21 h 688"/>
                  <a:gd name="T2" fmla="*/ 425 w 723"/>
                  <a:gd name="T3" fmla="*/ 232 h 688"/>
                  <a:gd name="T4" fmla="*/ 477 w 723"/>
                  <a:gd name="T5" fmla="*/ 270 h 688"/>
                  <a:gd name="T6" fmla="*/ 698 w 723"/>
                  <a:gd name="T7" fmla="*/ 256 h 688"/>
                  <a:gd name="T8" fmla="*/ 706 w 723"/>
                  <a:gd name="T9" fmla="*/ 280 h 688"/>
                  <a:gd name="T10" fmla="*/ 524 w 723"/>
                  <a:gd name="T11" fmla="*/ 388 h 688"/>
                  <a:gd name="T12" fmla="*/ 504 w 723"/>
                  <a:gd name="T13" fmla="*/ 450 h 688"/>
                  <a:gd name="T14" fmla="*/ 582 w 723"/>
                  <a:gd name="T15" fmla="*/ 661 h 688"/>
                  <a:gd name="T16" fmla="*/ 562 w 723"/>
                  <a:gd name="T17" fmla="*/ 675 h 688"/>
                  <a:gd name="T18" fmla="*/ 394 w 723"/>
                  <a:gd name="T19" fmla="*/ 527 h 688"/>
                  <a:gd name="T20" fmla="*/ 329 w 723"/>
                  <a:gd name="T21" fmla="*/ 527 h 688"/>
                  <a:gd name="T22" fmla="*/ 161 w 723"/>
                  <a:gd name="T23" fmla="*/ 675 h 688"/>
                  <a:gd name="T24" fmla="*/ 141 w 723"/>
                  <a:gd name="T25" fmla="*/ 661 h 688"/>
                  <a:gd name="T26" fmla="*/ 219 w 723"/>
                  <a:gd name="T27" fmla="*/ 450 h 688"/>
                  <a:gd name="T28" fmla="*/ 199 w 723"/>
                  <a:gd name="T29" fmla="*/ 388 h 688"/>
                  <a:gd name="T30" fmla="*/ 17 w 723"/>
                  <a:gd name="T31" fmla="*/ 280 h 688"/>
                  <a:gd name="T32" fmla="*/ 25 w 723"/>
                  <a:gd name="T33" fmla="*/ 256 h 688"/>
                  <a:gd name="T34" fmla="*/ 246 w 723"/>
                  <a:gd name="T35" fmla="*/ 270 h 688"/>
                  <a:gd name="T36" fmla="*/ 298 w 723"/>
                  <a:gd name="T37" fmla="*/ 232 h 688"/>
                  <a:gd name="T38" fmla="*/ 349 w 723"/>
                  <a:gd name="T39" fmla="*/ 21 h 688"/>
                  <a:gd name="T40" fmla="*/ 374 w 723"/>
                  <a:gd name="T41" fmla="*/ 21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23" h="688">
                    <a:moveTo>
                      <a:pt x="374" y="21"/>
                    </a:moveTo>
                    <a:lnTo>
                      <a:pt x="425" y="232"/>
                    </a:lnTo>
                    <a:cubicBezTo>
                      <a:pt x="431" y="253"/>
                      <a:pt x="455" y="270"/>
                      <a:pt x="477" y="270"/>
                    </a:cubicBezTo>
                    <a:lnTo>
                      <a:pt x="698" y="256"/>
                    </a:lnTo>
                    <a:cubicBezTo>
                      <a:pt x="720" y="256"/>
                      <a:pt x="723" y="267"/>
                      <a:pt x="706" y="280"/>
                    </a:cubicBezTo>
                    <a:lnTo>
                      <a:pt x="524" y="388"/>
                    </a:lnTo>
                    <a:cubicBezTo>
                      <a:pt x="506" y="401"/>
                      <a:pt x="497" y="429"/>
                      <a:pt x="504" y="450"/>
                    </a:cubicBezTo>
                    <a:lnTo>
                      <a:pt x="582" y="661"/>
                    </a:lnTo>
                    <a:cubicBezTo>
                      <a:pt x="589" y="682"/>
                      <a:pt x="580" y="688"/>
                      <a:pt x="562" y="675"/>
                    </a:cubicBezTo>
                    <a:lnTo>
                      <a:pt x="394" y="527"/>
                    </a:lnTo>
                    <a:cubicBezTo>
                      <a:pt x="376" y="514"/>
                      <a:pt x="347" y="514"/>
                      <a:pt x="329" y="527"/>
                    </a:cubicBezTo>
                    <a:lnTo>
                      <a:pt x="161" y="675"/>
                    </a:lnTo>
                    <a:cubicBezTo>
                      <a:pt x="143" y="688"/>
                      <a:pt x="134" y="682"/>
                      <a:pt x="141" y="661"/>
                    </a:cubicBezTo>
                    <a:lnTo>
                      <a:pt x="219" y="450"/>
                    </a:lnTo>
                    <a:cubicBezTo>
                      <a:pt x="226" y="429"/>
                      <a:pt x="217" y="401"/>
                      <a:pt x="199" y="388"/>
                    </a:cubicBezTo>
                    <a:lnTo>
                      <a:pt x="17" y="280"/>
                    </a:lnTo>
                    <a:cubicBezTo>
                      <a:pt x="0" y="267"/>
                      <a:pt x="3" y="256"/>
                      <a:pt x="25" y="256"/>
                    </a:cubicBezTo>
                    <a:lnTo>
                      <a:pt x="246" y="270"/>
                    </a:lnTo>
                    <a:cubicBezTo>
                      <a:pt x="268" y="270"/>
                      <a:pt x="291" y="253"/>
                      <a:pt x="298" y="232"/>
                    </a:cubicBezTo>
                    <a:lnTo>
                      <a:pt x="349" y="21"/>
                    </a:lnTo>
                    <a:cubicBezTo>
                      <a:pt x="356" y="0"/>
                      <a:pt x="367" y="0"/>
                      <a:pt x="374" y="21"/>
                    </a:cubicBezTo>
                    <a:close/>
                  </a:path>
                </a:pathLst>
              </a:custGeom>
              <a:grpFill/>
              <a:ln>
                <a:solidFill>
                  <a:srgbClr val="C00000"/>
                </a:solidFill>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grpSp>
        <p:grpSp>
          <p:nvGrpSpPr>
            <p:cNvPr id="10" name="组合 9"/>
            <p:cNvGrpSpPr/>
            <p:nvPr/>
          </p:nvGrpSpPr>
          <p:grpSpPr>
            <a:xfrm>
              <a:off x="665978" y="1619178"/>
              <a:ext cx="7704856" cy="0"/>
              <a:chOff x="665978" y="2082167"/>
              <a:chExt cx="7704856" cy="0"/>
            </a:xfrm>
            <a:grpFill/>
          </p:grpSpPr>
          <p:cxnSp>
            <p:nvCxnSpPr>
              <p:cNvPr id="11" name="PA-直接连接符 39"/>
              <p:cNvCxnSpPr/>
              <p:nvPr/>
            </p:nvCxnSpPr>
            <p:spPr>
              <a:xfrm>
                <a:off x="5148064" y="2082167"/>
                <a:ext cx="3222770" cy="0"/>
              </a:xfrm>
              <a:prstGeom prst="line">
                <a:avLst/>
              </a:prstGeom>
              <a:grpFill/>
              <a:ln w="158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2" name="PA-直接连接符 40"/>
              <p:cNvCxnSpPr/>
              <p:nvPr/>
            </p:nvCxnSpPr>
            <p:spPr>
              <a:xfrm>
                <a:off x="665978" y="2082167"/>
                <a:ext cx="3329958" cy="0"/>
              </a:xfrm>
              <a:prstGeom prst="line">
                <a:avLst/>
              </a:prstGeom>
              <a:grpFill/>
              <a:ln w="15875">
                <a:solidFill>
                  <a:srgbClr val="C00000"/>
                </a:solidFill>
              </a:ln>
            </p:spPr>
            <p:style>
              <a:lnRef idx="1">
                <a:schemeClr val="accent1"/>
              </a:lnRef>
              <a:fillRef idx="0">
                <a:schemeClr val="accent1"/>
              </a:fillRef>
              <a:effectRef idx="0">
                <a:schemeClr val="accent1"/>
              </a:effectRef>
              <a:fontRef idx="minor">
                <a:schemeClr val="tx1"/>
              </a:fontRef>
            </p:style>
          </p:cxnSp>
        </p:grpSp>
      </p:grpSp>
      <p:sp>
        <p:nvSpPr>
          <p:cNvPr id="20" name="文本框 19"/>
          <p:cNvSpPr txBox="1"/>
          <p:nvPr/>
        </p:nvSpPr>
        <p:spPr>
          <a:xfrm>
            <a:off x="198309" y="1316534"/>
            <a:ext cx="5954331" cy="507790"/>
          </a:xfrm>
          <a:prstGeom prst="rect">
            <a:avLst/>
          </a:prstGeom>
          <a:noFill/>
          <a:ln>
            <a:noFill/>
          </a:ln>
        </p:spPr>
        <p:txBody>
          <a:bodyPr tIns="68559" bIns="68559">
            <a:spAutoFit/>
          </a:bodyPr>
          <a:lstStyle>
            <a:defPPr>
              <a:defRPr lang="zh-CN"/>
            </a:defPPr>
            <a:lvl1pPr algn="ctr">
              <a:spcBef>
                <a:spcPts val="0"/>
              </a:spcBef>
              <a:buSzPct val="90000"/>
              <a:defRPr sz="6600" b="0">
                <a:ln w="19050">
                  <a:solidFill>
                    <a:srgbClr val="F6CBA1">
                      <a:alpha val="0"/>
                    </a:srgbClr>
                  </a:solidFill>
                </a:ln>
                <a:gradFill>
                  <a:gsLst>
                    <a:gs pos="39000">
                      <a:srgbClr val="DA0205"/>
                    </a:gs>
                    <a:gs pos="100000">
                      <a:srgbClr val="F6CBA1"/>
                    </a:gs>
                  </a:gsLst>
                  <a:lin ang="5100000" scaled="0"/>
                </a:gradFill>
                <a:effectLst>
                  <a:outerShdw blurRad="317500" sx="102000" sy="102000" algn="ctr" rotWithShape="0">
                    <a:prstClr val="black">
                      <a:alpha val="24000"/>
                    </a:prstClr>
                  </a:outerShdw>
                </a:effectLst>
                <a:latin typeface="思源黑体 CN Heavy" panose="020B0A00000000000000" pitchFamily="34" charset="-122"/>
                <a:ea typeface="思源黑体 CN Heavy" panose="020B0A00000000000000" pitchFamily="34" charset="-122"/>
                <a:cs typeface="阿里巴巴普惠体 H" panose="00020600040101010101" pitchFamily="18" charset="-122"/>
              </a:defRPr>
            </a:lvl1pPr>
            <a:lvl2pPr marL="742950" indent="-285750" eaLnBrk="0" hangingPunct="0">
              <a:defRPr b="1">
                <a:latin typeface="Arial" panose="020B0604020202020204" pitchFamily="34" charset="0"/>
                <a:ea typeface="微软雅黑" panose="020B0503020204020204" pitchFamily="34" charset="-122"/>
              </a:defRPr>
            </a:lvl2pPr>
            <a:lvl3pPr marL="1143000" indent="-228600" eaLnBrk="0" hangingPunct="0">
              <a:defRPr b="1">
                <a:latin typeface="Arial" panose="020B0604020202020204" pitchFamily="34" charset="0"/>
                <a:ea typeface="微软雅黑" panose="020B0503020204020204" pitchFamily="34" charset="-122"/>
              </a:defRPr>
            </a:lvl3pPr>
            <a:lvl4pPr marL="1600200" indent="-228600" eaLnBrk="0" hangingPunct="0">
              <a:defRPr b="1">
                <a:latin typeface="Arial" panose="020B0604020202020204" pitchFamily="34" charset="0"/>
                <a:ea typeface="微软雅黑" panose="020B0503020204020204" pitchFamily="34" charset="-122"/>
              </a:defRPr>
            </a:lvl4pPr>
            <a:lvl5pPr marL="2057400" indent="-228600" eaLnBrk="0" hangingPunct="0">
              <a:defRPr b="1">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b="1">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b="1">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b="1">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b="1">
                <a:latin typeface="Arial" panose="020B0604020202020204" pitchFamily="34" charset="0"/>
                <a:ea typeface="微软雅黑" panose="020B0503020204020204" pitchFamily="34" charset="-122"/>
              </a:defRPr>
            </a:lvl9pPr>
          </a:lstStyle>
          <a:p>
            <a:pPr marL="0" marR="0" lvl="0" indent="0" algn="ctr" defTabSz="914400" rtl="0" eaLnBrk="0" fontAlgn="base" latinLnBrk="0" hangingPunct="0">
              <a:lnSpc>
                <a:spcPct val="100000"/>
              </a:lnSpc>
              <a:spcBef>
                <a:spcPts val="0"/>
              </a:spcBef>
              <a:spcAft>
                <a:spcPct val="0"/>
              </a:spcAft>
              <a:buClrTx/>
              <a:buSzPct val="90000"/>
              <a:buFontTx/>
              <a:buNone/>
              <a:defRPr/>
            </a:pPr>
            <a:r>
              <a:rPr kumimoji="0" lang="zh-CN" altLang="en-US" sz="2400" b="1" i="0" u="none" strike="noStrike" kern="1200" cap="none" spc="0" normalizeH="0" baseline="0" noProof="0" dirty="0">
                <a:ln w="19050">
                  <a:solidFill>
                    <a:srgbClr val="F6CBA1">
                      <a:alpha val="0"/>
                    </a:srgbClr>
                  </a:solidFill>
                </a:ln>
                <a:gradFill>
                  <a:gsLst>
                    <a:gs pos="39000">
                      <a:srgbClr val="DA0205"/>
                    </a:gs>
                    <a:gs pos="100000">
                      <a:srgbClr val="F6CBA1"/>
                    </a:gs>
                  </a:gsLst>
                  <a:lin ang="5100000" scaled="0"/>
                </a:gradFill>
                <a:effectLst/>
                <a:uLnTx/>
                <a:uFillTx/>
                <a:latin typeface="微软雅黑" panose="020B0503020204020204" pitchFamily="34" charset="-122"/>
                <a:ea typeface="微软雅黑" panose="020B0503020204020204" pitchFamily="34" charset="-122"/>
                <a:cs typeface="+mn-ea"/>
                <a:sym typeface="+mn-lt"/>
              </a:rPr>
              <a:t>青年的命运，从来都同时代紧密相连</a:t>
            </a:r>
          </a:p>
        </p:txBody>
      </p:sp>
      <p:sp>
        <p:nvSpPr>
          <p:cNvPr id="21" name="文本框 20"/>
          <p:cNvSpPr txBox="1"/>
          <p:nvPr/>
        </p:nvSpPr>
        <p:spPr>
          <a:xfrm>
            <a:off x="484188" y="2197100"/>
            <a:ext cx="5164138" cy="1993900"/>
          </a:xfrm>
          <a:prstGeom prst="rect">
            <a:avLst/>
          </a:prstGeom>
          <a:noFill/>
        </p:spPr>
        <p:txBody>
          <a:bodyPr>
            <a:spAutoFit/>
          </a:bodyPr>
          <a:lstStyle/>
          <a:p>
            <a:pPr marL="257175" marR="0" indent="360045" defTabSz="914400">
              <a:lnSpc>
                <a:spcPct val="150000"/>
              </a:lnSpc>
              <a:buClrTx/>
              <a:buSzTx/>
              <a:buFontTx/>
              <a:buNone/>
              <a:defRPr/>
            </a:pPr>
            <a:r>
              <a:rPr kumimoji="0" lang="en-US" altLang="zh-CN" sz="1400" kern="1200" cap="none" spc="0" normalizeH="0" baseline="0" noProof="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1840</a:t>
            </a:r>
            <a:r>
              <a:rPr kumimoji="0" lang="zh-CN" altLang="en-US" sz="1400" kern="1200" cap="none" spc="0" normalizeH="0" baseline="0" noProof="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年鸦片战争以后，中国逐步成为半殖民地半封建社会，国家蒙辱、人民蒙难、文明蒙尘，中华民族遭受了前所未有的劫难。一批又一批仁人志士为救国救民而苦苦追寻，一大批先进青年在“觉醒年代”纷纷觉醒。伟大的五四运动促进了马克思主义在中国的传播，拉开了新民主主义革命的序幕，也标志着中国青年成为推动中国社会变革的急先锋。</a:t>
            </a:r>
            <a:endParaRPr kumimoji="1" lang="zh-CN" altLang="en-US" sz="1400" kern="1200" cap="none" spc="0" normalizeH="0" baseline="0" noProof="0" dirty="0">
              <a:solidFill>
                <a:schemeClr val="tx1">
                  <a:lumMod val="75000"/>
                  <a:lumOff val="25000"/>
                </a:schemeClr>
              </a:solidFill>
              <a:latin typeface="微软雅黑" panose="020B0503020204020204" pitchFamily="34" charset="-122"/>
              <a:ea typeface="微软雅黑" panose="020B0503020204020204" pitchFamily="34" charset="-122"/>
              <a:cs typeface="+mn-cs"/>
            </a:endParaRPr>
          </a:p>
        </p:txBody>
      </p:sp>
      <p:sp>
        <p:nvSpPr>
          <p:cNvPr id="24" name="文本框 23"/>
          <p:cNvSpPr txBox="1"/>
          <p:nvPr/>
        </p:nvSpPr>
        <p:spPr>
          <a:xfrm>
            <a:off x="476474" y="230645"/>
            <a:ext cx="7730901" cy="338554"/>
          </a:xfrm>
          <a:prstGeom prst="rect">
            <a:avLst/>
          </a:prstGeom>
          <a:noFill/>
        </p:spPr>
        <p:txBody>
          <a:bodyPr>
            <a:spAutoFit/>
          </a:bodyPr>
          <a:lstStyle/>
          <a:p>
            <a:pPr marR="0" defTabSz="914400">
              <a:buClrTx/>
              <a:buSzTx/>
              <a:buFontTx/>
              <a:buNone/>
              <a:defRPr/>
            </a:pPr>
            <a:r>
              <a:rPr kumimoji="0" lang="zh-CN" altLang="en-US" sz="1600" b="1" kern="1200" cap="none" spc="225" normalizeH="0" baseline="0" noProof="0" dirty="0">
                <a:effectLst>
                  <a:glow rad="101600">
                    <a:prstClr val="white">
                      <a:alpha val="60000"/>
                    </a:prstClr>
                  </a:glow>
                </a:effectLst>
                <a:latin typeface="微软雅黑" panose="020B0503020204020204" pitchFamily="34" charset="-122"/>
                <a:ea typeface="微软雅黑" panose="020B0503020204020204" pitchFamily="34" charset="-122"/>
                <a:cs typeface="+mn-cs"/>
              </a:rPr>
              <a:t>一、全面回顾了</a:t>
            </a:r>
            <a:r>
              <a:rPr kumimoji="0" lang="en-US" altLang="zh-CN" sz="1600" b="1" kern="1200" cap="none" spc="225" normalizeH="0" baseline="0" noProof="0" dirty="0">
                <a:effectLst>
                  <a:glow rad="101600">
                    <a:prstClr val="white">
                      <a:alpha val="60000"/>
                    </a:prstClr>
                  </a:glow>
                </a:effectLst>
                <a:latin typeface="微软雅黑" panose="020B0503020204020204" pitchFamily="34" charset="-122"/>
                <a:ea typeface="微软雅黑" panose="020B0503020204020204" pitchFamily="34" charset="-122"/>
                <a:cs typeface="+mn-cs"/>
              </a:rPr>
              <a:t>100</a:t>
            </a:r>
            <a:r>
              <a:rPr kumimoji="0" lang="zh-CN" altLang="en-US" sz="1600" b="1" kern="1200" cap="none" spc="225" normalizeH="0" baseline="0" noProof="0" dirty="0">
                <a:effectLst>
                  <a:glow rad="101600">
                    <a:prstClr val="white">
                      <a:alpha val="60000"/>
                    </a:prstClr>
                  </a:glow>
                </a:effectLst>
                <a:latin typeface="微软雅黑" panose="020B0503020204020204" pitchFamily="34" charset="-122"/>
                <a:ea typeface="微软雅黑" panose="020B0503020204020204" pitchFamily="34" charset="-122"/>
                <a:cs typeface="+mn-cs"/>
              </a:rPr>
              <a:t>年来共青团坚定不移听党话、跟党走的青春历程</a:t>
            </a:r>
          </a:p>
        </p:txBody>
      </p:sp>
      <p:pic>
        <p:nvPicPr>
          <p:cNvPr id="74767" name="图片 24"/>
          <p:cNvPicPr>
            <a:picLocks noChangeAspect="1"/>
          </p:cNvPicPr>
          <p:nvPr/>
        </p:nvPicPr>
        <p:blipFill>
          <a:blip r:embed="rId6"/>
          <a:stretch>
            <a:fillRect/>
          </a:stretch>
        </p:blipFill>
        <p:spPr>
          <a:xfrm>
            <a:off x="6249988" y="1800225"/>
            <a:ext cx="2732087" cy="1708150"/>
          </a:xfrm>
          <a:prstGeom prst="rect">
            <a:avLst/>
          </a:prstGeom>
          <a:noFill/>
          <a:ln w="9525">
            <a:noFill/>
          </a:ln>
        </p:spPr>
      </p:pic>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1000"/>
                                        <p:tgtEl>
                                          <p:spTgt spid="8"/>
                                        </p:tgtEl>
                                      </p:cBhvr>
                                    </p:animEffect>
                                  </p:childTnLst>
                                </p:cTn>
                              </p:par>
                            </p:childTnLst>
                          </p:cTn>
                        </p:par>
                        <p:par>
                          <p:cTn id="8" fill="hold">
                            <p:stCondLst>
                              <p:cond delay="1000"/>
                            </p:stCondLst>
                            <p:childTnLst>
                              <p:par>
                                <p:cTn id="9" presetID="14" presetClass="entr" presetSubtype="10"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randombar(horizontal)">
                                      <p:cBhvr>
                                        <p:cTn id="11" dur="500"/>
                                        <p:tgtEl>
                                          <p:spTgt spid="20"/>
                                        </p:tgtEl>
                                      </p:cBhvr>
                                    </p:animEffect>
                                  </p:childTnLst>
                                </p:cTn>
                              </p:par>
                            </p:childTnLst>
                          </p:cTn>
                        </p:par>
                        <p:par>
                          <p:cTn id="12" fill="hold">
                            <p:stCondLst>
                              <p:cond delay="1500"/>
                            </p:stCondLst>
                            <p:childTnLst>
                              <p:par>
                                <p:cTn id="13" presetID="14" presetClass="entr" presetSubtype="10" fill="hold" grpId="0"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randombar(horizontal)">
                                      <p:cBhvr>
                                        <p:cTn id="15" dur="500"/>
                                        <p:tgtEl>
                                          <p:spTgt spid="21"/>
                                        </p:tgtEl>
                                      </p:cBhvr>
                                    </p:animEffect>
                                  </p:childTnLst>
                                </p:cTn>
                              </p:par>
                              <p:par>
                                <p:cTn id="16" presetID="23" presetClass="entr" presetSubtype="16" fill="hold" nodeType="withEffect">
                                  <p:stCondLst>
                                    <p:cond delay="0"/>
                                  </p:stCondLst>
                                  <p:childTnLst>
                                    <p:set>
                                      <p:cBhvr>
                                        <p:cTn id="17" dur="1" fill="hold">
                                          <p:stCondLst>
                                            <p:cond delay="0"/>
                                          </p:stCondLst>
                                        </p:cTn>
                                        <p:tgtEl>
                                          <p:spTgt spid="24"/>
                                        </p:tgtEl>
                                        <p:attrNameLst>
                                          <p:attrName>style.visibility</p:attrName>
                                        </p:attrNameLst>
                                      </p:cBhvr>
                                      <p:to>
                                        <p:strVal val="visible"/>
                                      </p:to>
                                    </p:set>
                                    <p:anim calcmode="lin" valueType="num">
                                      <p:cBhvr>
                                        <p:cTn id="18" dur="500" fill="hold"/>
                                        <p:tgtEl>
                                          <p:spTgt spid="24"/>
                                        </p:tgtEl>
                                        <p:attrNameLst>
                                          <p:attrName>ppt_w</p:attrName>
                                        </p:attrNameLst>
                                      </p:cBhvr>
                                      <p:tavLst>
                                        <p:tav tm="0">
                                          <p:val>
                                            <p:fltVal val="0"/>
                                          </p:val>
                                        </p:tav>
                                        <p:tav tm="100000">
                                          <p:val>
                                            <p:strVal val="#ppt_w"/>
                                          </p:val>
                                        </p:tav>
                                      </p:tavLst>
                                    </p:anim>
                                    <p:anim calcmode="lin" valueType="num">
                                      <p:cBhvr>
                                        <p:cTn id="19" dur="500" fill="hold"/>
                                        <p:tgtEl>
                                          <p:spTgt spid="2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文本框 6"/>
          <p:cNvSpPr txBox="1"/>
          <p:nvPr/>
        </p:nvSpPr>
        <p:spPr>
          <a:xfrm>
            <a:off x="1270000" y="317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搭建</a:t>
            </a:r>
            <a:r>
              <a:rPr lang="en-US" altLang="zh-CN" sz="200" dirty="0">
                <a:latin typeface="Arial" panose="020B0604020202020204" pitchFamily="34" charset="0"/>
              </a:rPr>
              <a:t>"</a:t>
            </a:r>
            <a:r>
              <a:rPr lang="zh-CN" altLang="en-US" sz="200" dirty="0">
                <a:latin typeface="Arial" panose="020B0604020202020204" pitchFamily="34" charset="0"/>
              </a:rPr>
              <a:t>互助桥</a:t>
            </a:r>
            <a:r>
              <a:rPr lang="en-US" altLang="zh-CN" sz="200" dirty="0">
                <a:latin typeface="Arial" panose="020B0604020202020204" pitchFamily="34" charset="0"/>
              </a:rPr>
              <a:t>"</a:t>
            </a:r>
            <a:r>
              <a:rPr lang="zh-CN" altLang="en-US" sz="200" dirty="0">
                <a:latin typeface="Arial" panose="020B0604020202020204" pitchFamily="34" charset="0"/>
              </a:rPr>
              <a:t>，畅通</a:t>
            </a:r>
            <a:r>
              <a:rPr lang="en-US" altLang="zh-CN" sz="200" dirty="0">
                <a:latin typeface="Arial" panose="020B0604020202020204" pitchFamily="34" charset="0"/>
              </a:rPr>
              <a:t>"</a:t>
            </a:r>
            <a:r>
              <a:rPr lang="zh-CN" altLang="en-US" sz="200" dirty="0">
                <a:latin typeface="Arial" panose="020B0604020202020204" pitchFamily="34" charset="0"/>
              </a:rPr>
              <a:t>互联路</a:t>
            </a:r>
            <a:r>
              <a:rPr lang="en-US" altLang="zh-CN" sz="200" dirty="0">
                <a:latin typeface="Arial" panose="020B0604020202020204" pitchFamily="34" charset="0"/>
              </a:rPr>
              <a:t>"</a:t>
            </a:r>
            <a:r>
              <a:rPr lang="zh-CN" altLang="en-US" sz="200" dirty="0">
                <a:latin typeface="Arial" panose="020B0604020202020204" pitchFamily="34" charset="0"/>
              </a:rPr>
              <a:t>，提升乡村振兴的对标</a:t>
            </a:r>
            <a:r>
              <a:rPr lang="en-US" altLang="zh-CN" sz="200" dirty="0">
                <a:latin typeface="Arial" panose="020B0604020202020204" pitchFamily="34" charset="0"/>
              </a:rPr>
              <a:t>"</a:t>
            </a:r>
            <a:r>
              <a:rPr lang="zh-CN" altLang="en-US" sz="200" dirty="0">
                <a:latin typeface="Arial" panose="020B0604020202020204" pitchFamily="34" charset="0"/>
              </a:rPr>
              <a:t>精准度</a:t>
            </a:r>
            <a:r>
              <a:rPr lang="en-US" altLang="zh-CN" sz="200" dirty="0">
                <a:latin typeface="Arial" panose="020B0604020202020204" pitchFamily="34" charset="0"/>
              </a:rPr>
              <a:t>"</a:t>
            </a:r>
            <a:r>
              <a:rPr lang="zh-CN" altLang="en-US" sz="200" dirty="0">
                <a:latin typeface="Arial" panose="020B0604020202020204" pitchFamily="34" charset="0"/>
              </a:rPr>
              <a:t>。</a:t>
            </a:r>
          </a:p>
        </p:txBody>
      </p:sp>
      <p:sp>
        <p:nvSpPr>
          <p:cNvPr id="76803" name="文本框 5"/>
          <p:cNvSpPr txBox="1"/>
          <p:nvPr/>
        </p:nvSpPr>
        <p:spPr>
          <a:xfrm>
            <a:off x="1270000" y="2540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，把家庭或家族世代相传的良好风尚、生活作风、价值准则、家庭伦理、家庭美德、道德风貌、精神力量、流风余韵和审美风范等发</a:t>
            </a:r>
          </a:p>
        </p:txBody>
      </p:sp>
      <p:sp>
        <p:nvSpPr>
          <p:cNvPr id="76804" name="文本框 4"/>
          <p:cNvSpPr txBox="1"/>
          <p:nvPr/>
        </p:nvSpPr>
        <p:spPr>
          <a:xfrm>
            <a:off x="1270000" y="190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国际社会迫切期待实现更加公平、更可持续、更为安全的发展。</a:t>
            </a:r>
          </a:p>
        </p:txBody>
      </p:sp>
      <p:sp>
        <p:nvSpPr>
          <p:cNvPr id="76805" name="文本框 2"/>
          <p:cNvSpPr txBox="1"/>
          <p:nvPr/>
        </p:nvSpPr>
        <p:spPr>
          <a:xfrm>
            <a:off x="1270000" y="1270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，深入基层学；本着工作更有延续性、应对挑</a:t>
            </a:r>
          </a:p>
        </p:txBody>
      </p:sp>
      <p:sp>
        <p:nvSpPr>
          <p:cNvPr id="76806" name="文本框 1"/>
          <p:cNvSpPr txBox="1"/>
          <p:nvPr/>
        </p:nvSpPr>
        <p:spPr>
          <a:xfrm>
            <a:off x="1270000" y="63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您一直是我前行路上的榜样，在我迷茫无助时为我指明方向。</a:t>
            </a:r>
          </a:p>
        </p:txBody>
      </p:sp>
      <p:pic>
        <p:nvPicPr>
          <p:cNvPr id="76807" name="图片 2"/>
          <p:cNvPicPr/>
          <p:nvPr/>
        </p:nvPicPr>
        <p:blipFill>
          <a:blip r:embed="rId3"/>
          <a:stretch>
            <a:fillRect/>
          </a:stretch>
        </p:blipFill>
        <p:spPr>
          <a:xfrm>
            <a:off x="0" y="0"/>
            <a:ext cx="9144000" cy="5143500"/>
          </a:xfrm>
          <a:prstGeom prst="rect">
            <a:avLst/>
          </a:prstGeom>
          <a:noFill/>
          <a:ln w="9525">
            <a:noFill/>
          </a:ln>
        </p:spPr>
      </p:pic>
      <p:cxnSp>
        <p:nvCxnSpPr>
          <p:cNvPr id="76808" name="直接连接符 6"/>
          <p:cNvCxnSpPr/>
          <p:nvPr/>
        </p:nvCxnSpPr>
        <p:spPr>
          <a:xfrm flipH="1">
            <a:off x="406400" y="579438"/>
            <a:ext cx="6542088" cy="0"/>
          </a:xfrm>
          <a:prstGeom prst="line">
            <a:avLst/>
          </a:prstGeom>
          <a:ln w="9525" cap="flat" cmpd="sng">
            <a:solidFill>
              <a:srgbClr val="292929"/>
            </a:solidFill>
            <a:prstDash val="dash"/>
            <a:headEnd type="none" w="med" len="med"/>
            <a:tailEnd type="oval" w="med" len="med"/>
          </a:ln>
        </p:spPr>
      </p:cxnSp>
      <p:sp>
        <p:nvSpPr>
          <p:cNvPr id="4" name="等腰三角形 3"/>
          <p:cNvSpPr/>
          <p:nvPr/>
        </p:nvSpPr>
        <p:spPr>
          <a:xfrm rot="5400000">
            <a:off x="-41275" y="319088"/>
            <a:ext cx="603250" cy="520700"/>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76810" name="图片 3"/>
          <p:cNvPicPr>
            <a:picLocks noChangeAspect="1"/>
          </p:cNvPicPr>
          <p:nvPr/>
        </p:nvPicPr>
        <p:blipFill>
          <a:blip r:embed="rId4"/>
          <a:stretch>
            <a:fillRect/>
          </a:stretch>
        </p:blipFill>
        <p:spPr>
          <a:xfrm>
            <a:off x="7551738" y="0"/>
            <a:ext cx="1592262" cy="965200"/>
          </a:xfrm>
          <a:prstGeom prst="rect">
            <a:avLst/>
          </a:prstGeom>
          <a:noFill/>
          <a:ln w="9525">
            <a:noFill/>
          </a:ln>
        </p:spPr>
      </p:pic>
      <p:sp>
        <p:nvSpPr>
          <p:cNvPr id="31" name="矩形 30"/>
          <p:cNvSpPr/>
          <p:nvPr/>
        </p:nvSpPr>
        <p:spPr bwMode="auto">
          <a:xfrm>
            <a:off x="781050" y="1514475"/>
            <a:ext cx="8362950" cy="260985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76812" name="矩形 4"/>
          <p:cNvSpPr/>
          <p:nvPr/>
        </p:nvSpPr>
        <p:spPr>
          <a:xfrm>
            <a:off x="5219700" y="1617663"/>
            <a:ext cx="3703638" cy="2528887"/>
          </a:xfrm>
          <a:prstGeom prst="rect">
            <a:avLst/>
          </a:prstGeom>
          <a:noFill/>
          <a:ln w="9525">
            <a:noFill/>
          </a:ln>
        </p:spPr>
        <p:txBody>
          <a:bodyPr lIns="68580" tIns="34290" rIns="68580" bIns="34290">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358775">
              <a:lnSpc>
                <a:spcPct val="150000"/>
              </a:lnSpc>
              <a:spcBef>
                <a:spcPct val="0"/>
              </a:spcBef>
              <a:spcAft>
                <a:spcPts val="1500"/>
              </a:spcAft>
              <a:buFontTx/>
              <a:buNone/>
            </a:pPr>
            <a:r>
              <a:rPr lang="zh-CN" altLang="en-US" sz="1200" b="1" dirty="0">
                <a:solidFill>
                  <a:srgbClr val="FFF8E5"/>
                </a:solidFill>
                <a:latin typeface="微软雅黑" panose="020B0503020204020204" pitchFamily="34" charset="-122"/>
                <a:ea typeface="微软雅黑" panose="020B0503020204020204" pitchFamily="34" charset="-122"/>
              </a:rPr>
              <a:t>青春力量一经觉醒，先进思想一经传播，中华大地便迅速呈现出轰轰烈烈的革命新气象。在马克思列宁主义同中国工人运动的紧密结合中，中国共产党应运而生。中国共产党一经诞生，就把关注的目光投向青年，把革命的希望寄予青年。党的一大专门研究了建立和发展青年团作为党的预备学校的问题。</a:t>
            </a:r>
            <a:r>
              <a:rPr lang="en-US" altLang="zh-CN" sz="1200" b="1" dirty="0">
                <a:solidFill>
                  <a:srgbClr val="FFF8E5"/>
                </a:solidFill>
                <a:latin typeface="微软雅黑" panose="020B0503020204020204" pitchFamily="34" charset="-122"/>
                <a:ea typeface="微软雅黑" panose="020B0503020204020204" pitchFamily="34" charset="-122"/>
              </a:rPr>
              <a:t>1922</a:t>
            </a:r>
            <a:r>
              <a:rPr lang="zh-CN" altLang="en-US" sz="1200" b="1" dirty="0">
                <a:solidFill>
                  <a:srgbClr val="FFF8E5"/>
                </a:solidFill>
                <a:latin typeface="微软雅黑" panose="020B0503020204020204" pitchFamily="34" charset="-122"/>
                <a:ea typeface="微软雅黑" panose="020B0503020204020204" pitchFamily="34" charset="-122"/>
              </a:rPr>
              <a:t>年</a:t>
            </a:r>
            <a:r>
              <a:rPr lang="en-US" altLang="zh-CN" sz="1200" b="1" dirty="0">
                <a:solidFill>
                  <a:srgbClr val="FFF8E5"/>
                </a:solidFill>
                <a:latin typeface="微软雅黑" panose="020B0503020204020204" pitchFamily="34" charset="-122"/>
                <a:ea typeface="微软雅黑" panose="020B0503020204020204" pitchFamily="34" charset="-122"/>
              </a:rPr>
              <a:t>5</a:t>
            </a:r>
            <a:r>
              <a:rPr lang="zh-CN" altLang="en-US" sz="1200" b="1" dirty="0">
                <a:solidFill>
                  <a:srgbClr val="FFF8E5"/>
                </a:solidFill>
                <a:latin typeface="微软雅黑" panose="020B0503020204020204" pitchFamily="34" charset="-122"/>
                <a:ea typeface="微软雅黑" panose="020B0503020204020204" pitchFamily="34" charset="-122"/>
              </a:rPr>
              <a:t>月</a:t>
            </a:r>
            <a:r>
              <a:rPr lang="en-US" altLang="zh-CN" sz="1200" b="1" dirty="0">
                <a:solidFill>
                  <a:srgbClr val="FFF8E5"/>
                </a:solidFill>
                <a:latin typeface="微软雅黑" panose="020B0503020204020204" pitchFamily="34" charset="-122"/>
                <a:ea typeface="微软雅黑" panose="020B0503020204020204" pitchFamily="34" charset="-122"/>
              </a:rPr>
              <a:t>5</a:t>
            </a:r>
            <a:r>
              <a:rPr lang="zh-CN" altLang="en-US" sz="1200" b="1" dirty="0">
                <a:solidFill>
                  <a:srgbClr val="FFF8E5"/>
                </a:solidFill>
                <a:latin typeface="微软雅黑" panose="020B0503020204020204" pitchFamily="34" charset="-122"/>
                <a:ea typeface="微软雅黑" panose="020B0503020204020204" pitchFamily="34" charset="-122"/>
              </a:rPr>
              <a:t>日，在中国共产党直接关怀和领导下，中国共产主义青年团宣告成立。这在中国革命史和青年运动史上具有里程碑意义！</a:t>
            </a:r>
            <a:endParaRPr lang="zh-CN" altLang="en-US" sz="900" dirty="0">
              <a:solidFill>
                <a:srgbClr val="FFF8E5"/>
              </a:solidFill>
              <a:latin typeface="微软雅黑" panose="020B0503020204020204" pitchFamily="34" charset="-122"/>
              <a:ea typeface="微软雅黑" panose="020B0503020204020204" pitchFamily="34" charset="-122"/>
            </a:endParaRPr>
          </a:p>
        </p:txBody>
      </p:sp>
      <p:sp>
        <p:nvSpPr>
          <p:cNvPr id="34" name="文本框 33"/>
          <p:cNvSpPr txBox="1"/>
          <p:nvPr/>
        </p:nvSpPr>
        <p:spPr>
          <a:xfrm>
            <a:off x="476474" y="230645"/>
            <a:ext cx="7730901" cy="338554"/>
          </a:xfrm>
          <a:prstGeom prst="rect">
            <a:avLst/>
          </a:prstGeom>
          <a:noFill/>
        </p:spPr>
        <p:txBody>
          <a:bodyPr>
            <a:spAutoFit/>
          </a:bodyPr>
          <a:lstStyle/>
          <a:p>
            <a:pPr marR="0" defTabSz="914400">
              <a:buClrTx/>
              <a:buSzTx/>
              <a:buFontTx/>
              <a:buNone/>
              <a:defRPr/>
            </a:pPr>
            <a:r>
              <a:rPr kumimoji="0" lang="zh-CN" altLang="en-US" sz="1600" b="1" kern="1200" cap="none" spc="225" normalizeH="0" baseline="0" noProof="0" dirty="0">
                <a:effectLst>
                  <a:glow rad="101600">
                    <a:prstClr val="white">
                      <a:alpha val="60000"/>
                    </a:prstClr>
                  </a:glow>
                </a:effectLst>
                <a:latin typeface="微软雅黑" panose="020B0503020204020204" pitchFamily="34" charset="-122"/>
                <a:ea typeface="微软雅黑" panose="020B0503020204020204" pitchFamily="34" charset="-122"/>
                <a:cs typeface="+mn-cs"/>
              </a:rPr>
              <a:t>一、全面回顾了</a:t>
            </a:r>
            <a:r>
              <a:rPr kumimoji="0" lang="en-US" altLang="zh-CN" sz="1600" b="1" kern="1200" cap="none" spc="225" normalizeH="0" baseline="0" noProof="0" dirty="0">
                <a:effectLst>
                  <a:glow rad="101600">
                    <a:prstClr val="white">
                      <a:alpha val="60000"/>
                    </a:prstClr>
                  </a:glow>
                </a:effectLst>
                <a:latin typeface="微软雅黑" panose="020B0503020204020204" pitchFamily="34" charset="-122"/>
                <a:ea typeface="微软雅黑" panose="020B0503020204020204" pitchFamily="34" charset="-122"/>
                <a:cs typeface="+mn-cs"/>
              </a:rPr>
              <a:t>100</a:t>
            </a:r>
            <a:r>
              <a:rPr kumimoji="0" lang="zh-CN" altLang="en-US" sz="1600" b="1" kern="1200" cap="none" spc="225" normalizeH="0" baseline="0" noProof="0" dirty="0">
                <a:effectLst>
                  <a:glow rad="101600">
                    <a:prstClr val="white">
                      <a:alpha val="60000"/>
                    </a:prstClr>
                  </a:glow>
                </a:effectLst>
                <a:latin typeface="微软雅黑" panose="020B0503020204020204" pitchFamily="34" charset="-122"/>
                <a:ea typeface="微软雅黑" panose="020B0503020204020204" pitchFamily="34" charset="-122"/>
                <a:cs typeface="+mn-cs"/>
              </a:rPr>
              <a:t>年来共青团坚定不移听党话、跟党走的青春历程</a:t>
            </a:r>
          </a:p>
        </p:txBody>
      </p:sp>
      <p:pic>
        <p:nvPicPr>
          <p:cNvPr id="76814" name="图片 4"/>
          <p:cNvPicPr>
            <a:picLocks noChangeAspect="1"/>
          </p:cNvPicPr>
          <p:nvPr/>
        </p:nvPicPr>
        <p:blipFill>
          <a:blip r:embed="rId5"/>
          <a:stretch>
            <a:fillRect/>
          </a:stretch>
        </p:blipFill>
        <p:spPr>
          <a:xfrm>
            <a:off x="1403350" y="1925638"/>
            <a:ext cx="2663825" cy="1787525"/>
          </a:xfrm>
          <a:prstGeom prst="rect">
            <a:avLst/>
          </a:prstGeom>
          <a:noFill/>
          <a:ln w="9525">
            <a:noFill/>
          </a:ln>
        </p:spPr>
      </p:pic>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ppt_w</p:attrName>
                                        </p:attrNameLst>
                                      </p:cBhvr>
                                      <p:tavLst>
                                        <p:tav tm="0">
                                          <p:val>
                                            <p:fltVal val="0"/>
                                          </p:val>
                                        </p:tav>
                                        <p:tav tm="100000">
                                          <p:val>
                                            <p:strVal val="#ppt_w"/>
                                          </p:val>
                                        </p:tav>
                                      </p:tavLst>
                                    </p:anim>
                                    <p:anim calcmode="lin" valueType="num">
                                      <p:cBhvr>
                                        <p:cTn id="8" dur="500" fill="hold"/>
                                        <p:tgtEl>
                                          <p:spTgt spid="3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文本框 5"/>
          <p:cNvSpPr txBox="1"/>
          <p:nvPr/>
        </p:nvSpPr>
        <p:spPr>
          <a:xfrm>
            <a:off x="1270000" y="317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，助推经济社会又快又好发展</a:t>
            </a:r>
          </a:p>
        </p:txBody>
      </p:sp>
      <p:sp>
        <p:nvSpPr>
          <p:cNvPr id="26627" name="文本框 4"/>
          <p:cNvSpPr txBox="1"/>
          <p:nvPr/>
        </p:nvSpPr>
        <p:spPr>
          <a:xfrm>
            <a:off x="1270000" y="2540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将小我融入大我，将人生志愿同国家兴亡紧密联系在一起，开辟了中国思想新阶段。</a:t>
            </a:r>
          </a:p>
        </p:txBody>
      </p:sp>
      <p:sp>
        <p:nvSpPr>
          <p:cNvPr id="26628" name="文本框 3"/>
          <p:cNvSpPr txBox="1"/>
          <p:nvPr/>
        </p:nvSpPr>
        <p:spPr>
          <a:xfrm>
            <a:off x="1270000" y="190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一起走进这份毕业论文，读懂致谢</a:t>
            </a:r>
            <a:r>
              <a:rPr lang="en-US" altLang="zh-CN" sz="200" dirty="0">
                <a:latin typeface="Arial" panose="020B0604020202020204" pitchFamily="34" charset="0"/>
              </a:rPr>
              <a:t>6000</a:t>
            </a:r>
            <a:r>
              <a:rPr lang="zh-CN" altLang="en-US" sz="200" dirty="0">
                <a:latin typeface="Arial" panose="020B0604020202020204" pitchFamily="34" charset="0"/>
              </a:rPr>
              <a:t>余字背后的故事。</a:t>
            </a:r>
          </a:p>
        </p:txBody>
      </p:sp>
      <p:sp>
        <p:nvSpPr>
          <p:cNvPr id="26629" name="文本框 2"/>
          <p:cNvSpPr txBox="1"/>
          <p:nvPr/>
        </p:nvSpPr>
        <p:spPr>
          <a:xfrm>
            <a:off x="1270000" y="1270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你们是新时代卫国戍边英雄，肩负起青春中国的榜样力量，成为我们代代青年永远追随、永远怀念的</a:t>
            </a:r>
            <a:r>
              <a:rPr lang="en-US" altLang="zh-CN" sz="200" dirty="0">
                <a:latin typeface="Arial" panose="020B0604020202020204" pitchFamily="34" charset="0"/>
              </a:rPr>
              <a:t>"</a:t>
            </a:r>
            <a:r>
              <a:rPr lang="zh-CN" altLang="en-US" sz="200" dirty="0">
                <a:latin typeface="Arial" panose="020B0604020202020204" pitchFamily="34" charset="0"/>
              </a:rPr>
              <a:t>可爱人儿</a:t>
            </a:r>
            <a:r>
              <a:rPr lang="en-US" altLang="zh-CN" sz="200" dirty="0">
                <a:latin typeface="Arial" panose="020B0604020202020204" pitchFamily="34" charset="0"/>
              </a:rPr>
              <a:t>"</a:t>
            </a:r>
            <a:r>
              <a:rPr lang="zh-CN" altLang="en-US" sz="200" dirty="0">
                <a:latin typeface="Arial" panose="020B0604020202020204" pitchFamily="34" charset="0"/>
              </a:rPr>
              <a:t>。</a:t>
            </a:r>
          </a:p>
        </p:txBody>
      </p:sp>
      <p:sp>
        <p:nvSpPr>
          <p:cNvPr id="26630" name="文本框 1"/>
          <p:cNvSpPr txBox="1"/>
          <p:nvPr/>
        </p:nvSpPr>
        <p:spPr>
          <a:xfrm>
            <a:off x="1270000" y="63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从</a:t>
            </a:r>
            <a:r>
              <a:rPr lang="en-US" altLang="zh-CN" sz="200" dirty="0">
                <a:latin typeface="Arial" panose="020B0604020202020204" pitchFamily="34" charset="0"/>
              </a:rPr>
              <a:t>"</a:t>
            </a:r>
            <a:r>
              <a:rPr lang="zh-CN" altLang="en-US" sz="200" dirty="0">
                <a:latin typeface="Arial" panose="020B0604020202020204" pitchFamily="34" charset="0"/>
              </a:rPr>
              <a:t>世界首个</a:t>
            </a:r>
            <a:r>
              <a:rPr lang="en-US" altLang="zh-CN" sz="200" dirty="0">
                <a:latin typeface="Arial" panose="020B0604020202020204" pitchFamily="34" charset="0"/>
              </a:rPr>
              <a:t>"</a:t>
            </a:r>
            <a:r>
              <a:rPr lang="zh-CN" altLang="en-US" sz="200" dirty="0">
                <a:latin typeface="Arial" panose="020B0604020202020204" pitchFamily="34" charset="0"/>
              </a:rPr>
              <a:t>中，读懂</a:t>
            </a:r>
            <a:r>
              <a:rPr lang="en-US" altLang="zh-CN" sz="200" dirty="0">
                <a:latin typeface="Arial" panose="020B0604020202020204" pitchFamily="34" charset="0"/>
              </a:rPr>
              <a:t>"</a:t>
            </a:r>
            <a:r>
              <a:rPr lang="zh-CN" altLang="en-US" sz="200" dirty="0">
                <a:latin typeface="Arial" panose="020B0604020202020204" pitchFamily="34" charset="0"/>
              </a:rPr>
              <a:t>迎难而上</a:t>
            </a:r>
            <a:r>
              <a:rPr lang="en-US" altLang="zh-CN" sz="200" dirty="0">
                <a:latin typeface="Arial" panose="020B0604020202020204" pitchFamily="34" charset="0"/>
              </a:rPr>
              <a:t>"</a:t>
            </a:r>
            <a:r>
              <a:rPr lang="zh-CN" altLang="en-US" sz="200" dirty="0">
                <a:latin typeface="Arial" panose="020B0604020202020204" pitchFamily="34" charset="0"/>
              </a:rPr>
              <a:t>的拼搏干劲，感悟</a:t>
            </a:r>
            <a:r>
              <a:rPr lang="en-US" altLang="zh-CN" sz="200" dirty="0">
                <a:latin typeface="Arial" panose="020B0604020202020204" pitchFamily="34" charset="0"/>
              </a:rPr>
              <a:t>"</a:t>
            </a:r>
            <a:r>
              <a:rPr lang="zh-CN" altLang="en-US" sz="200" dirty="0">
                <a:latin typeface="Arial" panose="020B0604020202020204" pitchFamily="34" charset="0"/>
              </a:rPr>
              <a:t>化挑战为机遇</a:t>
            </a:r>
            <a:r>
              <a:rPr lang="en-US" altLang="zh-CN" sz="200" dirty="0">
                <a:latin typeface="Arial" panose="020B0604020202020204" pitchFamily="34" charset="0"/>
              </a:rPr>
              <a:t>"</a:t>
            </a:r>
            <a:r>
              <a:rPr lang="zh-CN" altLang="en-US" sz="200" dirty="0">
                <a:latin typeface="Arial" panose="020B0604020202020204" pitchFamily="34" charset="0"/>
              </a:rPr>
              <a:t>的中国力量。</a:t>
            </a:r>
          </a:p>
        </p:txBody>
      </p:sp>
      <p:pic>
        <p:nvPicPr>
          <p:cNvPr id="26631" name="图片 2"/>
          <p:cNvPicPr/>
          <p:nvPr/>
        </p:nvPicPr>
        <p:blipFill>
          <a:blip r:embed="rId2"/>
          <a:stretch>
            <a:fillRect/>
          </a:stretch>
        </p:blipFill>
        <p:spPr>
          <a:xfrm>
            <a:off x="0" y="0"/>
            <a:ext cx="9144000" cy="5143500"/>
          </a:xfrm>
          <a:prstGeom prst="rect">
            <a:avLst/>
          </a:prstGeom>
          <a:noFill/>
          <a:ln w="9525">
            <a:noFill/>
          </a:ln>
        </p:spPr>
      </p:pic>
      <p:grpSp>
        <p:nvGrpSpPr>
          <p:cNvPr id="26632" name="组合 8"/>
          <p:cNvGrpSpPr/>
          <p:nvPr/>
        </p:nvGrpSpPr>
        <p:grpSpPr>
          <a:xfrm>
            <a:off x="-11112" y="166688"/>
            <a:ext cx="5322887" cy="379412"/>
            <a:chOff x="0" y="221401"/>
            <a:chExt cx="6884961" cy="506634"/>
          </a:xfrm>
        </p:grpSpPr>
        <p:sp>
          <p:nvSpPr>
            <p:cNvPr id="8" name="矩形 7"/>
            <p:cNvSpPr/>
            <p:nvPr/>
          </p:nvSpPr>
          <p:spPr>
            <a:xfrm>
              <a:off x="1190958" y="221401"/>
              <a:ext cx="5694003" cy="50663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a:t>
              </a: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论党的青年工作</a:t>
              </a:r>
              <a:r>
                <a:rPr kumimoji="0" lang="en-US" altLang="zh-CN"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a:t>
              </a: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出版背景</a:t>
              </a:r>
            </a:p>
          </p:txBody>
        </p:sp>
        <p:sp>
          <p:nvSpPr>
            <p:cNvPr id="9" name="矩形 8"/>
            <p:cNvSpPr/>
            <p:nvPr/>
          </p:nvSpPr>
          <p:spPr>
            <a:xfrm>
              <a:off x="0" y="221401"/>
              <a:ext cx="638600" cy="50663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grpSp>
      <p:sp>
        <p:nvSpPr>
          <p:cNvPr id="21" name="TextBox 20"/>
          <p:cNvSpPr txBox="1"/>
          <p:nvPr/>
        </p:nvSpPr>
        <p:spPr>
          <a:xfrm>
            <a:off x="2633663" y="1103313"/>
            <a:ext cx="5618162" cy="346075"/>
          </a:xfrm>
          <a:prstGeom prst="rect">
            <a:avLst/>
          </a:prstGeom>
          <a:noFill/>
          <a:ln w="9525">
            <a:noFill/>
          </a:ln>
        </p:spPr>
        <p:txBody>
          <a:bodyPr lIns="68580" tIns="34290" rIns="68580" bIns="34290">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FontTx/>
              <a:buNone/>
            </a:pPr>
            <a:r>
              <a:rPr lang="zh-CN" altLang="en-US" sz="1800" b="1" dirty="0">
                <a:solidFill>
                  <a:srgbClr val="C00000"/>
                </a:solidFill>
                <a:latin typeface="微软雅黑" panose="020B0503020204020204" pitchFamily="34" charset="-122"/>
                <a:ea typeface="微软雅黑" panose="020B0503020204020204" pitchFamily="34" charset="-122"/>
                <a:sym typeface="思源黑体 CN Normal"/>
              </a:rPr>
              <a:t>广大青年是祖国的未来</a:t>
            </a:r>
          </a:p>
        </p:txBody>
      </p:sp>
      <p:sp>
        <p:nvSpPr>
          <p:cNvPr id="22" name="圆角矩形 36"/>
          <p:cNvSpPr/>
          <p:nvPr/>
        </p:nvSpPr>
        <p:spPr>
          <a:xfrm>
            <a:off x="2473325" y="1493838"/>
            <a:ext cx="6256338" cy="1384300"/>
          </a:xfrm>
          <a:prstGeom prst="roundRect">
            <a:avLst/>
          </a:prstGeom>
          <a:noFill/>
          <a:ln w="12700">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7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ea"/>
              <a:sym typeface="思源黑体 CN Normal" panose="020B0400000000000000" pitchFamily="34" charset="-122"/>
            </a:endParaRPr>
          </a:p>
        </p:txBody>
      </p:sp>
      <p:sp>
        <p:nvSpPr>
          <p:cNvPr id="23" name="矩形 22"/>
          <p:cNvSpPr/>
          <p:nvPr/>
        </p:nvSpPr>
        <p:spPr>
          <a:xfrm>
            <a:off x="2544763" y="1617663"/>
            <a:ext cx="6075363" cy="1077913"/>
          </a:xfrm>
          <a:prstGeom prst="rect">
            <a:avLst/>
          </a:prstGeom>
        </p:spPr>
        <p:txBody>
          <a:bodyPr lIns="79178" tIns="39588" rIns="79178" bIns="39588">
            <a:spAutoFit/>
          </a:bodyPr>
          <a:lstStyle/>
          <a:p>
            <a:pPr marL="0" marR="0" lvl="0" indent="360045" algn="l" defTabSz="914400" rtl="0" eaLnBrk="0" fontAlgn="base" latinLnBrk="0" hangingPunct="0">
              <a:lnSpc>
                <a:spcPct val="150000"/>
              </a:lnSpc>
              <a:spcBef>
                <a:spcPct val="0"/>
              </a:spcBef>
              <a:spcAft>
                <a:spcPct val="0"/>
              </a:spcAft>
              <a:buClr>
                <a:srgbClr val="C00000"/>
              </a:buClr>
              <a:buSzTx/>
              <a:buFontTx/>
              <a:buNone/>
              <a:defRPr/>
            </a:pPr>
            <a:r>
              <a:rPr kumimoji="0" lang="zh-CN" altLang="en-US" sz="15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sym typeface="思源黑体 CN Normal" panose="020B0400000000000000" pitchFamily="34" charset="-122"/>
              </a:rPr>
              <a:t>青年是祖国的未来、民族的希望，也是党的未来和希望。代表广大青年、赢得广大青年、依靠广大青年，是我们党不断从胜利走向胜利的重要保证。</a:t>
            </a:r>
            <a:endParaRPr kumimoji="0" lang="zh-CN" altLang="en-US" sz="1500" b="1" i="0" u="none" strike="noStrike" kern="1200" cap="none" spc="225"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ea"/>
              <a:sym typeface="思源黑体 CN Normal" panose="020B0400000000000000" pitchFamily="34" charset="-122"/>
            </a:endParaRPr>
          </a:p>
        </p:txBody>
      </p:sp>
      <p:sp>
        <p:nvSpPr>
          <p:cNvPr id="24" name="圆角矩形 58"/>
          <p:cNvSpPr/>
          <p:nvPr/>
        </p:nvSpPr>
        <p:spPr bwMode="auto">
          <a:xfrm>
            <a:off x="2582863" y="2946400"/>
            <a:ext cx="3503613" cy="320675"/>
          </a:xfrm>
          <a:prstGeom prst="roundRect">
            <a:avLst>
              <a:gd name="adj" fmla="val 23248"/>
            </a:avLst>
          </a:prstGeom>
          <a:solidFill>
            <a:srgbClr val="C00000"/>
          </a:solidFill>
          <a:ln w="25400" cap="flat" cmpd="sng" algn="ctr">
            <a:solidFill>
              <a:schemeClr val="bg1"/>
            </a:solid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思源黑体 CN Normal" panose="020B0400000000000000" pitchFamily="34" charset="-122"/>
            </a:endParaRPr>
          </a:p>
        </p:txBody>
      </p:sp>
      <p:pic>
        <p:nvPicPr>
          <p:cNvPr id="25" name="图片 24"/>
          <p:cNvPicPr>
            <a:picLocks noChangeAspect="1"/>
          </p:cNvPicPr>
          <p:nvPr/>
        </p:nvPicPr>
        <p:blipFill>
          <a:blip r:embed="rId3"/>
          <a:stretch>
            <a:fillRect/>
          </a:stretch>
        </p:blipFill>
        <p:spPr>
          <a:xfrm>
            <a:off x="754063" y="3467100"/>
            <a:ext cx="1133475" cy="1062038"/>
          </a:xfrm>
          <a:prstGeom prst="rect">
            <a:avLst/>
          </a:prstGeom>
          <a:noFill/>
          <a:ln w="9525">
            <a:noFill/>
          </a:ln>
        </p:spPr>
      </p:pic>
      <p:sp>
        <p:nvSpPr>
          <p:cNvPr id="26" name="圆角矩形 166"/>
          <p:cNvSpPr/>
          <p:nvPr/>
        </p:nvSpPr>
        <p:spPr>
          <a:xfrm>
            <a:off x="2511425" y="3336925"/>
            <a:ext cx="6167438" cy="1314450"/>
          </a:xfrm>
          <a:prstGeom prst="roundRect">
            <a:avLst>
              <a:gd name="adj" fmla="val 9269"/>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思源黑体 CN Normal" panose="020B0400000000000000" pitchFamily="34" charset="-122"/>
            </a:endParaRPr>
          </a:p>
        </p:txBody>
      </p:sp>
      <p:sp>
        <p:nvSpPr>
          <p:cNvPr id="27" name="矩形 26"/>
          <p:cNvSpPr/>
          <p:nvPr/>
        </p:nvSpPr>
        <p:spPr>
          <a:xfrm>
            <a:off x="2582863" y="3460750"/>
            <a:ext cx="6096000" cy="1055688"/>
          </a:xfrm>
          <a:prstGeom prst="rect">
            <a:avLst/>
          </a:prstGeom>
        </p:spPr>
        <p:txBody>
          <a:bodyPr lIns="47624" tIns="23812" rIns="47624" bIns="23812">
            <a:spAutoFit/>
          </a:bodyPr>
          <a:lstStyle/>
          <a:p>
            <a:pPr marL="213995" marR="0" lvl="0" indent="-213995" algn="l" defTabSz="913130" rtl="0" eaLnBrk="0" fontAlgn="base" latinLnBrk="0" hangingPunct="0">
              <a:lnSpc>
                <a:spcPct val="150000"/>
              </a:lnSpc>
              <a:spcBef>
                <a:spcPct val="0"/>
              </a:spcBef>
              <a:spcAft>
                <a:spcPct val="0"/>
              </a:spcAft>
              <a:buClr>
                <a:srgbClr val="C00000"/>
              </a:buClr>
              <a:buSzTx/>
              <a:buFont typeface="Wingdings" panose="05000000000000000000" pitchFamily="2" charset="2"/>
              <a:buChar char="l"/>
              <a:defRPr/>
            </a:pPr>
            <a:r>
              <a:rPr kumimoji="0" lang="zh-CN" altLang="en-US" sz="1125" b="1" i="0" u="none" strike="noStrike" kern="1200" cap="none" spc="0" normalizeH="0" baseline="0" noProof="0" dirty="0">
                <a:ln>
                  <a:noFill/>
                </a:ln>
                <a:solidFill>
                  <a:srgbClr val="306CF0"/>
                </a:solidFill>
                <a:effectLst/>
                <a:uLnTx/>
                <a:uFillTx/>
                <a:latin typeface="微软雅黑" panose="020B0503020204020204" pitchFamily="34" charset="-122"/>
                <a:ea typeface="微软雅黑" panose="020B0503020204020204" pitchFamily="34" charset="-122"/>
                <a:cs typeface="+mn-cs"/>
              </a:rPr>
              <a:t>以习近平同志为核心的党中央从确保党的事业薪火相传和中华民族永续发展的战略高度，深刻把握新时代中国青年运动规律，加强党对青年工作的领导，召开党的历史上第一次中央党的群团工作会议，出台新中国历史上第一个青年发展规划，印发党的历史上第一个以党中央名义发布的少先队工作文件，部署共青团改革，推动青年工作取得历史性成就。</a:t>
            </a:r>
            <a:endParaRPr kumimoji="0" lang="zh-CN" altLang="en-US" sz="1125"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ea"/>
              <a:sym typeface="思源黑体 CN Normal" panose="020B0400000000000000" pitchFamily="34" charset="-122"/>
            </a:endParaRPr>
          </a:p>
        </p:txBody>
      </p:sp>
      <p:sp>
        <p:nvSpPr>
          <p:cNvPr id="28" name="TextBox 20"/>
          <p:cNvSpPr txBox="1"/>
          <p:nvPr/>
        </p:nvSpPr>
        <p:spPr>
          <a:xfrm>
            <a:off x="2679700" y="2976563"/>
            <a:ext cx="2936875" cy="315912"/>
          </a:xfrm>
          <a:prstGeom prst="rect">
            <a:avLst/>
          </a:prstGeom>
          <a:noFill/>
          <a:ln w="9525">
            <a:noFill/>
          </a:ln>
        </p:spPr>
        <p:txBody>
          <a:bodyPr lIns="68580" tIns="34290" rIns="68580" bIns="34290">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FontTx/>
              <a:buNone/>
            </a:pPr>
            <a:r>
              <a:rPr lang="zh-CN" altLang="en-US" sz="1600" b="1" dirty="0">
                <a:solidFill>
                  <a:srgbClr val="FFFF00"/>
                </a:solidFill>
                <a:latin typeface="微软雅黑" panose="020B0503020204020204" pitchFamily="34" charset="-122"/>
                <a:ea typeface="微软雅黑" panose="020B0503020204020204" pitchFamily="34" charset="-122"/>
                <a:sym typeface="思源黑体 CN Normal"/>
              </a:rPr>
              <a:t>党的十八大以来</a:t>
            </a:r>
            <a:endParaRPr lang="en-US" altLang="zh-CN" sz="1600" b="1" dirty="0">
              <a:solidFill>
                <a:srgbClr val="FFFF00"/>
              </a:solidFill>
              <a:latin typeface="微软雅黑" panose="020B0503020204020204" pitchFamily="34" charset="-122"/>
              <a:ea typeface="微软雅黑" panose="020B0503020204020204" pitchFamily="34" charset="-122"/>
              <a:sym typeface="思源黑体 CN Normal"/>
            </a:endParaRPr>
          </a:p>
        </p:txBody>
      </p:sp>
      <p:pic>
        <p:nvPicPr>
          <p:cNvPr id="29" name="图片 28"/>
          <p:cNvPicPr>
            <a:picLocks noChangeAspect="1"/>
          </p:cNvPicPr>
          <p:nvPr/>
        </p:nvPicPr>
        <p:blipFill>
          <a:blip r:embed="rId4" cstate="email"/>
          <a:stretch>
            <a:fillRect/>
          </a:stretch>
        </p:blipFill>
        <p:spPr>
          <a:xfrm>
            <a:off x="523603" y="1193634"/>
            <a:ext cx="1638439" cy="2144479"/>
          </a:xfrm>
          <a:prstGeom prst="rect">
            <a:avLst/>
          </a:prstGeom>
          <a:effectLst>
            <a:outerShdw blurRad="381000" dist="127000" dir="2700000" algn="tl" rotWithShape="0">
              <a:schemeClr val="bg1">
                <a:lumMod val="50000"/>
                <a:alpha val="40000"/>
              </a:schemeClr>
            </a:outerShdw>
            <a:reflection blurRad="6350" stA="59000" endPos="13000" dir="5400000" sy="-100000" algn="bl" rotWithShape="0"/>
          </a:effectLst>
        </p:spPr>
      </p:pic>
      <p:pic>
        <p:nvPicPr>
          <p:cNvPr id="26642" name="Picture 3"/>
          <p:cNvPicPr>
            <a:picLocks noChangeAspect="1"/>
          </p:cNvPicPr>
          <p:nvPr/>
        </p:nvPicPr>
        <p:blipFill>
          <a:blip r:embed="rId5"/>
          <a:stretch>
            <a:fillRect/>
          </a:stretch>
        </p:blipFill>
        <p:spPr>
          <a:xfrm>
            <a:off x="554038" y="1208088"/>
            <a:ext cx="1584325" cy="882650"/>
          </a:xfrm>
          <a:prstGeom prst="rect">
            <a:avLst/>
          </a:prstGeom>
          <a:noFill/>
          <a:ln w="9525">
            <a:noFill/>
          </a:ln>
        </p:spPr>
      </p:pic>
      <p:sp>
        <p:nvSpPr>
          <p:cNvPr id="26643" name="矩形 17"/>
          <p:cNvSpPr/>
          <p:nvPr/>
        </p:nvSpPr>
        <p:spPr>
          <a:xfrm>
            <a:off x="558800" y="1376363"/>
            <a:ext cx="1535113" cy="584200"/>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ctr" eaLnBrk="1" hangingPunct="1">
              <a:spcBef>
                <a:spcPct val="0"/>
              </a:spcBef>
              <a:buFontTx/>
              <a:buNone/>
            </a:pPr>
            <a:r>
              <a:rPr lang="en-US" altLang="zh-CN" sz="1600" b="1" dirty="0">
                <a:solidFill>
                  <a:srgbClr val="FFFF00"/>
                </a:solidFill>
                <a:latin typeface="微软雅黑" panose="020B0503020204020204" pitchFamily="34" charset="-122"/>
                <a:ea typeface="微软雅黑" panose="020B0503020204020204" pitchFamily="34" charset="-122"/>
              </a:rPr>
              <a:t>《</a:t>
            </a:r>
            <a:r>
              <a:rPr lang="zh-CN" altLang="en-US" sz="1600" b="1" dirty="0">
                <a:solidFill>
                  <a:srgbClr val="FFFF00"/>
                </a:solidFill>
                <a:latin typeface="微软雅黑" panose="020B0503020204020204" pitchFamily="34" charset="-122"/>
                <a:ea typeface="微软雅黑" panose="020B0503020204020204" pitchFamily="34" charset="-122"/>
              </a:rPr>
              <a:t>论党的青年工作</a:t>
            </a:r>
            <a:r>
              <a:rPr lang="en-US" altLang="zh-CN" sz="1600" b="1" dirty="0">
                <a:solidFill>
                  <a:srgbClr val="FFFF00"/>
                </a:solidFill>
                <a:latin typeface="微软雅黑" panose="020B0503020204020204" pitchFamily="34" charset="-122"/>
                <a:ea typeface="微软雅黑" panose="020B0503020204020204" pitchFamily="34" charset="-122"/>
              </a:rPr>
              <a:t>》</a:t>
            </a:r>
            <a:endParaRPr lang="zh-CN" altLang="en-US" sz="1600" dirty="0">
              <a:solidFill>
                <a:srgbClr val="FFFF00"/>
              </a:solidFill>
              <a:latin typeface="Arial" panose="020B0604020202020204" pitchFamily="34" charset="0"/>
            </a:endParaRPr>
          </a:p>
        </p:txBody>
      </p:sp>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wipe(left)">
                                      <p:cBhvr>
                                        <p:cTn id="11" dur="500"/>
                                        <p:tgtEl>
                                          <p:spTgt spid="22"/>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wipe(up)">
                                      <p:cBhvr>
                                        <p:cTn id="15" dur="500"/>
                                        <p:tgtEl>
                                          <p:spTgt spid="23"/>
                                        </p:tgtEl>
                                      </p:cBhvr>
                                    </p:animEffect>
                                  </p:childTnLst>
                                </p:cTn>
                              </p:par>
                            </p:childTnLst>
                          </p:cTn>
                        </p:par>
                        <p:par>
                          <p:cTn id="16" fill="hold">
                            <p:stCondLst>
                              <p:cond delay="1500"/>
                            </p:stCondLst>
                            <p:childTnLst>
                              <p:par>
                                <p:cTn id="17" presetID="2" presetClass="entr" presetSubtype="4" fill="hold" nodeType="afterEffect">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cBhvr additive="base">
                                        <p:cTn id="19" dur="500" fill="hold"/>
                                        <p:tgtEl>
                                          <p:spTgt spid="25"/>
                                        </p:tgtEl>
                                        <p:attrNameLst>
                                          <p:attrName>ppt_x</p:attrName>
                                        </p:attrNameLst>
                                      </p:cBhvr>
                                      <p:tavLst>
                                        <p:tav tm="0">
                                          <p:val>
                                            <p:strVal val="#ppt_x"/>
                                          </p:val>
                                        </p:tav>
                                        <p:tav tm="100000">
                                          <p:val>
                                            <p:strVal val="#ppt_x"/>
                                          </p:val>
                                        </p:tav>
                                      </p:tavLst>
                                    </p:anim>
                                    <p:anim calcmode="lin" valueType="num">
                                      <p:cBhvr additive="base">
                                        <p:cTn id="20" dur="500" fill="hold"/>
                                        <p:tgtEl>
                                          <p:spTgt spid="25"/>
                                        </p:tgtEl>
                                        <p:attrNameLst>
                                          <p:attrName>ppt_y</p:attrName>
                                        </p:attrNameLst>
                                      </p:cBhvr>
                                      <p:tavLst>
                                        <p:tav tm="0">
                                          <p:val>
                                            <p:strVal val="1+#ppt_h/2"/>
                                          </p:val>
                                        </p:tav>
                                        <p:tav tm="100000">
                                          <p:val>
                                            <p:strVal val="#ppt_y"/>
                                          </p:val>
                                        </p:tav>
                                      </p:tavLst>
                                    </p:anim>
                                  </p:childTnLst>
                                </p:cTn>
                              </p:par>
                            </p:childTnLst>
                          </p:cTn>
                        </p:par>
                        <p:par>
                          <p:cTn id="21" fill="hold">
                            <p:stCondLst>
                              <p:cond delay="2000"/>
                            </p:stCondLst>
                            <p:childTnLst>
                              <p:par>
                                <p:cTn id="22" presetID="21" presetClass="entr" presetSubtype="1" fill="hold" grpId="0" nodeType="afterEffect">
                                  <p:stCondLst>
                                    <p:cond delay="0"/>
                                  </p:stCondLst>
                                  <p:childTnLst>
                                    <p:set>
                                      <p:cBhvr>
                                        <p:cTn id="23" dur="1" fill="hold">
                                          <p:stCondLst>
                                            <p:cond delay="0"/>
                                          </p:stCondLst>
                                        </p:cTn>
                                        <p:tgtEl>
                                          <p:spTgt spid="26"/>
                                        </p:tgtEl>
                                        <p:attrNameLst>
                                          <p:attrName>style.visibility</p:attrName>
                                        </p:attrNameLst>
                                      </p:cBhvr>
                                      <p:to>
                                        <p:strVal val="visible"/>
                                      </p:to>
                                    </p:set>
                                    <p:animEffect transition="in" filter="wheel(1)">
                                      <p:cBhvr>
                                        <p:cTn id="24" dur="200"/>
                                        <p:tgtEl>
                                          <p:spTgt spid="26"/>
                                        </p:tgtEl>
                                      </p:cBhvr>
                                    </p:animEffect>
                                  </p:childTnLst>
                                </p:cTn>
                              </p:par>
                            </p:childTnLst>
                          </p:cTn>
                        </p:par>
                        <p:par>
                          <p:cTn id="25" fill="hold">
                            <p:stCondLst>
                              <p:cond delay="2500"/>
                            </p:stCondLst>
                            <p:childTnLst>
                              <p:par>
                                <p:cTn id="26" presetID="42" presetClass="entr" presetSubtype="0" fill="hold" grpId="0" nodeType="after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fade">
                                      <p:cBhvr>
                                        <p:cTn id="28" dur="500"/>
                                        <p:tgtEl>
                                          <p:spTgt spid="27"/>
                                        </p:tgtEl>
                                      </p:cBhvr>
                                    </p:animEffect>
                                    <p:anim calcmode="lin" valueType="num">
                                      <p:cBhvr>
                                        <p:cTn id="29" dur="500" fill="hold"/>
                                        <p:tgtEl>
                                          <p:spTgt spid="27"/>
                                        </p:tgtEl>
                                        <p:attrNameLst>
                                          <p:attrName>ppt_x</p:attrName>
                                        </p:attrNameLst>
                                      </p:cBhvr>
                                      <p:tavLst>
                                        <p:tav tm="0">
                                          <p:val>
                                            <p:strVal val="#ppt_x"/>
                                          </p:val>
                                        </p:tav>
                                        <p:tav tm="100000">
                                          <p:val>
                                            <p:strVal val="#ppt_x"/>
                                          </p:val>
                                        </p:tav>
                                      </p:tavLst>
                                    </p:anim>
                                    <p:anim calcmode="lin" valueType="num">
                                      <p:cBhvr>
                                        <p:cTn id="30" dur="500" fill="hold"/>
                                        <p:tgtEl>
                                          <p:spTgt spid="27"/>
                                        </p:tgtEl>
                                        <p:attrNameLst>
                                          <p:attrName>ppt_y</p:attrName>
                                        </p:attrNameLst>
                                      </p:cBhvr>
                                      <p:tavLst>
                                        <p:tav tm="0">
                                          <p:val>
                                            <p:strVal val="#ppt_y+.1"/>
                                          </p:val>
                                        </p:tav>
                                        <p:tav tm="100000">
                                          <p:val>
                                            <p:strVal val="#ppt_y"/>
                                          </p:val>
                                        </p:tav>
                                      </p:tavLst>
                                    </p:anim>
                                  </p:childTnLst>
                                </p:cTn>
                              </p:par>
                            </p:childTnLst>
                          </p:cTn>
                        </p:par>
                        <p:par>
                          <p:cTn id="31" fill="hold">
                            <p:stCondLst>
                              <p:cond delay="3000"/>
                            </p:stCondLst>
                            <p:childTnLst>
                              <p:par>
                                <p:cTn id="32" presetID="22" presetClass="entr" presetSubtype="8" fill="hold" grpId="0" nodeType="afterEffect">
                                  <p:stCondLst>
                                    <p:cond delay="0"/>
                                  </p:stCondLst>
                                  <p:childTnLst>
                                    <p:set>
                                      <p:cBhvr>
                                        <p:cTn id="33" dur="1" fill="hold">
                                          <p:stCondLst>
                                            <p:cond delay="0"/>
                                          </p:stCondLst>
                                        </p:cTn>
                                        <p:tgtEl>
                                          <p:spTgt spid="28"/>
                                        </p:tgtEl>
                                        <p:attrNameLst>
                                          <p:attrName>style.visibility</p:attrName>
                                        </p:attrNameLst>
                                      </p:cBhvr>
                                      <p:to>
                                        <p:strVal val="visible"/>
                                      </p:to>
                                    </p:set>
                                    <p:animEffect transition="in" filter="wipe(left)">
                                      <p:cBhvr>
                                        <p:cTn id="34" dur="500"/>
                                        <p:tgtEl>
                                          <p:spTgt spid="28"/>
                                        </p:tgtEl>
                                      </p:cBhvr>
                                    </p:animEffect>
                                  </p:childTnLst>
                                </p:cTn>
                              </p:par>
                            </p:childTnLst>
                          </p:cTn>
                        </p:par>
                        <p:par>
                          <p:cTn id="35" fill="hold">
                            <p:stCondLst>
                              <p:cond delay="3500"/>
                            </p:stCondLst>
                            <p:childTnLst>
                              <p:par>
                                <p:cTn id="36" presetID="42" presetClass="entr" presetSubtype="0" fill="hold" nodeType="afterEffect">
                                  <p:stCondLst>
                                    <p:cond delay="0"/>
                                  </p:stCondLst>
                                  <p:childTnLst>
                                    <p:set>
                                      <p:cBhvr>
                                        <p:cTn id="37" dur="1" fill="hold">
                                          <p:stCondLst>
                                            <p:cond delay="0"/>
                                          </p:stCondLst>
                                        </p:cTn>
                                        <p:tgtEl>
                                          <p:spTgt spid="29"/>
                                        </p:tgtEl>
                                        <p:attrNameLst>
                                          <p:attrName>style.visibility</p:attrName>
                                        </p:attrNameLst>
                                      </p:cBhvr>
                                      <p:to>
                                        <p:strVal val="visible"/>
                                      </p:to>
                                    </p:set>
                                    <p:animEffect transition="in" filter="fade">
                                      <p:cBhvr>
                                        <p:cTn id="38" dur="1000"/>
                                        <p:tgtEl>
                                          <p:spTgt spid="29"/>
                                        </p:tgtEl>
                                      </p:cBhvr>
                                    </p:animEffect>
                                    <p:anim calcmode="lin" valueType="num">
                                      <p:cBhvr>
                                        <p:cTn id="39" dur="1000" fill="hold"/>
                                        <p:tgtEl>
                                          <p:spTgt spid="29"/>
                                        </p:tgtEl>
                                        <p:attrNameLst>
                                          <p:attrName>ppt_x</p:attrName>
                                        </p:attrNameLst>
                                      </p:cBhvr>
                                      <p:tavLst>
                                        <p:tav tm="0">
                                          <p:val>
                                            <p:strVal val="#ppt_x"/>
                                          </p:val>
                                        </p:tav>
                                        <p:tav tm="100000">
                                          <p:val>
                                            <p:strVal val="#ppt_x"/>
                                          </p:val>
                                        </p:tav>
                                      </p:tavLst>
                                    </p:anim>
                                    <p:anim calcmode="lin" valueType="num">
                                      <p:cBhvr>
                                        <p:cTn id="40"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animBg="1"/>
      <p:bldP spid="23" grpId="0"/>
      <p:bldP spid="26" grpId="0" animBg="1"/>
      <p:bldP spid="27" grpId="0"/>
      <p:bldP spid="28"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文本框 6"/>
          <p:cNvSpPr txBox="1"/>
          <p:nvPr/>
        </p:nvSpPr>
        <p:spPr>
          <a:xfrm>
            <a:off x="1270000" y="317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公众号广泛宣传瑶族群众自编自演、寓教于乐的挖地歌、山歌、彩调等民族传统节目，做好各类民族团结进步活动宣传，创造全乡各族人民和睦相处、和衷共济、团结稳定的和谐环境</a:t>
            </a:r>
          </a:p>
        </p:txBody>
      </p:sp>
      <p:sp>
        <p:nvSpPr>
          <p:cNvPr id="78851" name="文本框 5"/>
          <p:cNvSpPr txBox="1"/>
          <p:nvPr/>
        </p:nvSpPr>
        <p:spPr>
          <a:xfrm>
            <a:off x="1270000" y="2540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en-US" altLang="zh-CN" sz="200" dirty="0">
                <a:latin typeface="Arial" panose="020B0604020202020204" pitchFamily="34" charset="0"/>
              </a:rPr>
              <a:t>"</a:t>
            </a:r>
            <a:r>
              <a:rPr lang="zh-CN" altLang="en-US" sz="200" dirty="0">
                <a:latin typeface="Arial" panose="020B0604020202020204" pitchFamily="34" charset="0"/>
              </a:rPr>
              <a:t>一百年前，五四之风吹遍中国，千万青年挥斥方遒、振臂呐喊。</a:t>
            </a:r>
          </a:p>
        </p:txBody>
      </p:sp>
      <p:sp>
        <p:nvSpPr>
          <p:cNvPr id="78852" name="文本框 4"/>
          <p:cNvSpPr txBox="1"/>
          <p:nvPr/>
        </p:nvSpPr>
        <p:spPr>
          <a:xfrm>
            <a:off x="1270000" y="190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业示范村和示范户、示范合作社、产业基地等新兴资源，有条件的地方，充分挖掘本土红色资源，将火红的斗争岁月和壮阔的奋进浪潮融入到本地党史馆和党性教育基地中，在</a:t>
            </a:r>
            <a:r>
              <a:rPr lang="en-US" altLang="zh-CN" sz="200" dirty="0">
                <a:latin typeface="Arial" panose="020B0604020202020204" pitchFamily="34" charset="0"/>
              </a:rPr>
              <a:t>"</a:t>
            </a:r>
            <a:r>
              <a:rPr lang="zh-CN" altLang="en-US" sz="200" dirty="0">
                <a:latin typeface="Arial" panose="020B0604020202020204" pitchFamily="34" charset="0"/>
              </a:rPr>
              <a:t>接地气</a:t>
            </a:r>
            <a:r>
              <a:rPr lang="en-US" altLang="zh-CN" sz="200" dirty="0">
                <a:latin typeface="Arial" panose="020B0604020202020204" pitchFamily="34" charset="0"/>
              </a:rPr>
              <a:t>"</a:t>
            </a:r>
            <a:r>
              <a:rPr lang="zh-CN" altLang="en-US" sz="200" dirty="0">
                <a:latin typeface="Arial" panose="020B0604020202020204" pitchFamily="34" charset="0"/>
              </a:rPr>
              <a:t>中建设高质量农村党员教育培训阵地</a:t>
            </a:r>
          </a:p>
        </p:txBody>
      </p:sp>
      <p:sp>
        <p:nvSpPr>
          <p:cNvPr id="78853" name="文本框 2"/>
          <p:cNvSpPr txBox="1"/>
          <p:nvPr/>
        </p:nvSpPr>
        <p:spPr>
          <a:xfrm>
            <a:off x="1270000" y="1270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革命战争年代，即使面临枪炮和生死，老一辈共产党人也全然不惧，毅然担起使命，为民族解放奉献青春与热血。</a:t>
            </a:r>
          </a:p>
        </p:txBody>
      </p:sp>
      <p:sp>
        <p:nvSpPr>
          <p:cNvPr id="78854" name="文本框 1"/>
          <p:cNvSpPr txBox="1"/>
          <p:nvPr/>
        </p:nvSpPr>
        <p:spPr>
          <a:xfrm>
            <a:off x="1270000" y="63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纵使施工条件困难，但他们却</a:t>
            </a:r>
            <a:r>
              <a:rPr lang="en-US" altLang="zh-CN" sz="200" dirty="0">
                <a:latin typeface="Arial" panose="020B0604020202020204" pitchFamily="34" charset="0"/>
              </a:rPr>
              <a:t>"</a:t>
            </a:r>
            <a:r>
              <a:rPr lang="zh-CN" altLang="en-US" sz="200" dirty="0">
                <a:latin typeface="Arial" panose="020B0604020202020204" pitchFamily="34" charset="0"/>
              </a:rPr>
              <a:t>咬定青山不放松</a:t>
            </a:r>
            <a:r>
              <a:rPr lang="en-US" altLang="zh-CN" sz="200" dirty="0">
                <a:latin typeface="Arial" panose="020B0604020202020204" pitchFamily="34" charset="0"/>
              </a:rPr>
              <a:t>"</a:t>
            </a:r>
            <a:r>
              <a:rPr lang="zh-CN" altLang="en-US" sz="200" dirty="0">
                <a:latin typeface="Arial" panose="020B0604020202020204" pitchFamily="34" charset="0"/>
              </a:rPr>
              <a:t>，誓要完成党和人民交给他们的任务。</a:t>
            </a:r>
          </a:p>
        </p:txBody>
      </p:sp>
      <p:pic>
        <p:nvPicPr>
          <p:cNvPr id="78855" name="图片 2"/>
          <p:cNvPicPr/>
          <p:nvPr/>
        </p:nvPicPr>
        <p:blipFill>
          <a:blip r:embed="rId3"/>
          <a:stretch>
            <a:fillRect/>
          </a:stretch>
        </p:blipFill>
        <p:spPr>
          <a:xfrm>
            <a:off x="0" y="0"/>
            <a:ext cx="9144000" cy="5143500"/>
          </a:xfrm>
          <a:prstGeom prst="rect">
            <a:avLst/>
          </a:prstGeom>
          <a:noFill/>
          <a:ln w="9525">
            <a:noFill/>
          </a:ln>
        </p:spPr>
      </p:pic>
      <p:cxnSp>
        <p:nvCxnSpPr>
          <p:cNvPr id="78856" name="直接连接符 6"/>
          <p:cNvCxnSpPr/>
          <p:nvPr/>
        </p:nvCxnSpPr>
        <p:spPr>
          <a:xfrm flipH="1">
            <a:off x="406400" y="579438"/>
            <a:ext cx="6542088" cy="0"/>
          </a:xfrm>
          <a:prstGeom prst="line">
            <a:avLst/>
          </a:prstGeom>
          <a:ln w="9525" cap="flat" cmpd="sng">
            <a:solidFill>
              <a:srgbClr val="292929"/>
            </a:solidFill>
            <a:prstDash val="dash"/>
            <a:headEnd type="none" w="med" len="med"/>
            <a:tailEnd type="oval" w="med" len="med"/>
          </a:ln>
        </p:spPr>
      </p:cxnSp>
      <p:sp>
        <p:nvSpPr>
          <p:cNvPr id="4" name="等腰三角形 3"/>
          <p:cNvSpPr/>
          <p:nvPr/>
        </p:nvSpPr>
        <p:spPr>
          <a:xfrm rot="5400000">
            <a:off x="-41275" y="319088"/>
            <a:ext cx="603250" cy="520700"/>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78858" name="图片 3"/>
          <p:cNvPicPr>
            <a:picLocks noChangeAspect="1"/>
          </p:cNvPicPr>
          <p:nvPr/>
        </p:nvPicPr>
        <p:blipFill>
          <a:blip r:embed="rId4"/>
          <a:stretch>
            <a:fillRect/>
          </a:stretch>
        </p:blipFill>
        <p:spPr>
          <a:xfrm>
            <a:off x="7551738" y="0"/>
            <a:ext cx="1592262" cy="965200"/>
          </a:xfrm>
          <a:prstGeom prst="rect">
            <a:avLst/>
          </a:prstGeom>
          <a:noFill/>
          <a:ln w="9525">
            <a:noFill/>
          </a:ln>
        </p:spPr>
      </p:pic>
      <p:sp>
        <p:nvSpPr>
          <p:cNvPr id="8" name="矩形 7"/>
          <p:cNvSpPr/>
          <p:nvPr/>
        </p:nvSpPr>
        <p:spPr>
          <a:xfrm>
            <a:off x="687512" y="1785908"/>
            <a:ext cx="1254636" cy="1354137"/>
          </a:xfrm>
          <a:prstGeom prst="rect">
            <a:avLst/>
          </a:prstGeom>
          <a:solidFill>
            <a:srgbClr val="C00000"/>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800" b="1" i="0" u="none" strike="noStrike" kern="1200" cap="none" spc="0" normalizeH="0" baseline="0" noProof="0" dirty="0">
                <a:ln>
                  <a:noFill/>
                </a:ln>
                <a:gradFill>
                  <a:gsLst>
                    <a:gs pos="24000">
                      <a:schemeClr val="bg1"/>
                    </a:gs>
                    <a:gs pos="87000">
                      <a:srgbClr val="FFFF00"/>
                    </a:gs>
                  </a:gsLst>
                  <a:lin ang="5400000" scaled="1"/>
                </a:gradFill>
                <a:effectLst/>
                <a:uLnTx/>
                <a:uFillTx/>
                <a:latin typeface="微软雅黑" panose="020B0503020204020204" pitchFamily="34" charset="-122"/>
                <a:ea typeface="微软雅黑" panose="020B0503020204020204" pitchFamily="34" charset="-122"/>
                <a:cs typeface="+mn-cs"/>
              </a:rPr>
              <a:t>共青团</a:t>
            </a:r>
          </a:p>
        </p:txBody>
      </p:sp>
      <p:grpSp>
        <p:nvGrpSpPr>
          <p:cNvPr id="9" name="组合 11"/>
          <p:cNvGrpSpPr/>
          <p:nvPr/>
        </p:nvGrpSpPr>
        <p:grpSpPr>
          <a:xfrm>
            <a:off x="2022475" y="1785938"/>
            <a:ext cx="6846888" cy="1354137"/>
            <a:chOff x="3225443" y="1885976"/>
            <a:chExt cx="9128563" cy="1804641"/>
          </a:xfrm>
        </p:grpSpPr>
        <p:sp>
          <p:nvSpPr>
            <p:cNvPr id="10" name="矩形 9"/>
            <p:cNvSpPr/>
            <p:nvPr/>
          </p:nvSpPr>
          <p:spPr>
            <a:xfrm>
              <a:off x="3225443" y="1885976"/>
              <a:ext cx="9128563" cy="1804641"/>
            </a:xfrm>
            <a:prstGeom prst="rect">
              <a:avLst/>
            </a:prstGeom>
            <a:noFill/>
            <a:ln w="1905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3000" b="1" i="0" u="none" strike="noStrike" kern="1200" cap="none" spc="0" normalizeH="0" baseline="0" noProof="0" dirty="0">
                <a:ln>
                  <a:noFill/>
                </a:ln>
                <a:solidFill>
                  <a:srgbClr val="FFFDFB"/>
                </a:solidFill>
                <a:effectLst/>
                <a:uLnTx/>
                <a:uFillTx/>
                <a:latin typeface="微软雅黑" panose="020B0503020204020204" pitchFamily="34" charset="-122"/>
                <a:ea typeface="微软雅黑" panose="020B0503020204020204" pitchFamily="34" charset="-122"/>
                <a:cs typeface="+mn-cs"/>
              </a:endParaRPr>
            </a:p>
          </p:txBody>
        </p:sp>
        <p:sp>
          <p:nvSpPr>
            <p:cNvPr id="11" name="矩形 13"/>
            <p:cNvSpPr>
              <a:spLocks noChangeArrowheads="1"/>
            </p:cNvSpPr>
            <p:nvPr/>
          </p:nvSpPr>
          <p:spPr bwMode="auto">
            <a:xfrm>
              <a:off x="3386299" y="2089078"/>
              <a:ext cx="8925377" cy="1557112"/>
            </a:xfrm>
            <a:prstGeom prst="rect">
              <a:avLst/>
            </a:prstGeom>
            <a:noFill/>
            <a:ln w="9525">
              <a:noFill/>
              <a:miter lim="800000"/>
            </a:ln>
          </p:spPr>
          <p:txBody>
            <a:bodyPr>
              <a:spAutoFit/>
            </a:bodyPr>
            <a:lstStyle/>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en-US" sz="12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坚定不移跟党走，为党和人民奋斗，是共青团的初心使命。一百年来，在党的坚强领导下，共青团不忘初心、牢记使命，走在青年前列，组织引导一代又一代青年坚定信念、紧跟党走，为争取民族独立、人民解放和实现国家富强、人民幸福而贡献力量，谱写了中华民族伟大复兴进程中激昂的青春乐章。</a:t>
              </a:r>
              <a:endParaRPr kumimoji="0" lang="en-US" altLang="zh-CN" sz="1200" b="0"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endParaRPr>
            </a:p>
          </p:txBody>
        </p:sp>
      </p:grpSp>
      <p:sp>
        <p:nvSpPr>
          <p:cNvPr id="78861" name="矩形 31"/>
          <p:cNvSpPr/>
          <p:nvPr/>
        </p:nvSpPr>
        <p:spPr>
          <a:xfrm>
            <a:off x="909638" y="912813"/>
            <a:ext cx="7770812" cy="5810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358775" algn="ctr">
              <a:lnSpc>
                <a:spcPct val="150000"/>
              </a:lnSpc>
              <a:spcBef>
                <a:spcPct val="0"/>
              </a:spcBef>
              <a:buNone/>
            </a:pPr>
            <a:r>
              <a:rPr lang="zh-CN" altLang="en-US" sz="2400" b="1" dirty="0">
                <a:solidFill>
                  <a:srgbClr val="C00000"/>
                </a:solidFill>
                <a:latin typeface="微软雅黑" panose="020B0503020204020204" pitchFamily="34" charset="-122"/>
                <a:ea typeface="微软雅黑" panose="020B0503020204020204" pitchFamily="34" charset="-122"/>
              </a:rPr>
              <a:t>共青团的初心使命</a:t>
            </a:r>
          </a:p>
        </p:txBody>
      </p:sp>
      <p:sp>
        <p:nvSpPr>
          <p:cNvPr id="15" name="文本框 14"/>
          <p:cNvSpPr txBox="1"/>
          <p:nvPr/>
        </p:nvSpPr>
        <p:spPr>
          <a:xfrm>
            <a:off x="476474" y="230645"/>
            <a:ext cx="7730901" cy="338554"/>
          </a:xfrm>
          <a:prstGeom prst="rect">
            <a:avLst/>
          </a:prstGeom>
          <a:noFill/>
        </p:spPr>
        <p:txBody>
          <a:bodyPr>
            <a:spAutoFit/>
          </a:bodyPr>
          <a:lstStyle/>
          <a:p>
            <a:pPr marR="0" defTabSz="914400">
              <a:buClrTx/>
              <a:buSzTx/>
              <a:buFontTx/>
              <a:buNone/>
              <a:defRPr/>
            </a:pPr>
            <a:r>
              <a:rPr kumimoji="0" lang="zh-CN" altLang="en-US" sz="1600" b="1" kern="1200" cap="none" spc="225" normalizeH="0" baseline="0" noProof="0" dirty="0">
                <a:effectLst>
                  <a:glow rad="101600">
                    <a:prstClr val="white">
                      <a:alpha val="60000"/>
                    </a:prstClr>
                  </a:glow>
                </a:effectLst>
                <a:latin typeface="微软雅黑" panose="020B0503020204020204" pitchFamily="34" charset="-122"/>
                <a:ea typeface="微软雅黑" panose="020B0503020204020204" pitchFamily="34" charset="-122"/>
                <a:cs typeface="+mn-cs"/>
              </a:rPr>
              <a:t>一、全面回顾了</a:t>
            </a:r>
            <a:r>
              <a:rPr kumimoji="0" lang="en-US" altLang="zh-CN" sz="1600" b="1" kern="1200" cap="none" spc="225" normalizeH="0" baseline="0" noProof="0" dirty="0">
                <a:effectLst>
                  <a:glow rad="101600">
                    <a:prstClr val="white">
                      <a:alpha val="60000"/>
                    </a:prstClr>
                  </a:glow>
                </a:effectLst>
                <a:latin typeface="微软雅黑" panose="020B0503020204020204" pitchFamily="34" charset="-122"/>
                <a:ea typeface="微软雅黑" panose="020B0503020204020204" pitchFamily="34" charset="-122"/>
                <a:cs typeface="+mn-cs"/>
              </a:rPr>
              <a:t>100</a:t>
            </a:r>
            <a:r>
              <a:rPr kumimoji="0" lang="zh-CN" altLang="en-US" sz="1600" b="1" kern="1200" cap="none" spc="225" normalizeH="0" baseline="0" noProof="0" dirty="0">
                <a:effectLst>
                  <a:glow rad="101600">
                    <a:prstClr val="white">
                      <a:alpha val="60000"/>
                    </a:prstClr>
                  </a:glow>
                </a:effectLst>
                <a:latin typeface="微软雅黑" panose="020B0503020204020204" pitchFamily="34" charset="-122"/>
                <a:ea typeface="微软雅黑" panose="020B0503020204020204" pitchFamily="34" charset="-122"/>
                <a:cs typeface="+mn-cs"/>
              </a:rPr>
              <a:t>年来共青团坚定不移听党话、跟党走的青春历程</a:t>
            </a:r>
          </a:p>
        </p:txBody>
      </p:sp>
      <p:pic>
        <p:nvPicPr>
          <p:cNvPr id="78863" name="图片 4"/>
          <p:cNvPicPr>
            <a:picLocks noChangeAspect="1"/>
          </p:cNvPicPr>
          <p:nvPr/>
        </p:nvPicPr>
        <p:blipFill>
          <a:blip r:embed="rId5"/>
          <a:stretch>
            <a:fillRect/>
          </a:stretch>
        </p:blipFill>
        <p:spPr>
          <a:xfrm>
            <a:off x="6180138" y="3367088"/>
            <a:ext cx="2027237" cy="1446212"/>
          </a:xfrm>
          <a:prstGeom prst="rect">
            <a:avLst/>
          </a:prstGeom>
          <a:noFill/>
          <a:ln w="9525">
            <a:noFill/>
          </a:ln>
        </p:spPr>
      </p:pic>
      <p:pic>
        <p:nvPicPr>
          <p:cNvPr id="78864" name="图片 6"/>
          <p:cNvPicPr>
            <a:picLocks noChangeAspect="1"/>
          </p:cNvPicPr>
          <p:nvPr/>
        </p:nvPicPr>
        <p:blipFill>
          <a:blip r:embed="rId6"/>
          <a:stretch>
            <a:fillRect/>
          </a:stretch>
        </p:blipFill>
        <p:spPr>
          <a:xfrm>
            <a:off x="2771775" y="3367088"/>
            <a:ext cx="2166938" cy="1371600"/>
          </a:xfrm>
          <a:prstGeom prst="rect">
            <a:avLst/>
          </a:prstGeom>
          <a:noFill/>
          <a:ln w="9525">
            <a:noFill/>
          </a:ln>
        </p:spPr>
      </p:pic>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18" presetClass="entr" presetSubtype="6"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strips(downRight)">
                                      <p:cBhvr>
                                        <p:cTn id="13" dur="500"/>
                                        <p:tgtEl>
                                          <p:spTgt spid="9"/>
                                        </p:tgtEl>
                                      </p:cBhvr>
                                    </p:animEffect>
                                  </p:childTnLst>
                                </p:cTn>
                              </p:par>
                              <p:par>
                                <p:cTn id="14" presetID="23" presetClass="entr" presetSubtype="16" fill="hold" nodeType="with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p:cTn id="16" dur="500" fill="hold"/>
                                        <p:tgtEl>
                                          <p:spTgt spid="15"/>
                                        </p:tgtEl>
                                        <p:attrNameLst>
                                          <p:attrName>ppt_w</p:attrName>
                                        </p:attrNameLst>
                                      </p:cBhvr>
                                      <p:tavLst>
                                        <p:tav tm="0">
                                          <p:val>
                                            <p:fltVal val="0"/>
                                          </p:val>
                                        </p:tav>
                                        <p:tav tm="100000">
                                          <p:val>
                                            <p:strVal val="#ppt_w"/>
                                          </p:val>
                                        </p:tav>
                                      </p:tavLst>
                                    </p:anim>
                                    <p:anim calcmode="lin" valueType="num">
                                      <p:cBhvr>
                                        <p:cTn id="17" dur="500" fill="hold"/>
                                        <p:tgtEl>
                                          <p:spTgt spid="1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文本框 6"/>
          <p:cNvSpPr txBox="1"/>
          <p:nvPr/>
        </p:nvSpPr>
        <p:spPr>
          <a:xfrm>
            <a:off x="1270000" y="317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习近平总书记曾在中央党校县委书记研修班学员座谈时强调，当官就不要发财，发财就不要当官，否则迟早要完蛋。</a:t>
            </a:r>
          </a:p>
        </p:txBody>
      </p:sp>
      <p:sp>
        <p:nvSpPr>
          <p:cNvPr id="80899" name="文本框 5"/>
          <p:cNvSpPr txBox="1"/>
          <p:nvPr/>
        </p:nvSpPr>
        <p:spPr>
          <a:xfrm>
            <a:off x="1270000" y="2540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习近平总书记强调：</a:t>
            </a:r>
            <a:r>
              <a:rPr lang="en-US" altLang="zh-CN" sz="200" dirty="0">
                <a:latin typeface="Arial" panose="020B0604020202020204" pitchFamily="34" charset="0"/>
              </a:rPr>
              <a:t>"</a:t>
            </a:r>
            <a:r>
              <a:rPr lang="zh-CN" altLang="en-US" sz="200" dirty="0">
                <a:latin typeface="Arial" panose="020B0604020202020204" pitchFamily="34" charset="0"/>
              </a:rPr>
              <a:t>人民对美好生活的向往就是我们的奋斗目标。</a:t>
            </a:r>
          </a:p>
        </p:txBody>
      </p:sp>
      <p:sp>
        <p:nvSpPr>
          <p:cNvPr id="80900" name="文本框 4"/>
          <p:cNvSpPr txBox="1"/>
          <p:nvPr/>
        </p:nvSpPr>
        <p:spPr>
          <a:xfrm>
            <a:off x="1270000" y="190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从政策制定开始，到执行、司法、监管等各个层面都要规范有序，要求各道程序严格按制度执行，严格职责权限；同时要注意科学分配权力，避免权力过大产生</a:t>
            </a:r>
            <a:r>
              <a:rPr lang="en-US" altLang="zh-CN" sz="200" dirty="0">
                <a:latin typeface="Arial" panose="020B0604020202020204" pitchFamily="34" charset="0"/>
              </a:rPr>
              <a:t>"</a:t>
            </a:r>
            <a:r>
              <a:rPr lang="zh-CN" altLang="en-US" sz="200" dirty="0">
                <a:latin typeface="Arial" panose="020B0604020202020204" pitchFamily="34" charset="0"/>
              </a:rPr>
              <a:t>只手遮天</a:t>
            </a:r>
            <a:r>
              <a:rPr lang="en-US" altLang="zh-CN" sz="200" dirty="0">
                <a:latin typeface="Arial" panose="020B0604020202020204" pitchFamily="34" charset="0"/>
              </a:rPr>
              <a:t>"</a:t>
            </a:r>
            <a:r>
              <a:rPr lang="zh-CN" altLang="en-US" sz="200" dirty="0">
                <a:latin typeface="Arial" panose="020B0604020202020204" pitchFamily="34" charset="0"/>
              </a:rPr>
              <a:t>的可能。</a:t>
            </a:r>
          </a:p>
        </p:txBody>
      </p:sp>
      <p:sp>
        <p:nvSpPr>
          <p:cNvPr id="80901" name="文本框 2"/>
          <p:cNvSpPr txBox="1"/>
          <p:nvPr/>
        </p:nvSpPr>
        <p:spPr>
          <a:xfrm>
            <a:off x="1270000" y="1270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一粥一饭，当思来处不易；半丝半缕，恒念物力维艰。</a:t>
            </a:r>
          </a:p>
        </p:txBody>
      </p:sp>
      <p:sp>
        <p:nvSpPr>
          <p:cNvPr id="80902" name="文本框 1"/>
          <p:cNvSpPr txBox="1"/>
          <p:nvPr/>
        </p:nvSpPr>
        <p:spPr>
          <a:xfrm>
            <a:off x="1270000" y="63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青年干部应当坚持实事求是的原则，不能掩耳盗铃、自欺欺人，针对自身出现的短板，对症下药，践行</a:t>
            </a:r>
            <a:r>
              <a:rPr lang="en-US" altLang="zh-CN" sz="200" dirty="0">
                <a:latin typeface="Arial" panose="020B0604020202020204" pitchFamily="34" charset="0"/>
              </a:rPr>
              <a:t>"</a:t>
            </a:r>
            <a:r>
              <a:rPr lang="zh-CN" altLang="en-US" sz="200" dirty="0">
                <a:latin typeface="Arial" panose="020B0604020202020204" pitchFamily="34" charset="0"/>
              </a:rPr>
              <a:t>不说大话，不务虚功</a:t>
            </a:r>
            <a:r>
              <a:rPr lang="en-US" altLang="zh-CN" sz="200" dirty="0">
                <a:latin typeface="Arial" panose="020B0604020202020204" pitchFamily="34" charset="0"/>
              </a:rPr>
              <a:t>"</a:t>
            </a:r>
            <a:r>
              <a:rPr lang="zh-CN" altLang="en-US" sz="200" dirty="0">
                <a:latin typeface="Arial" panose="020B0604020202020204" pitchFamily="34" charset="0"/>
              </a:rPr>
              <a:t>脚踏实地</a:t>
            </a:r>
            <a:r>
              <a:rPr lang="en-US" altLang="zh-CN" sz="200" dirty="0">
                <a:latin typeface="Arial" panose="020B0604020202020204" pitchFamily="34" charset="0"/>
              </a:rPr>
              <a:t>"</a:t>
            </a:r>
            <a:r>
              <a:rPr lang="zh-CN" altLang="en-US" sz="200" dirty="0">
                <a:latin typeface="Arial" panose="020B0604020202020204" pitchFamily="34" charset="0"/>
              </a:rPr>
              <a:t>补不足</a:t>
            </a:r>
            <a:r>
              <a:rPr lang="en-US" altLang="zh-CN" sz="200" dirty="0">
                <a:latin typeface="Arial" panose="020B0604020202020204" pitchFamily="34" charset="0"/>
              </a:rPr>
              <a:t>"</a:t>
            </a:r>
            <a:r>
              <a:rPr lang="zh-CN" altLang="en-US" sz="200" dirty="0">
                <a:latin typeface="Arial" panose="020B0604020202020204" pitchFamily="34" charset="0"/>
              </a:rPr>
              <a:t>的行动，一招招学，一次次练，一步步走，才能使缺点错误不至于死灰复燃</a:t>
            </a:r>
          </a:p>
        </p:txBody>
      </p:sp>
      <p:pic>
        <p:nvPicPr>
          <p:cNvPr id="80903" name="图片 2"/>
          <p:cNvPicPr/>
          <p:nvPr/>
        </p:nvPicPr>
        <p:blipFill>
          <a:blip r:embed="rId3"/>
          <a:stretch>
            <a:fillRect/>
          </a:stretch>
        </p:blipFill>
        <p:spPr>
          <a:xfrm>
            <a:off x="0" y="0"/>
            <a:ext cx="9144000" cy="5143500"/>
          </a:xfrm>
          <a:prstGeom prst="rect">
            <a:avLst/>
          </a:prstGeom>
          <a:noFill/>
          <a:ln w="9525">
            <a:noFill/>
          </a:ln>
        </p:spPr>
      </p:pic>
      <p:cxnSp>
        <p:nvCxnSpPr>
          <p:cNvPr id="80904" name="直接连接符 6"/>
          <p:cNvCxnSpPr/>
          <p:nvPr/>
        </p:nvCxnSpPr>
        <p:spPr>
          <a:xfrm flipH="1">
            <a:off x="406400" y="579438"/>
            <a:ext cx="6542088" cy="0"/>
          </a:xfrm>
          <a:prstGeom prst="line">
            <a:avLst/>
          </a:prstGeom>
          <a:ln w="9525" cap="flat" cmpd="sng">
            <a:solidFill>
              <a:srgbClr val="292929"/>
            </a:solidFill>
            <a:prstDash val="dash"/>
            <a:headEnd type="none" w="med" len="med"/>
            <a:tailEnd type="oval" w="med" len="med"/>
          </a:ln>
        </p:spPr>
      </p:cxnSp>
      <p:sp>
        <p:nvSpPr>
          <p:cNvPr id="4" name="等腰三角形 3"/>
          <p:cNvSpPr/>
          <p:nvPr/>
        </p:nvSpPr>
        <p:spPr>
          <a:xfrm rot="5400000">
            <a:off x="-41275" y="319088"/>
            <a:ext cx="603250" cy="520700"/>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80906" name="图片 3"/>
          <p:cNvPicPr>
            <a:picLocks noChangeAspect="1"/>
          </p:cNvPicPr>
          <p:nvPr/>
        </p:nvPicPr>
        <p:blipFill>
          <a:blip r:embed="rId4"/>
          <a:stretch>
            <a:fillRect/>
          </a:stretch>
        </p:blipFill>
        <p:spPr>
          <a:xfrm>
            <a:off x="7551738" y="0"/>
            <a:ext cx="1592262" cy="965200"/>
          </a:xfrm>
          <a:prstGeom prst="rect">
            <a:avLst/>
          </a:prstGeom>
          <a:noFill/>
          <a:ln w="9525">
            <a:noFill/>
          </a:ln>
        </p:spPr>
      </p:pic>
      <p:grpSp>
        <p:nvGrpSpPr>
          <p:cNvPr id="22" name="组合 21"/>
          <p:cNvGrpSpPr/>
          <p:nvPr/>
        </p:nvGrpSpPr>
        <p:grpSpPr>
          <a:xfrm>
            <a:off x="525962" y="1148150"/>
            <a:ext cx="1194976" cy="1199244"/>
            <a:chOff x="304800" y="673100"/>
            <a:chExt cx="4000500" cy="4000500"/>
          </a:xfrm>
          <a:effectLst>
            <a:outerShdw blurRad="444500" dist="254000" dir="8100000" algn="tr" rotWithShape="0">
              <a:prstClr val="black">
                <a:alpha val="50000"/>
              </a:prstClr>
            </a:outerShdw>
          </a:effectLst>
        </p:grpSpPr>
        <p:sp>
          <p:nvSpPr>
            <p:cNvPr id="23" name="同心圆 2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24" name="椭圆 23"/>
            <p:cNvSpPr/>
            <p:nvPr/>
          </p:nvSpPr>
          <p:spPr>
            <a:xfrm>
              <a:off x="392112" y="760412"/>
              <a:ext cx="3825874" cy="3825874"/>
            </a:xfrm>
            <a:prstGeom prst="ellipse">
              <a:avLst/>
            </a:prstGeom>
            <a:solidFill>
              <a:srgbClr val="C00000"/>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gradFill>
                  <a:gsLst>
                    <a:gs pos="0">
                      <a:srgbClr val="E50000"/>
                    </a:gs>
                    <a:gs pos="100000">
                      <a:srgbClr val="B50000"/>
                    </a:gs>
                  </a:gsLst>
                  <a:lin ang="5400000" scaled="1"/>
                </a:gradFill>
                <a:effectLst/>
                <a:uLnTx/>
                <a:uFillTx/>
                <a:latin typeface="微软雅黑" panose="020B0503020204020204" pitchFamily="34" charset="-122"/>
                <a:ea typeface="微软雅黑" panose="020B0503020204020204" pitchFamily="34" charset="-122"/>
                <a:cs typeface="+mn-ea"/>
                <a:sym typeface="+mn-lt"/>
              </a:endParaRPr>
            </a:p>
          </p:txBody>
        </p:sp>
      </p:grpSp>
      <p:sp>
        <p:nvSpPr>
          <p:cNvPr id="25" name="矩形 24"/>
          <p:cNvSpPr/>
          <p:nvPr/>
        </p:nvSpPr>
        <p:spPr>
          <a:xfrm>
            <a:off x="455036" y="1489466"/>
            <a:ext cx="1239821" cy="516612"/>
          </a:xfrm>
          <a:prstGeom prst="rect">
            <a:avLst/>
          </a:prstGeom>
        </p:spPr>
        <p:txBody>
          <a:bodyPr lIns="84896" tIns="42448" rIns="84896" bIns="42448">
            <a:sp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400" b="1" i="0" u="none" strike="noStrike" kern="1200" cap="none" spc="0" normalizeH="0" baseline="0" noProof="0" dirty="0">
                <a:ln>
                  <a:noFill/>
                </a:ln>
                <a:gradFill>
                  <a:gsLst>
                    <a:gs pos="1000">
                      <a:srgbClr val="FFFF00">
                        <a:lumMod val="45000"/>
                        <a:lumOff val="55000"/>
                      </a:srgbClr>
                    </a:gs>
                    <a:gs pos="100000">
                      <a:schemeClr val="bg1">
                        <a:lumMod val="61000"/>
                        <a:lumOff val="39000"/>
                      </a:schemeClr>
                    </a:gs>
                  </a:gsLst>
                  <a:lin ang="0" scaled="0"/>
                </a:gradFill>
                <a:effectLst/>
                <a:uLnTx/>
                <a:uFillTx/>
                <a:latin typeface="微软雅黑" panose="020B0503020204020204" pitchFamily="34" charset="-122"/>
                <a:ea typeface="微软雅黑" panose="020B0503020204020204" pitchFamily="34" charset="-122"/>
                <a:cs typeface="Arial" panose="020B0604020202020204" pitchFamily="34" charset="0"/>
              </a:rPr>
              <a:t>1</a:t>
            </a:r>
            <a:r>
              <a:rPr kumimoji="0" lang="zh-CN" altLang="en-US" sz="1400" b="1" i="0" u="none" strike="noStrike" kern="1200" cap="none" spc="0" normalizeH="0" baseline="0" noProof="0" dirty="0">
                <a:ln>
                  <a:noFill/>
                </a:ln>
                <a:gradFill>
                  <a:gsLst>
                    <a:gs pos="1000">
                      <a:srgbClr val="FFFF00">
                        <a:lumMod val="45000"/>
                        <a:lumOff val="55000"/>
                      </a:srgbClr>
                    </a:gs>
                    <a:gs pos="100000">
                      <a:schemeClr val="bg1">
                        <a:lumMod val="61000"/>
                        <a:lumOff val="39000"/>
                      </a:schemeClr>
                    </a:gs>
                  </a:gsLst>
                  <a:lin ang="0" scaled="0"/>
                </a:gradFill>
                <a:effectLst/>
                <a:uLnTx/>
                <a:uFillTx/>
                <a:latin typeface="微软雅黑" panose="020B0503020204020204" pitchFamily="34" charset="-122"/>
                <a:ea typeface="微软雅黑" panose="020B0503020204020204" pitchFamily="34" charset="-122"/>
                <a:cs typeface="Arial" panose="020B0604020202020204" pitchFamily="34" charset="0"/>
              </a:rPr>
              <a:t>、新民主主义革命时期</a:t>
            </a:r>
          </a:p>
        </p:txBody>
      </p:sp>
      <p:sp>
        <p:nvSpPr>
          <p:cNvPr id="26" name="圈箭头"/>
          <p:cNvSpPr/>
          <p:nvPr/>
        </p:nvSpPr>
        <p:spPr>
          <a:xfrm>
            <a:off x="1857375" y="1601788"/>
            <a:ext cx="309563" cy="307975"/>
          </a:xfrm>
          <a:custGeom>
            <a:avLst/>
            <a:gdLst>
              <a:gd name="connsiteX0" fmla="*/ 158628 w 585904"/>
              <a:gd name="connsiteY0" fmla="*/ 130053 h 585904"/>
              <a:gd name="connsiteX1" fmla="*/ 321527 w 585904"/>
              <a:gd name="connsiteY1" fmla="*/ 130053 h 585904"/>
              <a:gd name="connsiteX2" fmla="*/ 484425 w 585904"/>
              <a:gd name="connsiteY2" fmla="*/ 292952 h 585904"/>
              <a:gd name="connsiteX3" fmla="*/ 321527 w 585904"/>
              <a:gd name="connsiteY3" fmla="*/ 455850 h 585904"/>
              <a:gd name="connsiteX4" fmla="*/ 158628 w 585904"/>
              <a:gd name="connsiteY4" fmla="*/ 455850 h 585904"/>
              <a:gd name="connsiteX5" fmla="*/ 321527 w 585904"/>
              <a:gd name="connsiteY5" fmla="*/ 292952 h 585904"/>
              <a:gd name="connsiteX6" fmla="*/ 292951 w 585904"/>
              <a:gd name="connsiteY6" fmla="*/ 28505 h 585904"/>
              <a:gd name="connsiteX7" fmla="*/ 28504 w 585904"/>
              <a:gd name="connsiteY7" fmla="*/ 292952 h 585904"/>
              <a:gd name="connsiteX8" fmla="*/ 292951 w 585904"/>
              <a:gd name="connsiteY8" fmla="*/ 557399 h 585904"/>
              <a:gd name="connsiteX9" fmla="*/ 557398 w 585904"/>
              <a:gd name="connsiteY9" fmla="*/ 292952 h 585904"/>
              <a:gd name="connsiteX10" fmla="*/ 292951 w 585904"/>
              <a:gd name="connsiteY10" fmla="*/ 28505 h 585904"/>
              <a:gd name="connsiteX11" fmla="*/ 292952 w 585904"/>
              <a:gd name="connsiteY11" fmla="*/ 0 h 585904"/>
              <a:gd name="connsiteX12" fmla="*/ 585904 w 585904"/>
              <a:gd name="connsiteY12" fmla="*/ 292952 h 585904"/>
              <a:gd name="connsiteX13" fmla="*/ 292952 w 585904"/>
              <a:gd name="connsiteY13" fmla="*/ 585904 h 585904"/>
              <a:gd name="connsiteX14" fmla="*/ 0 w 585904"/>
              <a:gd name="connsiteY14" fmla="*/ 292952 h 585904"/>
              <a:gd name="connsiteX15" fmla="*/ 292952 w 585904"/>
              <a:gd name="connsiteY15" fmla="*/ 0 h 585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85904" h="585904">
                <a:moveTo>
                  <a:pt x="158628" y="130053"/>
                </a:moveTo>
                <a:lnTo>
                  <a:pt x="321527" y="130053"/>
                </a:lnTo>
                <a:lnTo>
                  <a:pt x="484425" y="292952"/>
                </a:lnTo>
                <a:lnTo>
                  <a:pt x="321527" y="455850"/>
                </a:lnTo>
                <a:lnTo>
                  <a:pt x="158628" y="455850"/>
                </a:lnTo>
                <a:lnTo>
                  <a:pt x="321527" y="292952"/>
                </a:lnTo>
                <a:close/>
                <a:moveTo>
                  <a:pt x="292951" y="28505"/>
                </a:moveTo>
                <a:cubicBezTo>
                  <a:pt x="146901" y="28505"/>
                  <a:pt x="28504" y="146902"/>
                  <a:pt x="28504" y="292952"/>
                </a:cubicBezTo>
                <a:cubicBezTo>
                  <a:pt x="28504" y="439002"/>
                  <a:pt x="146901" y="557399"/>
                  <a:pt x="292951" y="557399"/>
                </a:cubicBezTo>
                <a:cubicBezTo>
                  <a:pt x="439001" y="557399"/>
                  <a:pt x="557398" y="439002"/>
                  <a:pt x="557398" y="292952"/>
                </a:cubicBezTo>
                <a:cubicBezTo>
                  <a:pt x="557398" y="146902"/>
                  <a:pt x="439001" y="28505"/>
                  <a:pt x="292951" y="28505"/>
                </a:cubicBezTo>
                <a:close/>
                <a:moveTo>
                  <a:pt x="292952" y="0"/>
                </a:moveTo>
                <a:cubicBezTo>
                  <a:pt x="454745" y="0"/>
                  <a:pt x="585904" y="131159"/>
                  <a:pt x="585904" y="292952"/>
                </a:cubicBezTo>
                <a:cubicBezTo>
                  <a:pt x="585904" y="454745"/>
                  <a:pt x="454745" y="585904"/>
                  <a:pt x="292952" y="585904"/>
                </a:cubicBezTo>
                <a:cubicBezTo>
                  <a:pt x="131159" y="585904"/>
                  <a:pt x="0" y="454745"/>
                  <a:pt x="0" y="292952"/>
                </a:cubicBezTo>
                <a:cubicBezTo>
                  <a:pt x="0" y="131159"/>
                  <a:pt x="131159" y="0"/>
                  <a:pt x="292952" y="0"/>
                </a:cubicBezTo>
                <a:close/>
              </a:path>
            </a:pathLst>
          </a:custGeom>
          <a:solidFill>
            <a:srgbClr val="C00000"/>
          </a:solidFill>
          <a:ln w="12700" cap="flat" cmpd="sng" algn="ctr">
            <a:noFill/>
            <a:prstDash val="solid"/>
            <a:miter lim="800000"/>
          </a:ln>
          <a:effec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ea"/>
              <a:sym typeface="+mn-lt"/>
            </a:endParaRPr>
          </a:p>
        </p:txBody>
      </p:sp>
      <p:sp>
        <p:nvSpPr>
          <p:cNvPr id="27" name="圆角矩形 32"/>
          <p:cNvSpPr/>
          <p:nvPr/>
        </p:nvSpPr>
        <p:spPr>
          <a:xfrm>
            <a:off x="2338388" y="1147763"/>
            <a:ext cx="6408738" cy="1338263"/>
          </a:xfrm>
          <a:prstGeom prst="roundRect">
            <a:avLst>
              <a:gd name="adj" fmla="val 8864"/>
            </a:avLst>
          </a:prstGeom>
          <a:noFill/>
          <a:ln w="12700" cap="flat" cmpd="sng" algn="ctr">
            <a:solidFill>
              <a:srgbClr val="C00000"/>
            </a:solidFill>
            <a:prstDash val="solid"/>
            <a:miter lim="800000"/>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ea"/>
              <a:sym typeface="+mn-lt"/>
            </a:endParaRPr>
          </a:p>
        </p:txBody>
      </p:sp>
      <p:sp>
        <p:nvSpPr>
          <p:cNvPr id="28" name="文本框 3"/>
          <p:cNvSpPr txBox="1"/>
          <p:nvPr/>
        </p:nvSpPr>
        <p:spPr>
          <a:xfrm>
            <a:off x="2439684" y="1162738"/>
            <a:ext cx="6249280" cy="1332031"/>
          </a:xfrm>
          <a:prstGeom prst="rect">
            <a:avLst/>
          </a:prstGeom>
          <a:noFill/>
        </p:spPr>
        <p:txBody>
          <a:bodyPr>
            <a:spAutoFit/>
          </a:bodyPr>
          <a:lstStyle/>
          <a:p>
            <a:pPr marR="0" defTabSz="914400">
              <a:lnSpc>
                <a:spcPct val="150000"/>
              </a:lnSpc>
              <a:buClrTx/>
              <a:buSzTx/>
              <a:buFontTx/>
              <a:buNone/>
              <a:defRPr/>
            </a:pPr>
            <a:r>
              <a:rPr kumimoji="0" lang="zh-CN" altLang="en-US" sz="1100" kern="1200" cap="none" spc="0" normalizeH="0" baseline="0" noProof="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cs typeface="+mn-ea"/>
                <a:sym typeface="+mn-lt"/>
              </a:rPr>
              <a:t>共青团广泛传播马克思主义，用先进思想启迪青年觉醒、凝聚青春力量，团结带领广大团员青年踊跃投身反帝反封建的工人运动、农民运动、学生运动，积极参加党领导的革命武装，在打倒军阀、抗日救亡、推翻国民党反动统治的伟大斗争中冲锋陷阵，展现出不怕牺牲、浴血斗争的精神风貌。刀光剑影，枪林弹雨，广大团员青年对党忠贞不渝，经受住了生与死的考验，为中国革命胜利贡献了青春、建立了重要功勋！</a:t>
            </a:r>
          </a:p>
        </p:txBody>
      </p:sp>
      <p:sp>
        <p:nvSpPr>
          <p:cNvPr id="13" name="文本框 12"/>
          <p:cNvSpPr txBox="1"/>
          <p:nvPr/>
        </p:nvSpPr>
        <p:spPr>
          <a:xfrm>
            <a:off x="476474" y="230645"/>
            <a:ext cx="7730901" cy="338554"/>
          </a:xfrm>
          <a:prstGeom prst="rect">
            <a:avLst/>
          </a:prstGeom>
          <a:noFill/>
        </p:spPr>
        <p:txBody>
          <a:bodyPr>
            <a:spAutoFit/>
          </a:bodyPr>
          <a:lstStyle/>
          <a:p>
            <a:pPr marR="0" defTabSz="914400">
              <a:buClrTx/>
              <a:buSzTx/>
              <a:buFontTx/>
              <a:buNone/>
              <a:defRPr/>
            </a:pPr>
            <a:r>
              <a:rPr kumimoji="0" lang="zh-CN" altLang="en-US" sz="1600" b="1" kern="1200" cap="none" spc="225" normalizeH="0" baseline="0" noProof="0" dirty="0">
                <a:effectLst>
                  <a:glow rad="101600">
                    <a:prstClr val="white">
                      <a:alpha val="60000"/>
                    </a:prstClr>
                  </a:glow>
                </a:effectLst>
                <a:latin typeface="微软雅黑" panose="020B0503020204020204" pitchFamily="34" charset="-122"/>
                <a:ea typeface="微软雅黑" panose="020B0503020204020204" pitchFamily="34" charset="-122"/>
                <a:cs typeface="+mn-cs"/>
              </a:rPr>
              <a:t>一、全面回顾了</a:t>
            </a:r>
            <a:r>
              <a:rPr kumimoji="0" lang="en-US" altLang="zh-CN" sz="1600" b="1" kern="1200" cap="none" spc="225" normalizeH="0" baseline="0" noProof="0" dirty="0">
                <a:effectLst>
                  <a:glow rad="101600">
                    <a:prstClr val="white">
                      <a:alpha val="60000"/>
                    </a:prstClr>
                  </a:glow>
                </a:effectLst>
                <a:latin typeface="微软雅黑" panose="020B0503020204020204" pitchFamily="34" charset="-122"/>
                <a:ea typeface="微软雅黑" panose="020B0503020204020204" pitchFamily="34" charset="-122"/>
                <a:cs typeface="+mn-cs"/>
              </a:rPr>
              <a:t>100</a:t>
            </a:r>
            <a:r>
              <a:rPr kumimoji="0" lang="zh-CN" altLang="en-US" sz="1600" b="1" kern="1200" cap="none" spc="225" normalizeH="0" baseline="0" noProof="0" dirty="0">
                <a:effectLst>
                  <a:glow rad="101600">
                    <a:prstClr val="white">
                      <a:alpha val="60000"/>
                    </a:prstClr>
                  </a:glow>
                </a:effectLst>
                <a:latin typeface="微软雅黑" panose="020B0503020204020204" pitchFamily="34" charset="-122"/>
                <a:ea typeface="微软雅黑" panose="020B0503020204020204" pitchFamily="34" charset="-122"/>
                <a:cs typeface="+mn-cs"/>
              </a:rPr>
              <a:t>年来共青团坚定不移听党话、跟党走的青春历程</a:t>
            </a:r>
          </a:p>
        </p:txBody>
      </p:sp>
      <p:pic>
        <p:nvPicPr>
          <p:cNvPr id="80913" name="图片 4"/>
          <p:cNvPicPr>
            <a:picLocks noChangeAspect="1"/>
          </p:cNvPicPr>
          <p:nvPr/>
        </p:nvPicPr>
        <p:blipFill>
          <a:blip r:embed="rId5"/>
          <a:stretch>
            <a:fillRect/>
          </a:stretch>
        </p:blipFill>
        <p:spPr>
          <a:xfrm>
            <a:off x="6011863" y="2962275"/>
            <a:ext cx="2560637" cy="1601788"/>
          </a:xfrm>
          <a:prstGeom prst="rect">
            <a:avLst/>
          </a:prstGeom>
          <a:noFill/>
          <a:ln w="9525">
            <a:noFill/>
          </a:ln>
        </p:spPr>
      </p:pic>
      <p:pic>
        <p:nvPicPr>
          <p:cNvPr id="80914" name="图片 6"/>
          <p:cNvPicPr>
            <a:picLocks noChangeAspect="1"/>
          </p:cNvPicPr>
          <p:nvPr/>
        </p:nvPicPr>
        <p:blipFill>
          <a:blip r:embed="rId6"/>
          <a:stretch>
            <a:fillRect/>
          </a:stretch>
        </p:blipFill>
        <p:spPr>
          <a:xfrm>
            <a:off x="2700338" y="3001963"/>
            <a:ext cx="2293937" cy="1597025"/>
          </a:xfrm>
          <a:prstGeom prst="rect">
            <a:avLst/>
          </a:prstGeom>
          <a:noFill/>
          <a:ln w="9525">
            <a:noFill/>
          </a:ln>
        </p:spPr>
      </p:pic>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par>
                                <p:cTn id="10" presetID="53" presetClass="entr" presetSubtype="16" fill="hold" nodeType="with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p:cTn id="12" dur="500" fill="hold"/>
                                        <p:tgtEl>
                                          <p:spTgt spid="22"/>
                                        </p:tgtEl>
                                        <p:attrNameLst>
                                          <p:attrName>ppt_w</p:attrName>
                                        </p:attrNameLst>
                                      </p:cBhvr>
                                      <p:tavLst>
                                        <p:tav tm="0">
                                          <p:val>
                                            <p:fltVal val="0"/>
                                          </p:val>
                                        </p:tav>
                                        <p:tav tm="100000">
                                          <p:val>
                                            <p:strVal val="#ppt_w"/>
                                          </p:val>
                                        </p:tav>
                                      </p:tavLst>
                                    </p:anim>
                                    <p:anim calcmode="lin" valueType="num">
                                      <p:cBhvr>
                                        <p:cTn id="13" dur="500" fill="hold"/>
                                        <p:tgtEl>
                                          <p:spTgt spid="22"/>
                                        </p:tgtEl>
                                        <p:attrNameLst>
                                          <p:attrName>ppt_h</p:attrName>
                                        </p:attrNameLst>
                                      </p:cBhvr>
                                      <p:tavLst>
                                        <p:tav tm="0">
                                          <p:val>
                                            <p:fltVal val="0"/>
                                          </p:val>
                                        </p:tav>
                                        <p:tav tm="100000">
                                          <p:val>
                                            <p:strVal val="#ppt_h"/>
                                          </p:val>
                                        </p:tav>
                                      </p:tavLst>
                                    </p:anim>
                                    <p:animEffect transition="in" filter="fade">
                                      <p:cBhvr>
                                        <p:cTn id="14" dur="500"/>
                                        <p:tgtEl>
                                          <p:spTgt spid="22"/>
                                        </p:tgtEl>
                                      </p:cBhvr>
                                    </p:animEffect>
                                  </p:childTnLst>
                                </p:cTn>
                              </p:par>
                            </p:childTnLst>
                          </p:cTn>
                        </p:par>
                        <p:par>
                          <p:cTn id="15" fill="hold">
                            <p:stCondLst>
                              <p:cond delay="500"/>
                            </p:stCondLst>
                            <p:childTnLst>
                              <p:par>
                                <p:cTn id="16" presetID="53" presetClass="entr" presetSubtype="16" fill="hold" nodeType="afterEffect">
                                  <p:stCondLst>
                                    <p:cond delay="0"/>
                                  </p:stCondLst>
                                  <p:childTnLst>
                                    <p:set>
                                      <p:cBhvr>
                                        <p:cTn id="17" dur="1" fill="hold">
                                          <p:stCondLst>
                                            <p:cond delay="0"/>
                                          </p:stCondLst>
                                        </p:cTn>
                                        <p:tgtEl>
                                          <p:spTgt spid="26"/>
                                        </p:tgtEl>
                                        <p:attrNameLst>
                                          <p:attrName>style.visibility</p:attrName>
                                        </p:attrNameLst>
                                      </p:cBhvr>
                                      <p:to>
                                        <p:strVal val="visible"/>
                                      </p:to>
                                    </p:set>
                                    <p:anim calcmode="lin" valueType="num">
                                      <p:cBhvr>
                                        <p:cTn id="18" dur="500" fill="hold"/>
                                        <p:tgtEl>
                                          <p:spTgt spid="26"/>
                                        </p:tgtEl>
                                        <p:attrNameLst>
                                          <p:attrName>ppt_w</p:attrName>
                                        </p:attrNameLst>
                                      </p:cBhvr>
                                      <p:tavLst>
                                        <p:tav tm="0">
                                          <p:val>
                                            <p:fltVal val="0"/>
                                          </p:val>
                                        </p:tav>
                                        <p:tav tm="100000">
                                          <p:val>
                                            <p:strVal val="#ppt_w"/>
                                          </p:val>
                                        </p:tav>
                                      </p:tavLst>
                                    </p:anim>
                                    <p:anim calcmode="lin" valueType="num">
                                      <p:cBhvr>
                                        <p:cTn id="19" dur="500" fill="hold"/>
                                        <p:tgtEl>
                                          <p:spTgt spid="26"/>
                                        </p:tgtEl>
                                        <p:attrNameLst>
                                          <p:attrName>ppt_h</p:attrName>
                                        </p:attrNameLst>
                                      </p:cBhvr>
                                      <p:tavLst>
                                        <p:tav tm="0">
                                          <p:val>
                                            <p:fltVal val="0"/>
                                          </p:val>
                                        </p:tav>
                                        <p:tav tm="100000">
                                          <p:val>
                                            <p:strVal val="#ppt_h"/>
                                          </p:val>
                                        </p:tav>
                                      </p:tavLst>
                                    </p:anim>
                                    <p:animEffect transition="in" filter="fade">
                                      <p:cBhvr>
                                        <p:cTn id="20" dur="500"/>
                                        <p:tgtEl>
                                          <p:spTgt spid="26"/>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fade">
                                      <p:cBhvr>
                                        <p:cTn id="25" dur="500"/>
                                        <p:tgtEl>
                                          <p:spTgt spid="27"/>
                                        </p:tgtEl>
                                      </p:cBhvr>
                                    </p:animEffect>
                                  </p:childTnLst>
                                </p:cTn>
                              </p:par>
                            </p:childTnLst>
                          </p:cTn>
                        </p:par>
                        <p:par>
                          <p:cTn id="26" fill="hold">
                            <p:stCondLst>
                              <p:cond delay="500"/>
                            </p:stCondLst>
                            <p:childTnLst>
                              <p:par>
                                <p:cTn id="27" presetID="22" presetClass="entr" presetSubtype="1" fill="hold" nodeType="after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wipe(up)">
                                      <p:cBhvr>
                                        <p:cTn id="29" dur="1500"/>
                                        <p:tgtEl>
                                          <p:spTgt spid="28"/>
                                        </p:tgtEl>
                                      </p:cBhvr>
                                    </p:animEffect>
                                  </p:childTnLst>
                                </p:cTn>
                              </p:par>
                              <p:par>
                                <p:cTn id="30" presetID="23" presetClass="entr" presetSubtype="16" fill="hold" nodeType="with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p:cTn id="32" dur="500" fill="hold"/>
                                        <p:tgtEl>
                                          <p:spTgt spid="13"/>
                                        </p:tgtEl>
                                        <p:attrNameLst>
                                          <p:attrName>ppt_w</p:attrName>
                                        </p:attrNameLst>
                                      </p:cBhvr>
                                      <p:tavLst>
                                        <p:tav tm="0">
                                          <p:val>
                                            <p:fltVal val="0"/>
                                          </p:val>
                                        </p:tav>
                                        <p:tav tm="100000">
                                          <p:val>
                                            <p:strVal val="#ppt_w"/>
                                          </p:val>
                                        </p:tav>
                                      </p:tavLst>
                                    </p:anim>
                                    <p:anim calcmode="lin" valueType="num">
                                      <p:cBhvr>
                                        <p:cTn id="33" dur="500" fill="hold"/>
                                        <p:tgtEl>
                                          <p:spTgt spid="1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文本框 6"/>
          <p:cNvSpPr txBox="1"/>
          <p:nvPr/>
        </p:nvSpPr>
        <p:spPr>
          <a:xfrm>
            <a:off x="1270000" y="317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作为当代青年要时刻牢记</a:t>
            </a:r>
            <a:r>
              <a:rPr lang="en-US" altLang="zh-CN" sz="200" dirty="0">
                <a:latin typeface="Arial" panose="020B0604020202020204" pitchFamily="34" charset="0"/>
              </a:rPr>
              <a:t>"</a:t>
            </a:r>
            <a:r>
              <a:rPr lang="zh-CN" altLang="en-US" sz="200" dirty="0">
                <a:latin typeface="Arial" panose="020B0604020202020204" pitchFamily="34" charset="0"/>
              </a:rPr>
              <a:t>立志而圣则圣矣，立志而贤则贤矣</a:t>
            </a:r>
            <a:r>
              <a:rPr lang="en-US" altLang="zh-CN" sz="200" dirty="0">
                <a:latin typeface="Arial" panose="020B0604020202020204" pitchFamily="34" charset="0"/>
              </a:rPr>
              <a:t>"</a:t>
            </a:r>
            <a:r>
              <a:rPr lang="zh-CN" altLang="en-US" sz="200" dirty="0">
                <a:latin typeface="Arial" panose="020B0604020202020204" pitchFamily="34" charset="0"/>
              </a:rPr>
              <a:t>的古训，经得住考验，抓得住机遇，努力成为有志青年，站得高、看得远、立得住，以</a:t>
            </a:r>
            <a:r>
              <a:rPr lang="en-US" altLang="zh-CN" sz="200" dirty="0">
                <a:latin typeface="Arial" panose="020B0604020202020204" pitchFamily="34" charset="0"/>
              </a:rPr>
              <a:t>"</a:t>
            </a:r>
            <a:r>
              <a:rPr lang="zh-CN" altLang="en-US" sz="200" dirty="0">
                <a:latin typeface="Arial" panose="020B0604020202020204" pitchFamily="34" charset="0"/>
              </a:rPr>
              <a:t>功成必定有我</a:t>
            </a:r>
            <a:r>
              <a:rPr lang="en-US" altLang="zh-CN" sz="200" dirty="0">
                <a:latin typeface="Arial" panose="020B0604020202020204" pitchFamily="34" charset="0"/>
              </a:rPr>
              <a:t>"</a:t>
            </a:r>
            <a:r>
              <a:rPr lang="zh-CN" altLang="en-US" sz="200" dirty="0">
                <a:latin typeface="Arial" panose="020B0604020202020204" pitchFamily="34" charset="0"/>
              </a:rPr>
              <a:t>的信念，用行动书写青春最美丽的画卷。</a:t>
            </a:r>
          </a:p>
        </p:txBody>
      </p:sp>
      <p:sp>
        <p:nvSpPr>
          <p:cNvPr id="82947" name="文本框 5"/>
          <p:cNvSpPr txBox="1"/>
          <p:nvPr/>
        </p:nvSpPr>
        <p:spPr>
          <a:xfrm>
            <a:off x="1270000" y="2540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作原则，更不能擅作主张、随意表态。</a:t>
            </a:r>
          </a:p>
        </p:txBody>
      </p:sp>
      <p:sp>
        <p:nvSpPr>
          <p:cNvPr id="82948" name="文本框 4"/>
          <p:cNvSpPr txBox="1"/>
          <p:nvPr/>
        </p:nvSpPr>
        <p:spPr>
          <a:xfrm>
            <a:off x="1270000" y="190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因此，我陷入了短暂的迷茫困惑期。</a:t>
            </a:r>
          </a:p>
        </p:txBody>
      </p:sp>
      <p:sp>
        <p:nvSpPr>
          <p:cNvPr id="82949" name="文本框 2"/>
          <p:cNvSpPr txBox="1"/>
          <p:nvPr/>
        </p:nvSpPr>
        <p:spPr>
          <a:xfrm>
            <a:off x="1270000" y="1270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振振担当鼓，青年当为生民立命。</a:t>
            </a:r>
          </a:p>
        </p:txBody>
      </p:sp>
      <p:sp>
        <p:nvSpPr>
          <p:cNvPr id="82950" name="文本框 1"/>
          <p:cNvSpPr txBox="1"/>
          <p:nvPr/>
        </p:nvSpPr>
        <p:spPr>
          <a:xfrm>
            <a:off x="1270000" y="63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en-US" altLang="zh-CN" sz="200" dirty="0">
                <a:latin typeface="Arial" panose="020B0604020202020204" pitchFamily="34" charset="0"/>
              </a:rPr>
              <a:t>"</a:t>
            </a:r>
            <a:r>
              <a:rPr lang="zh-CN" altLang="en-US" sz="200" dirty="0">
                <a:latin typeface="Arial" panose="020B0604020202020204" pitchFamily="34" charset="0"/>
              </a:rPr>
              <a:t>三大引领</a:t>
            </a:r>
            <a:r>
              <a:rPr lang="en-US" altLang="zh-CN" sz="200" dirty="0">
                <a:latin typeface="Arial" panose="020B0604020202020204" pitchFamily="34" charset="0"/>
              </a:rPr>
              <a:t>"</a:t>
            </a:r>
            <a:r>
              <a:rPr lang="zh-CN" altLang="en-US" sz="200" dirty="0">
                <a:latin typeface="Arial" panose="020B0604020202020204" pitchFamily="34" charset="0"/>
              </a:rPr>
              <a:t>唱响银花</a:t>
            </a:r>
            <a:r>
              <a:rPr lang="en-US" altLang="zh-CN" sz="200" dirty="0">
                <a:latin typeface="Arial" panose="020B0604020202020204" pitchFamily="34" charset="0"/>
              </a:rPr>
              <a:t>"</a:t>
            </a:r>
            <a:r>
              <a:rPr lang="zh-CN" altLang="en-US" sz="200" dirty="0">
                <a:latin typeface="Arial" panose="020B0604020202020204" pitchFamily="34" charset="0"/>
              </a:rPr>
              <a:t>发展经</a:t>
            </a:r>
            <a:r>
              <a:rPr lang="en-US" altLang="zh-CN" sz="200" dirty="0">
                <a:latin typeface="Arial" panose="020B0604020202020204" pitchFamily="34" charset="0"/>
              </a:rPr>
              <a:t>"</a:t>
            </a:r>
            <a:endParaRPr lang="zh-CN" altLang="en-US" sz="200" dirty="0">
              <a:latin typeface="Arial" panose="020B0604020202020204" pitchFamily="34" charset="0"/>
            </a:endParaRPr>
          </a:p>
        </p:txBody>
      </p:sp>
      <p:pic>
        <p:nvPicPr>
          <p:cNvPr id="82951" name="图片 2"/>
          <p:cNvPicPr/>
          <p:nvPr/>
        </p:nvPicPr>
        <p:blipFill>
          <a:blip r:embed="rId3"/>
          <a:stretch>
            <a:fillRect/>
          </a:stretch>
        </p:blipFill>
        <p:spPr>
          <a:xfrm>
            <a:off x="0" y="0"/>
            <a:ext cx="9144000" cy="5143500"/>
          </a:xfrm>
          <a:prstGeom prst="rect">
            <a:avLst/>
          </a:prstGeom>
          <a:noFill/>
          <a:ln w="9525">
            <a:noFill/>
          </a:ln>
        </p:spPr>
      </p:pic>
      <p:cxnSp>
        <p:nvCxnSpPr>
          <p:cNvPr id="82952" name="直接连接符 6"/>
          <p:cNvCxnSpPr/>
          <p:nvPr/>
        </p:nvCxnSpPr>
        <p:spPr>
          <a:xfrm flipH="1">
            <a:off x="406400" y="579438"/>
            <a:ext cx="6542088" cy="0"/>
          </a:xfrm>
          <a:prstGeom prst="line">
            <a:avLst/>
          </a:prstGeom>
          <a:ln w="9525" cap="flat" cmpd="sng">
            <a:solidFill>
              <a:srgbClr val="292929"/>
            </a:solidFill>
            <a:prstDash val="dash"/>
            <a:headEnd type="none" w="med" len="med"/>
            <a:tailEnd type="oval" w="med" len="med"/>
          </a:ln>
        </p:spPr>
      </p:cxnSp>
      <p:sp>
        <p:nvSpPr>
          <p:cNvPr id="4" name="等腰三角形 3"/>
          <p:cNvSpPr/>
          <p:nvPr/>
        </p:nvSpPr>
        <p:spPr>
          <a:xfrm rot="5400000">
            <a:off x="-41275" y="319088"/>
            <a:ext cx="603250" cy="520700"/>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82954" name="图片 3"/>
          <p:cNvPicPr>
            <a:picLocks noChangeAspect="1"/>
          </p:cNvPicPr>
          <p:nvPr/>
        </p:nvPicPr>
        <p:blipFill>
          <a:blip r:embed="rId4"/>
          <a:stretch>
            <a:fillRect/>
          </a:stretch>
        </p:blipFill>
        <p:spPr>
          <a:xfrm>
            <a:off x="7551738" y="0"/>
            <a:ext cx="1592262" cy="965200"/>
          </a:xfrm>
          <a:prstGeom prst="rect">
            <a:avLst/>
          </a:prstGeom>
          <a:noFill/>
          <a:ln w="9525">
            <a:noFill/>
          </a:ln>
        </p:spPr>
      </p:pic>
      <p:grpSp>
        <p:nvGrpSpPr>
          <p:cNvPr id="22" name="组合 21"/>
          <p:cNvGrpSpPr/>
          <p:nvPr/>
        </p:nvGrpSpPr>
        <p:grpSpPr>
          <a:xfrm>
            <a:off x="525962" y="1148150"/>
            <a:ext cx="1194976" cy="1199244"/>
            <a:chOff x="304800" y="673100"/>
            <a:chExt cx="4000500" cy="4000500"/>
          </a:xfrm>
          <a:effectLst>
            <a:outerShdw blurRad="444500" dist="254000" dir="8100000" algn="tr" rotWithShape="0">
              <a:prstClr val="black">
                <a:alpha val="50000"/>
              </a:prstClr>
            </a:outerShdw>
          </a:effectLst>
        </p:grpSpPr>
        <p:sp>
          <p:nvSpPr>
            <p:cNvPr id="23" name="同心圆 2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24" name="椭圆 23"/>
            <p:cNvSpPr/>
            <p:nvPr/>
          </p:nvSpPr>
          <p:spPr>
            <a:xfrm>
              <a:off x="392112" y="760412"/>
              <a:ext cx="3825874" cy="3825874"/>
            </a:xfrm>
            <a:prstGeom prst="ellipse">
              <a:avLst/>
            </a:prstGeom>
            <a:solidFill>
              <a:srgbClr val="C00000"/>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gradFill>
                  <a:gsLst>
                    <a:gs pos="0">
                      <a:srgbClr val="E50000"/>
                    </a:gs>
                    <a:gs pos="100000">
                      <a:srgbClr val="B50000"/>
                    </a:gs>
                  </a:gsLst>
                  <a:lin ang="5400000" scaled="1"/>
                </a:gradFill>
                <a:effectLst/>
                <a:uLnTx/>
                <a:uFillTx/>
                <a:latin typeface="微软雅黑" panose="020B0503020204020204" pitchFamily="34" charset="-122"/>
                <a:ea typeface="微软雅黑" panose="020B0503020204020204" pitchFamily="34" charset="-122"/>
                <a:cs typeface="+mn-ea"/>
                <a:sym typeface="+mn-lt"/>
              </a:endParaRPr>
            </a:p>
          </p:txBody>
        </p:sp>
      </p:grpSp>
      <p:sp>
        <p:nvSpPr>
          <p:cNvPr id="25" name="矩形 24"/>
          <p:cNvSpPr/>
          <p:nvPr/>
        </p:nvSpPr>
        <p:spPr>
          <a:xfrm>
            <a:off x="455036" y="1489466"/>
            <a:ext cx="1344177" cy="732057"/>
          </a:xfrm>
          <a:prstGeom prst="rect">
            <a:avLst/>
          </a:prstGeom>
        </p:spPr>
        <p:txBody>
          <a:bodyPr lIns="84896" tIns="42448" rIns="84896" bIns="42448">
            <a:sp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400" b="1" i="0" u="none" strike="noStrike" kern="1200" cap="none" spc="0" normalizeH="0" baseline="0" noProof="0" dirty="0">
                <a:ln>
                  <a:noFill/>
                </a:ln>
                <a:gradFill>
                  <a:gsLst>
                    <a:gs pos="1000">
                      <a:srgbClr val="FFFF00">
                        <a:lumMod val="45000"/>
                        <a:lumOff val="55000"/>
                      </a:srgbClr>
                    </a:gs>
                    <a:gs pos="100000">
                      <a:schemeClr val="bg1">
                        <a:lumMod val="61000"/>
                        <a:lumOff val="39000"/>
                      </a:schemeClr>
                    </a:gs>
                  </a:gsLst>
                  <a:lin ang="0" scaled="0"/>
                </a:gradFill>
                <a:effectLst/>
                <a:uLnTx/>
                <a:uFillTx/>
                <a:latin typeface="微软雅黑" panose="020B0503020204020204" pitchFamily="34" charset="-122"/>
                <a:ea typeface="微软雅黑" panose="020B0503020204020204" pitchFamily="34" charset="-122"/>
                <a:cs typeface="Arial" panose="020B0604020202020204" pitchFamily="34" charset="0"/>
              </a:rPr>
              <a:t>2</a:t>
            </a:r>
            <a:r>
              <a:rPr kumimoji="0" lang="zh-CN" altLang="en-US" sz="1400" b="1" i="0" u="none" strike="noStrike" kern="1200" cap="none" spc="0" normalizeH="0" baseline="0" noProof="0" dirty="0">
                <a:ln>
                  <a:noFill/>
                </a:ln>
                <a:gradFill>
                  <a:gsLst>
                    <a:gs pos="1000">
                      <a:srgbClr val="FFFF00">
                        <a:lumMod val="45000"/>
                        <a:lumOff val="55000"/>
                      </a:srgbClr>
                    </a:gs>
                    <a:gs pos="100000">
                      <a:schemeClr val="bg1">
                        <a:lumMod val="61000"/>
                        <a:lumOff val="39000"/>
                      </a:schemeClr>
                    </a:gs>
                  </a:gsLst>
                  <a:lin ang="0" scaled="0"/>
                </a:gradFill>
                <a:effectLst/>
                <a:uLnTx/>
                <a:uFillTx/>
                <a:latin typeface="微软雅黑" panose="020B0503020204020204" pitchFamily="34" charset="-122"/>
                <a:ea typeface="微软雅黑" panose="020B0503020204020204" pitchFamily="34" charset="-122"/>
                <a:cs typeface="Arial" panose="020B0604020202020204" pitchFamily="34" charset="0"/>
              </a:rPr>
              <a:t>、社会主义革命和建设时期</a:t>
            </a:r>
          </a:p>
        </p:txBody>
      </p:sp>
      <p:sp>
        <p:nvSpPr>
          <p:cNvPr id="26" name="圈箭头"/>
          <p:cNvSpPr/>
          <p:nvPr/>
        </p:nvSpPr>
        <p:spPr>
          <a:xfrm>
            <a:off x="1857375" y="1601788"/>
            <a:ext cx="309563" cy="307975"/>
          </a:xfrm>
          <a:custGeom>
            <a:avLst/>
            <a:gdLst>
              <a:gd name="connsiteX0" fmla="*/ 158628 w 585904"/>
              <a:gd name="connsiteY0" fmla="*/ 130053 h 585904"/>
              <a:gd name="connsiteX1" fmla="*/ 321527 w 585904"/>
              <a:gd name="connsiteY1" fmla="*/ 130053 h 585904"/>
              <a:gd name="connsiteX2" fmla="*/ 484425 w 585904"/>
              <a:gd name="connsiteY2" fmla="*/ 292952 h 585904"/>
              <a:gd name="connsiteX3" fmla="*/ 321527 w 585904"/>
              <a:gd name="connsiteY3" fmla="*/ 455850 h 585904"/>
              <a:gd name="connsiteX4" fmla="*/ 158628 w 585904"/>
              <a:gd name="connsiteY4" fmla="*/ 455850 h 585904"/>
              <a:gd name="connsiteX5" fmla="*/ 321527 w 585904"/>
              <a:gd name="connsiteY5" fmla="*/ 292952 h 585904"/>
              <a:gd name="connsiteX6" fmla="*/ 292951 w 585904"/>
              <a:gd name="connsiteY6" fmla="*/ 28505 h 585904"/>
              <a:gd name="connsiteX7" fmla="*/ 28504 w 585904"/>
              <a:gd name="connsiteY7" fmla="*/ 292952 h 585904"/>
              <a:gd name="connsiteX8" fmla="*/ 292951 w 585904"/>
              <a:gd name="connsiteY8" fmla="*/ 557399 h 585904"/>
              <a:gd name="connsiteX9" fmla="*/ 557398 w 585904"/>
              <a:gd name="connsiteY9" fmla="*/ 292952 h 585904"/>
              <a:gd name="connsiteX10" fmla="*/ 292951 w 585904"/>
              <a:gd name="connsiteY10" fmla="*/ 28505 h 585904"/>
              <a:gd name="connsiteX11" fmla="*/ 292952 w 585904"/>
              <a:gd name="connsiteY11" fmla="*/ 0 h 585904"/>
              <a:gd name="connsiteX12" fmla="*/ 585904 w 585904"/>
              <a:gd name="connsiteY12" fmla="*/ 292952 h 585904"/>
              <a:gd name="connsiteX13" fmla="*/ 292952 w 585904"/>
              <a:gd name="connsiteY13" fmla="*/ 585904 h 585904"/>
              <a:gd name="connsiteX14" fmla="*/ 0 w 585904"/>
              <a:gd name="connsiteY14" fmla="*/ 292952 h 585904"/>
              <a:gd name="connsiteX15" fmla="*/ 292952 w 585904"/>
              <a:gd name="connsiteY15" fmla="*/ 0 h 585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85904" h="585904">
                <a:moveTo>
                  <a:pt x="158628" y="130053"/>
                </a:moveTo>
                <a:lnTo>
                  <a:pt x="321527" y="130053"/>
                </a:lnTo>
                <a:lnTo>
                  <a:pt x="484425" y="292952"/>
                </a:lnTo>
                <a:lnTo>
                  <a:pt x="321527" y="455850"/>
                </a:lnTo>
                <a:lnTo>
                  <a:pt x="158628" y="455850"/>
                </a:lnTo>
                <a:lnTo>
                  <a:pt x="321527" y="292952"/>
                </a:lnTo>
                <a:close/>
                <a:moveTo>
                  <a:pt x="292951" y="28505"/>
                </a:moveTo>
                <a:cubicBezTo>
                  <a:pt x="146901" y="28505"/>
                  <a:pt x="28504" y="146902"/>
                  <a:pt x="28504" y="292952"/>
                </a:cubicBezTo>
                <a:cubicBezTo>
                  <a:pt x="28504" y="439002"/>
                  <a:pt x="146901" y="557399"/>
                  <a:pt x="292951" y="557399"/>
                </a:cubicBezTo>
                <a:cubicBezTo>
                  <a:pt x="439001" y="557399"/>
                  <a:pt x="557398" y="439002"/>
                  <a:pt x="557398" y="292952"/>
                </a:cubicBezTo>
                <a:cubicBezTo>
                  <a:pt x="557398" y="146902"/>
                  <a:pt x="439001" y="28505"/>
                  <a:pt x="292951" y="28505"/>
                </a:cubicBezTo>
                <a:close/>
                <a:moveTo>
                  <a:pt x="292952" y="0"/>
                </a:moveTo>
                <a:cubicBezTo>
                  <a:pt x="454745" y="0"/>
                  <a:pt x="585904" y="131159"/>
                  <a:pt x="585904" y="292952"/>
                </a:cubicBezTo>
                <a:cubicBezTo>
                  <a:pt x="585904" y="454745"/>
                  <a:pt x="454745" y="585904"/>
                  <a:pt x="292952" y="585904"/>
                </a:cubicBezTo>
                <a:cubicBezTo>
                  <a:pt x="131159" y="585904"/>
                  <a:pt x="0" y="454745"/>
                  <a:pt x="0" y="292952"/>
                </a:cubicBezTo>
                <a:cubicBezTo>
                  <a:pt x="0" y="131159"/>
                  <a:pt x="131159" y="0"/>
                  <a:pt x="292952" y="0"/>
                </a:cubicBezTo>
                <a:close/>
              </a:path>
            </a:pathLst>
          </a:custGeom>
          <a:solidFill>
            <a:srgbClr val="C00000"/>
          </a:solidFill>
          <a:ln w="12700" cap="flat" cmpd="sng" algn="ctr">
            <a:noFill/>
            <a:prstDash val="solid"/>
            <a:miter lim="800000"/>
          </a:ln>
          <a:effec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ea"/>
              <a:sym typeface="+mn-lt"/>
            </a:endParaRPr>
          </a:p>
        </p:txBody>
      </p:sp>
      <p:sp>
        <p:nvSpPr>
          <p:cNvPr id="27" name="圆角矩形 32"/>
          <p:cNvSpPr/>
          <p:nvPr/>
        </p:nvSpPr>
        <p:spPr>
          <a:xfrm>
            <a:off x="2338388" y="1147763"/>
            <a:ext cx="6408738" cy="1338263"/>
          </a:xfrm>
          <a:prstGeom prst="roundRect">
            <a:avLst>
              <a:gd name="adj" fmla="val 8864"/>
            </a:avLst>
          </a:prstGeom>
          <a:noFill/>
          <a:ln w="12700" cap="flat" cmpd="sng" algn="ctr">
            <a:solidFill>
              <a:srgbClr val="C00000"/>
            </a:solidFill>
            <a:prstDash val="solid"/>
            <a:miter lim="800000"/>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ea"/>
              <a:sym typeface="+mn-lt"/>
            </a:endParaRPr>
          </a:p>
        </p:txBody>
      </p:sp>
      <p:sp>
        <p:nvSpPr>
          <p:cNvPr id="28" name="文本框 3"/>
          <p:cNvSpPr txBox="1"/>
          <p:nvPr/>
        </p:nvSpPr>
        <p:spPr>
          <a:xfrm>
            <a:off x="2439684" y="1162738"/>
            <a:ext cx="6249280" cy="1332031"/>
          </a:xfrm>
          <a:prstGeom prst="rect">
            <a:avLst/>
          </a:prstGeom>
          <a:noFill/>
        </p:spPr>
        <p:txBody>
          <a:bodyPr>
            <a:spAutoFit/>
          </a:bodyPr>
          <a:lstStyle/>
          <a:p>
            <a:pPr marR="0" defTabSz="914400">
              <a:lnSpc>
                <a:spcPct val="150000"/>
              </a:lnSpc>
              <a:buClrTx/>
              <a:buSzTx/>
              <a:buFontTx/>
              <a:buNone/>
              <a:defRPr/>
            </a:pPr>
            <a:r>
              <a:rPr kumimoji="0" lang="zh-CN" altLang="en-US" sz="1100" kern="1200" cap="none" spc="0" normalizeH="0" baseline="0" noProof="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cs typeface="+mn-ea"/>
                <a:sym typeface="+mn-lt"/>
              </a:rPr>
              <a:t>共青团积极参与中华民族有史以来最为广泛而深刻的社会变革，组建青年突击队、青年垦荒队、青年扫盲队，开展学雷锋活动，团结带领广大团员青年激发“敢教日月换新天”的豪情，喊出“把青春献给祖国”的响亮口号，向科学进军，向困难进军，向荒原进军，展现出敢于拼搏、辛勤劳动的精神风貌。艰难困苦，千难万险，广大团员青年主动作为、勇挑重担，哪里最困难、哪里就有团的旗帜，哪里有需要、哪里就有团员青年的身影，为祖国建设贡献了青春、建立了重要功勋！</a:t>
            </a:r>
          </a:p>
        </p:txBody>
      </p:sp>
      <p:sp>
        <p:nvSpPr>
          <p:cNvPr id="13" name="文本框 12"/>
          <p:cNvSpPr txBox="1"/>
          <p:nvPr/>
        </p:nvSpPr>
        <p:spPr>
          <a:xfrm>
            <a:off x="476474" y="230645"/>
            <a:ext cx="7730901" cy="338554"/>
          </a:xfrm>
          <a:prstGeom prst="rect">
            <a:avLst/>
          </a:prstGeom>
          <a:noFill/>
        </p:spPr>
        <p:txBody>
          <a:bodyPr>
            <a:spAutoFit/>
          </a:bodyPr>
          <a:lstStyle/>
          <a:p>
            <a:pPr marR="0" defTabSz="914400">
              <a:buClrTx/>
              <a:buSzTx/>
              <a:buFontTx/>
              <a:buNone/>
              <a:defRPr/>
            </a:pPr>
            <a:r>
              <a:rPr kumimoji="0" lang="zh-CN" altLang="en-US" sz="1600" b="1" kern="1200" cap="none" spc="225" normalizeH="0" baseline="0" noProof="0" dirty="0">
                <a:effectLst>
                  <a:glow rad="101600">
                    <a:prstClr val="white">
                      <a:alpha val="60000"/>
                    </a:prstClr>
                  </a:glow>
                </a:effectLst>
                <a:latin typeface="微软雅黑" panose="020B0503020204020204" pitchFamily="34" charset="-122"/>
                <a:ea typeface="微软雅黑" panose="020B0503020204020204" pitchFamily="34" charset="-122"/>
                <a:cs typeface="+mn-cs"/>
              </a:rPr>
              <a:t>一、全面回顾了</a:t>
            </a:r>
            <a:r>
              <a:rPr kumimoji="0" lang="en-US" altLang="zh-CN" sz="1600" b="1" kern="1200" cap="none" spc="225" normalizeH="0" baseline="0" noProof="0" dirty="0">
                <a:effectLst>
                  <a:glow rad="101600">
                    <a:prstClr val="white">
                      <a:alpha val="60000"/>
                    </a:prstClr>
                  </a:glow>
                </a:effectLst>
                <a:latin typeface="微软雅黑" panose="020B0503020204020204" pitchFamily="34" charset="-122"/>
                <a:ea typeface="微软雅黑" panose="020B0503020204020204" pitchFamily="34" charset="-122"/>
                <a:cs typeface="+mn-cs"/>
              </a:rPr>
              <a:t>100</a:t>
            </a:r>
            <a:r>
              <a:rPr kumimoji="0" lang="zh-CN" altLang="en-US" sz="1600" b="1" kern="1200" cap="none" spc="225" normalizeH="0" baseline="0" noProof="0" dirty="0">
                <a:effectLst>
                  <a:glow rad="101600">
                    <a:prstClr val="white">
                      <a:alpha val="60000"/>
                    </a:prstClr>
                  </a:glow>
                </a:effectLst>
                <a:latin typeface="微软雅黑" panose="020B0503020204020204" pitchFamily="34" charset="-122"/>
                <a:ea typeface="微软雅黑" panose="020B0503020204020204" pitchFamily="34" charset="-122"/>
                <a:cs typeface="+mn-cs"/>
              </a:rPr>
              <a:t>年来共青团坚定不移听党话、跟党走的青春历程</a:t>
            </a:r>
          </a:p>
        </p:txBody>
      </p:sp>
      <p:pic>
        <p:nvPicPr>
          <p:cNvPr id="82961" name="图片 4"/>
          <p:cNvPicPr>
            <a:picLocks noChangeAspect="1"/>
          </p:cNvPicPr>
          <p:nvPr/>
        </p:nvPicPr>
        <p:blipFill>
          <a:blip r:embed="rId5"/>
          <a:stretch>
            <a:fillRect/>
          </a:stretch>
        </p:blipFill>
        <p:spPr>
          <a:xfrm>
            <a:off x="6227763" y="2859088"/>
            <a:ext cx="2301875" cy="1566862"/>
          </a:xfrm>
          <a:prstGeom prst="rect">
            <a:avLst/>
          </a:prstGeom>
          <a:noFill/>
          <a:ln w="9525">
            <a:noFill/>
          </a:ln>
        </p:spPr>
      </p:pic>
      <p:pic>
        <p:nvPicPr>
          <p:cNvPr id="82962" name="图片 6"/>
          <p:cNvPicPr>
            <a:picLocks noChangeAspect="1"/>
          </p:cNvPicPr>
          <p:nvPr/>
        </p:nvPicPr>
        <p:blipFill>
          <a:blip r:embed="rId6"/>
          <a:stretch>
            <a:fillRect/>
          </a:stretch>
        </p:blipFill>
        <p:spPr>
          <a:xfrm>
            <a:off x="2627313" y="2859088"/>
            <a:ext cx="2301875" cy="1522412"/>
          </a:xfrm>
          <a:prstGeom prst="rect">
            <a:avLst/>
          </a:prstGeom>
          <a:noFill/>
          <a:ln w="9525">
            <a:noFill/>
          </a:ln>
        </p:spPr>
      </p:pic>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par>
                                <p:cTn id="10" presetID="53" presetClass="entr" presetSubtype="16" fill="hold" nodeType="with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p:cTn id="12" dur="500" fill="hold"/>
                                        <p:tgtEl>
                                          <p:spTgt spid="22"/>
                                        </p:tgtEl>
                                        <p:attrNameLst>
                                          <p:attrName>ppt_w</p:attrName>
                                        </p:attrNameLst>
                                      </p:cBhvr>
                                      <p:tavLst>
                                        <p:tav tm="0">
                                          <p:val>
                                            <p:fltVal val="0"/>
                                          </p:val>
                                        </p:tav>
                                        <p:tav tm="100000">
                                          <p:val>
                                            <p:strVal val="#ppt_w"/>
                                          </p:val>
                                        </p:tav>
                                      </p:tavLst>
                                    </p:anim>
                                    <p:anim calcmode="lin" valueType="num">
                                      <p:cBhvr>
                                        <p:cTn id="13" dur="500" fill="hold"/>
                                        <p:tgtEl>
                                          <p:spTgt spid="22"/>
                                        </p:tgtEl>
                                        <p:attrNameLst>
                                          <p:attrName>ppt_h</p:attrName>
                                        </p:attrNameLst>
                                      </p:cBhvr>
                                      <p:tavLst>
                                        <p:tav tm="0">
                                          <p:val>
                                            <p:fltVal val="0"/>
                                          </p:val>
                                        </p:tav>
                                        <p:tav tm="100000">
                                          <p:val>
                                            <p:strVal val="#ppt_h"/>
                                          </p:val>
                                        </p:tav>
                                      </p:tavLst>
                                    </p:anim>
                                    <p:animEffect transition="in" filter="fade">
                                      <p:cBhvr>
                                        <p:cTn id="14" dur="500"/>
                                        <p:tgtEl>
                                          <p:spTgt spid="22"/>
                                        </p:tgtEl>
                                      </p:cBhvr>
                                    </p:animEffect>
                                  </p:childTnLst>
                                </p:cTn>
                              </p:par>
                            </p:childTnLst>
                          </p:cTn>
                        </p:par>
                        <p:par>
                          <p:cTn id="15" fill="hold">
                            <p:stCondLst>
                              <p:cond delay="500"/>
                            </p:stCondLst>
                            <p:childTnLst>
                              <p:par>
                                <p:cTn id="16" presetID="53" presetClass="entr" presetSubtype="16" fill="hold" nodeType="afterEffect">
                                  <p:stCondLst>
                                    <p:cond delay="0"/>
                                  </p:stCondLst>
                                  <p:childTnLst>
                                    <p:set>
                                      <p:cBhvr>
                                        <p:cTn id="17" dur="1" fill="hold">
                                          <p:stCondLst>
                                            <p:cond delay="0"/>
                                          </p:stCondLst>
                                        </p:cTn>
                                        <p:tgtEl>
                                          <p:spTgt spid="26"/>
                                        </p:tgtEl>
                                        <p:attrNameLst>
                                          <p:attrName>style.visibility</p:attrName>
                                        </p:attrNameLst>
                                      </p:cBhvr>
                                      <p:to>
                                        <p:strVal val="visible"/>
                                      </p:to>
                                    </p:set>
                                    <p:anim calcmode="lin" valueType="num">
                                      <p:cBhvr>
                                        <p:cTn id="18" dur="500" fill="hold"/>
                                        <p:tgtEl>
                                          <p:spTgt spid="26"/>
                                        </p:tgtEl>
                                        <p:attrNameLst>
                                          <p:attrName>ppt_w</p:attrName>
                                        </p:attrNameLst>
                                      </p:cBhvr>
                                      <p:tavLst>
                                        <p:tav tm="0">
                                          <p:val>
                                            <p:fltVal val="0"/>
                                          </p:val>
                                        </p:tav>
                                        <p:tav tm="100000">
                                          <p:val>
                                            <p:strVal val="#ppt_w"/>
                                          </p:val>
                                        </p:tav>
                                      </p:tavLst>
                                    </p:anim>
                                    <p:anim calcmode="lin" valueType="num">
                                      <p:cBhvr>
                                        <p:cTn id="19" dur="500" fill="hold"/>
                                        <p:tgtEl>
                                          <p:spTgt spid="26"/>
                                        </p:tgtEl>
                                        <p:attrNameLst>
                                          <p:attrName>ppt_h</p:attrName>
                                        </p:attrNameLst>
                                      </p:cBhvr>
                                      <p:tavLst>
                                        <p:tav tm="0">
                                          <p:val>
                                            <p:fltVal val="0"/>
                                          </p:val>
                                        </p:tav>
                                        <p:tav tm="100000">
                                          <p:val>
                                            <p:strVal val="#ppt_h"/>
                                          </p:val>
                                        </p:tav>
                                      </p:tavLst>
                                    </p:anim>
                                    <p:animEffect transition="in" filter="fade">
                                      <p:cBhvr>
                                        <p:cTn id="20" dur="500"/>
                                        <p:tgtEl>
                                          <p:spTgt spid="26"/>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fade">
                                      <p:cBhvr>
                                        <p:cTn id="25" dur="500"/>
                                        <p:tgtEl>
                                          <p:spTgt spid="27"/>
                                        </p:tgtEl>
                                      </p:cBhvr>
                                    </p:animEffect>
                                  </p:childTnLst>
                                </p:cTn>
                              </p:par>
                            </p:childTnLst>
                          </p:cTn>
                        </p:par>
                        <p:par>
                          <p:cTn id="26" fill="hold">
                            <p:stCondLst>
                              <p:cond delay="500"/>
                            </p:stCondLst>
                            <p:childTnLst>
                              <p:par>
                                <p:cTn id="27" presetID="22" presetClass="entr" presetSubtype="1" fill="hold" nodeType="after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wipe(up)">
                                      <p:cBhvr>
                                        <p:cTn id="29" dur="1500"/>
                                        <p:tgtEl>
                                          <p:spTgt spid="28"/>
                                        </p:tgtEl>
                                      </p:cBhvr>
                                    </p:animEffect>
                                  </p:childTnLst>
                                </p:cTn>
                              </p:par>
                              <p:par>
                                <p:cTn id="30" presetID="23" presetClass="entr" presetSubtype="16" fill="hold" nodeType="with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p:cTn id="32" dur="500" fill="hold"/>
                                        <p:tgtEl>
                                          <p:spTgt spid="13"/>
                                        </p:tgtEl>
                                        <p:attrNameLst>
                                          <p:attrName>ppt_w</p:attrName>
                                        </p:attrNameLst>
                                      </p:cBhvr>
                                      <p:tavLst>
                                        <p:tav tm="0">
                                          <p:val>
                                            <p:fltVal val="0"/>
                                          </p:val>
                                        </p:tav>
                                        <p:tav tm="100000">
                                          <p:val>
                                            <p:strVal val="#ppt_w"/>
                                          </p:val>
                                        </p:tav>
                                      </p:tavLst>
                                    </p:anim>
                                    <p:anim calcmode="lin" valueType="num">
                                      <p:cBhvr>
                                        <p:cTn id="33" dur="500" fill="hold"/>
                                        <p:tgtEl>
                                          <p:spTgt spid="1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文本框 6"/>
          <p:cNvSpPr txBox="1"/>
          <p:nvPr/>
        </p:nvSpPr>
        <p:spPr>
          <a:xfrm>
            <a:off x="1270000" y="317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，但他勇往直前、一着不让</a:t>
            </a:r>
          </a:p>
        </p:txBody>
      </p:sp>
      <p:sp>
        <p:nvSpPr>
          <p:cNvPr id="84995" name="文本框 5"/>
          <p:cNvSpPr txBox="1"/>
          <p:nvPr/>
        </p:nvSpPr>
        <p:spPr>
          <a:xfrm>
            <a:off x="1270000" y="2540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en-US" altLang="zh-CN" sz="200" dirty="0">
                <a:latin typeface="Arial" panose="020B0604020202020204" pitchFamily="34" charset="0"/>
              </a:rPr>
              <a:t>6</a:t>
            </a:r>
            <a:r>
              <a:rPr lang="zh-CN" altLang="en-US" sz="200" dirty="0">
                <a:latin typeface="Arial" panose="020B0604020202020204" pitchFamily="34" charset="0"/>
              </a:rPr>
              <a:t>月</a:t>
            </a:r>
            <a:r>
              <a:rPr lang="en-US" altLang="zh-CN" sz="200" dirty="0">
                <a:latin typeface="Arial" panose="020B0604020202020204" pitchFamily="34" charset="0"/>
              </a:rPr>
              <a:t>16</a:t>
            </a:r>
            <a:r>
              <a:rPr lang="zh-CN" altLang="en-US" sz="200" dirty="0">
                <a:latin typeface="Arial" panose="020B0604020202020204" pitchFamily="34" charset="0"/>
              </a:rPr>
              <a:t>日，</a:t>
            </a:r>
            <a:r>
              <a:rPr lang="en-US" altLang="zh-CN" sz="200" dirty="0">
                <a:latin typeface="Arial" panose="020B0604020202020204" pitchFamily="34" charset="0"/>
              </a:rPr>
              <a:t>《</a:t>
            </a:r>
            <a:r>
              <a:rPr lang="zh-CN" altLang="en-US" sz="200" dirty="0">
                <a:latin typeface="Arial" panose="020B0604020202020204" pitchFamily="34" charset="0"/>
              </a:rPr>
              <a:t>求是</a:t>
            </a:r>
            <a:r>
              <a:rPr lang="en-US" altLang="zh-CN" sz="200" dirty="0">
                <a:latin typeface="Arial" panose="020B0604020202020204" pitchFamily="34" charset="0"/>
              </a:rPr>
              <a:t>》</a:t>
            </a:r>
            <a:r>
              <a:rPr lang="zh-CN" altLang="en-US" sz="200" dirty="0">
                <a:latin typeface="Arial" panose="020B0604020202020204" pitchFamily="34" charset="0"/>
              </a:rPr>
              <a:t>杂志发表中共中央总书记、国家主席、中央军委主席习近平的重要文章</a:t>
            </a:r>
            <a:r>
              <a:rPr lang="en-US" altLang="zh-CN" sz="200" dirty="0">
                <a:latin typeface="Arial" panose="020B0604020202020204" pitchFamily="34" charset="0"/>
              </a:rPr>
              <a:t>《</a:t>
            </a:r>
            <a:r>
              <a:rPr lang="zh-CN" altLang="en-US" sz="200" dirty="0">
                <a:latin typeface="Arial" panose="020B0604020202020204" pitchFamily="34" charset="0"/>
              </a:rPr>
              <a:t>坚定不移走中国人权发展道路，更好推动我国人权事业发展</a:t>
            </a:r>
            <a:r>
              <a:rPr lang="en-US" altLang="zh-CN" sz="200" dirty="0">
                <a:latin typeface="Arial" panose="020B0604020202020204" pitchFamily="34" charset="0"/>
              </a:rPr>
              <a:t>》</a:t>
            </a:r>
            <a:r>
              <a:rPr lang="zh-CN" altLang="en-US" sz="200" dirty="0">
                <a:latin typeface="Arial" panose="020B0604020202020204" pitchFamily="34" charset="0"/>
              </a:rPr>
              <a:t>。</a:t>
            </a:r>
          </a:p>
        </p:txBody>
      </p:sp>
      <p:sp>
        <p:nvSpPr>
          <p:cNvPr id="84996" name="文本框 4"/>
          <p:cNvSpPr txBox="1"/>
          <p:nvPr/>
        </p:nvSpPr>
        <p:spPr>
          <a:xfrm>
            <a:off x="1270000" y="190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要抓住时代机遇，树立远大志向，以</a:t>
            </a:r>
            <a:r>
              <a:rPr lang="en-US" altLang="zh-CN" sz="200" dirty="0">
                <a:latin typeface="Arial" panose="020B0604020202020204" pitchFamily="34" charset="0"/>
              </a:rPr>
              <a:t>"</a:t>
            </a:r>
            <a:r>
              <a:rPr lang="zh-CN" altLang="en-US" sz="200" dirty="0">
                <a:latin typeface="Arial" panose="020B0604020202020204" pitchFamily="34" charset="0"/>
              </a:rPr>
              <a:t>不尽狂澜走沧海，一拳天与压潮头</a:t>
            </a:r>
            <a:r>
              <a:rPr lang="en-US" altLang="zh-CN" sz="200" dirty="0">
                <a:latin typeface="Arial" panose="020B0604020202020204" pitchFamily="34" charset="0"/>
              </a:rPr>
              <a:t>"</a:t>
            </a:r>
            <a:r>
              <a:rPr lang="zh-CN" altLang="en-US" sz="200" dirty="0">
                <a:latin typeface="Arial" panose="020B0604020202020204" pitchFamily="34" charset="0"/>
              </a:rPr>
              <a:t>的毅力和勇气，奔向星辰大海，展现勇于担当、锐意进取、奋发有为的精神风貌。</a:t>
            </a:r>
          </a:p>
        </p:txBody>
      </p:sp>
      <p:sp>
        <p:nvSpPr>
          <p:cNvPr id="84997" name="文本框 2"/>
          <p:cNvSpPr txBox="1"/>
          <p:nvPr/>
        </p:nvSpPr>
        <p:spPr>
          <a:xfrm>
            <a:off x="1270000" y="1270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如今，</a:t>
            </a:r>
            <a:r>
              <a:rPr lang="en-US" altLang="zh-CN" sz="200" dirty="0">
                <a:latin typeface="Arial" panose="020B0604020202020204" pitchFamily="34" charset="0"/>
              </a:rPr>
              <a:t>"</a:t>
            </a:r>
            <a:r>
              <a:rPr lang="zh-CN" altLang="en-US" sz="200" dirty="0">
                <a:latin typeface="Arial" panose="020B0604020202020204" pitchFamily="34" charset="0"/>
              </a:rPr>
              <a:t>造血</a:t>
            </a:r>
            <a:r>
              <a:rPr lang="en-US" altLang="zh-CN" sz="200" dirty="0">
                <a:latin typeface="Arial" panose="020B0604020202020204" pitchFamily="34" charset="0"/>
              </a:rPr>
              <a:t>"</a:t>
            </a:r>
            <a:r>
              <a:rPr lang="zh-CN" altLang="en-US" sz="200" dirty="0">
                <a:latin typeface="Arial" panose="020B0604020202020204" pitchFamily="34" charset="0"/>
              </a:rPr>
              <a:t>的观念逐渐开始深入人心，相比</a:t>
            </a:r>
            <a:r>
              <a:rPr lang="en-US" altLang="zh-CN" sz="200" dirty="0">
                <a:latin typeface="Arial" panose="020B0604020202020204" pitchFamily="34" charset="0"/>
              </a:rPr>
              <a:t>"</a:t>
            </a:r>
            <a:r>
              <a:rPr lang="zh-CN" altLang="en-US" sz="200" dirty="0">
                <a:latin typeface="Arial" panose="020B0604020202020204" pitchFamily="34" charset="0"/>
              </a:rPr>
              <a:t>输血</a:t>
            </a:r>
            <a:r>
              <a:rPr lang="en-US" altLang="zh-CN" sz="200" dirty="0">
                <a:latin typeface="Arial" panose="020B0604020202020204" pitchFamily="34" charset="0"/>
              </a:rPr>
              <a:t>"</a:t>
            </a:r>
            <a:r>
              <a:rPr lang="zh-CN" altLang="en-US" sz="200" dirty="0">
                <a:latin typeface="Arial" panose="020B0604020202020204" pitchFamily="34" charset="0"/>
              </a:rPr>
              <a:t>，</a:t>
            </a:r>
            <a:r>
              <a:rPr lang="en-US" altLang="zh-CN" sz="200" dirty="0">
                <a:latin typeface="Arial" panose="020B0604020202020204" pitchFamily="34" charset="0"/>
              </a:rPr>
              <a:t>"</a:t>
            </a:r>
            <a:r>
              <a:rPr lang="zh-CN" altLang="en-US" sz="200" dirty="0">
                <a:latin typeface="Arial" panose="020B0604020202020204" pitchFamily="34" charset="0"/>
              </a:rPr>
              <a:t>造血</a:t>
            </a:r>
            <a:r>
              <a:rPr lang="en-US" altLang="zh-CN" sz="200" dirty="0">
                <a:latin typeface="Arial" panose="020B0604020202020204" pitchFamily="34" charset="0"/>
              </a:rPr>
              <a:t>"</a:t>
            </a:r>
            <a:r>
              <a:rPr lang="zh-CN" altLang="en-US" sz="200" dirty="0">
                <a:latin typeface="Arial" panose="020B0604020202020204" pitchFamily="34" charset="0"/>
              </a:rPr>
              <a:t>更能创造无限可能，从根源处解决地方贫困。</a:t>
            </a:r>
          </a:p>
        </p:txBody>
      </p:sp>
      <p:sp>
        <p:nvSpPr>
          <p:cNvPr id="84998" name="文本框 1"/>
          <p:cNvSpPr txBox="1"/>
          <p:nvPr/>
        </p:nvSpPr>
        <p:spPr>
          <a:xfrm>
            <a:off x="1270000" y="63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针对村集体经济底子薄、基础差，改园调业开销大、成本高等现实问题，铺垭庙村充分争取政策支撑、资金支持、技术支援，用发展种植的快速高效、规范连片抢入南江县国家现代农业产业园核心片区</a:t>
            </a:r>
          </a:p>
        </p:txBody>
      </p:sp>
      <p:pic>
        <p:nvPicPr>
          <p:cNvPr id="84999" name="图片 2"/>
          <p:cNvPicPr/>
          <p:nvPr/>
        </p:nvPicPr>
        <p:blipFill>
          <a:blip r:embed="rId3"/>
          <a:stretch>
            <a:fillRect/>
          </a:stretch>
        </p:blipFill>
        <p:spPr>
          <a:xfrm>
            <a:off x="0" y="0"/>
            <a:ext cx="9144000" cy="5143500"/>
          </a:xfrm>
          <a:prstGeom prst="rect">
            <a:avLst/>
          </a:prstGeom>
          <a:noFill/>
          <a:ln w="9525">
            <a:noFill/>
          </a:ln>
        </p:spPr>
      </p:pic>
      <p:cxnSp>
        <p:nvCxnSpPr>
          <p:cNvPr id="85000" name="直接连接符 6"/>
          <p:cNvCxnSpPr/>
          <p:nvPr/>
        </p:nvCxnSpPr>
        <p:spPr>
          <a:xfrm flipH="1">
            <a:off x="406400" y="579438"/>
            <a:ext cx="6542088" cy="0"/>
          </a:xfrm>
          <a:prstGeom prst="line">
            <a:avLst/>
          </a:prstGeom>
          <a:ln w="9525" cap="flat" cmpd="sng">
            <a:solidFill>
              <a:srgbClr val="292929"/>
            </a:solidFill>
            <a:prstDash val="dash"/>
            <a:headEnd type="none" w="med" len="med"/>
            <a:tailEnd type="oval" w="med" len="med"/>
          </a:ln>
        </p:spPr>
      </p:cxnSp>
      <p:sp>
        <p:nvSpPr>
          <p:cNvPr id="4" name="等腰三角形 3"/>
          <p:cNvSpPr/>
          <p:nvPr/>
        </p:nvSpPr>
        <p:spPr>
          <a:xfrm rot="5400000">
            <a:off x="-41275" y="319088"/>
            <a:ext cx="603250" cy="520700"/>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85002" name="图片 3"/>
          <p:cNvPicPr>
            <a:picLocks noChangeAspect="1"/>
          </p:cNvPicPr>
          <p:nvPr/>
        </p:nvPicPr>
        <p:blipFill>
          <a:blip r:embed="rId4"/>
          <a:stretch>
            <a:fillRect/>
          </a:stretch>
        </p:blipFill>
        <p:spPr>
          <a:xfrm>
            <a:off x="7551738" y="0"/>
            <a:ext cx="1592262" cy="965200"/>
          </a:xfrm>
          <a:prstGeom prst="rect">
            <a:avLst/>
          </a:prstGeom>
          <a:noFill/>
          <a:ln w="9525">
            <a:noFill/>
          </a:ln>
        </p:spPr>
      </p:pic>
      <p:grpSp>
        <p:nvGrpSpPr>
          <p:cNvPr id="22" name="组合 21"/>
          <p:cNvGrpSpPr/>
          <p:nvPr/>
        </p:nvGrpSpPr>
        <p:grpSpPr>
          <a:xfrm>
            <a:off x="525962" y="1148150"/>
            <a:ext cx="1194976" cy="1199244"/>
            <a:chOff x="304800" y="673100"/>
            <a:chExt cx="4000500" cy="4000500"/>
          </a:xfrm>
          <a:effectLst>
            <a:outerShdw blurRad="444500" dist="254000" dir="8100000" algn="tr" rotWithShape="0">
              <a:prstClr val="black">
                <a:alpha val="50000"/>
              </a:prstClr>
            </a:outerShdw>
          </a:effectLst>
        </p:grpSpPr>
        <p:sp>
          <p:nvSpPr>
            <p:cNvPr id="23" name="同心圆 2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24" name="椭圆 23"/>
            <p:cNvSpPr/>
            <p:nvPr/>
          </p:nvSpPr>
          <p:spPr>
            <a:xfrm>
              <a:off x="392112" y="760412"/>
              <a:ext cx="3825874" cy="3825874"/>
            </a:xfrm>
            <a:prstGeom prst="ellipse">
              <a:avLst/>
            </a:prstGeom>
            <a:solidFill>
              <a:srgbClr val="C00000"/>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gradFill>
                  <a:gsLst>
                    <a:gs pos="0">
                      <a:srgbClr val="E50000"/>
                    </a:gs>
                    <a:gs pos="100000">
                      <a:srgbClr val="B50000"/>
                    </a:gs>
                  </a:gsLst>
                  <a:lin ang="5400000" scaled="1"/>
                </a:gradFill>
                <a:effectLst/>
                <a:uLnTx/>
                <a:uFillTx/>
                <a:latin typeface="微软雅黑" panose="020B0503020204020204" pitchFamily="34" charset="-122"/>
                <a:ea typeface="微软雅黑" panose="020B0503020204020204" pitchFamily="34" charset="-122"/>
                <a:cs typeface="+mn-ea"/>
                <a:sym typeface="+mn-lt"/>
              </a:endParaRPr>
            </a:p>
          </p:txBody>
        </p:sp>
      </p:grpSp>
      <p:sp>
        <p:nvSpPr>
          <p:cNvPr id="25" name="矩形 24"/>
          <p:cNvSpPr/>
          <p:nvPr/>
        </p:nvSpPr>
        <p:spPr>
          <a:xfrm>
            <a:off x="455036" y="1408233"/>
            <a:ext cx="1344177" cy="947500"/>
          </a:xfrm>
          <a:prstGeom prst="rect">
            <a:avLst/>
          </a:prstGeom>
        </p:spPr>
        <p:txBody>
          <a:bodyPr lIns="84896" tIns="42448" rIns="84896" bIns="42448">
            <a:sp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400" b="1" i="0" u="none" strike="noStrike" kern="1200" cap="none" spc="0" normalizeH="0" baseline="0" noProof="0" dirty="0">
                <a:ln>
                  <a:noFill/>
                </a:ln>
                <a:gradFill>
                  <a:gsLst>
                    <a:gs pos="1000">
                      <a:srgbClr val="FFFF00">
                        <a:lumMod val="45000"/>
                        <a:lumOff val="55000"/>
                      </a:srgbClr>
                    </a:gs>
                    <a:gs pos="100000">
                      <a:schemeClr val="bg1">
                        <a:lumMod val="61000"/>
                        <a:lumOff val="39000"/>
                      </a:schemeClr>
                    </a:gs>
                  </a:gsLst>
                  <a:lin ang="0" scaled="0"/>
                </a:gradFill>
                <a:effectLst/>
                <a:uLnTx/>
                <a:uFillTx/>
                <a:latin typeface="微软雅黑" panose="020B0503020204020204" pitchFamily="34" charset="-122"/>
                <a:ea typeface="微软雅黑" panose="020B0503020204020204" pitchFamily="34" charset="-122"/>
                <a:cs typeface="Arial" panose="020B0604020202020204" pitchFamily="34" charset="0"/>
              </a:rPr>
              <a:t>3</a:t>
            </a:r>
            <a:r>
              <a:rPr kumimoji="0" lang="zh-CN" altLang="en-US" sz="1400" b="1" i="0" u="none" strike="noStrike" kern="1200" cap="none" spc="0" normalizeH="0" baseline="0" noProof="0" dirty="0">
                <a:ln>
                  <a:noFill/>
                </a:ln>
                <a:gradFill>
                  <a:gsLst>
                    <a:gs pos="1000">
                      <a:srgbClr val="FFFF00">
                        <a:lumMod val="45000"/>
                        <a:lumOff val="55000"/>
                      </a:srgbClr>
                    </a:gs>
                    <a:gs pos="100000">
                      <a:schemeClr val="bg1">
                        <a:lumMod val="61000"/>
                        <a:lumOff val="39000"/>
                      </a:schemeClr>
                    </a:gs>
                  </a:gsLst>
                  <a:lin ang="0" scaled="0"/>
                </a:gradFill>
                <a:effectLst/>
                <a:uLnTx/>
                <a:uFillTx/>
                <a:latin typeface="微软雅黑" panose="020B0503020204020204" pitchFamily="34" charset="-122"/>
                <a:ea typeface="微软雅黑" panose="020B0503020204020204" pitchFamily="34" charset="-122"/>
                <a:cs typeface="Arial" panose="020B0604020202020204" pitchFamily="34" charset="0"/>
              </a:rPr>
              <a:t>、改革开放和社会主义现代化建设新时期</a:t>
            </a:r>
          </a:p>
        </p:txBody>
      </p:sp>
      <p:sp>
        <p:nvSpPr>
          <p:cNvPr id="26" name="圈箭头"/>
          <p:cNvSpPr/>
          <p:nvPr/>
        </p:nvSpPr>
        <p:spPr>
          <a:xfrm>
            <a:off x="1857375" y="1601788"/>
            <a:ext cx="309563" cy="307975"/>
          </a:xfrm>
          <a:custGeom>
            <a:avLst/>
            <a:gdLst>
              <a:gd name="connsiteX0" fmla="*/ 158628 w 585904"/>
              <a:gd name="connsiteY0" fmla="*/ 130053 h 585904"/>
              <a:gd name="connsiteX1" fmla="*/ 321527 w 585904"/>
              <a:gd name="connsiteY1" fmla="*/ 130053 h 585904"/>
              <a:gd name="connsiteX2" fmla="*/ 484425 w 585904"/>
              <a:gd name="connsiteY2" fmla="*/ 292952 h 585904"/>
              <a:gd name="connsiteX3" fmla="*/ 321527 w 585904"/>
              <a:gd name="connsiteY3" fmla="*/ 455850 h 585904"/>
              <a:gd name="connsiteX4" fmla="*/ 158628 w 585904"/>
              <a:gd name="connsiteY4" fmla="*/ 455850 h 585904"/>
              <a:gd name="connsiteX5" fmla="*/ 321527 w 585904"/>
              <a:gd name="connsiteY5" fmla="*/ 292952 h 585904"/>
              <a:gd name="connsiteX6" fmla="*/ 292951 w 585904"/>
              <a:gd name="connsiteY6" fmla="*/ 28505 h 585904"/>
              <a:gd name="connsiteX7" fmla="*/ 28504 w 585904"/>
              <a:gd name="connsiteY7" fmla="*/ 292952 h 585904"/>
              <a:gd name="connsiteX8" fmla="*/ 292951 w 585904"/>
              <a:gd name="connsiteY8" fmla="*/ 557399 h 585904"/>
              <a:gd name="connsiteX9" fmla="*/ 557398 w 585904"/>
              <a:gd name="connsiteY9" fmla="*/ 292952 h 585904"/>
              <a:gd name="connsiteX10" fmla="*/ 292951 w 585904"/>
              <a:gd name="connsiteY10" fmla="*/ 28505 h 585904"/>
              <a:gd name="connsiteX11" fmla="*/ 292952 w 585904"/>
              <a:gd name="connsiteY11" fmla="*/ 0 h 585904"/>
              <a:gd name="connsiteX12" fmla="*/ 585904 w 585904"/>
              <a:gd name="connsiteY12" fmla="*/ 292952 h 585904"/>
              <a:gd name="connsiteX13" fmla="*/ 292952 w 585904"/>
              <a:gd name="connsiteY13" fmla="*/ 585904 h 585904"/>
              <a:gd name="connsiteX14" fmla="*/ 0 w 585904"/>
              <a:gd name="connsiteY14" fmla="*/ 292952 h 585904"/>
              <a:gd name="connsiteX15" fmla="*/ 292952 w 585904"/>
              <a:gd name="connsiteY15" fmla="*/ 0 h 585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85904" h="585904">
                <a:moveTo>
                  <a:pt x="158628" y="130053"/>
                </a:moveTo>
                <a:lnTo>
                  <a:pt x="321527" y="130053"/>
                </a:lnTo>
                <a:lnTo>
                  <a:pt x="484425" y="292952"/>
                </a:lnTo>
                <a:lnTo>
                  <a:pt x="321527" y="455850"/>
                </a:lnTo>
                <a:lnTo>
                  <a:pt x="158628" y="455850"/>
                </a:lnTo>
                <a:lnTo>
                  <a:pt x="321527" y="292952"/>
                </a:lnTo>
                <a:close/>
                <a:moveTo>
                  <a:pt x="292951" y="28505"/>
                </a:moveTo>
                <a:cubicBezTo>
                  <a:pt x="146901" y="28505"/>
                  <a:pt x="28504" y="146902"/>
                  <a:pt x="28504" y="292952"/>
                </a:cubicBezTo>
                <a:cubicBezTo>
                  <a:pt x="28504" y="439002"/>
                  <a:pt x="146901" y="557399"/>
                  <a:pt x="292951" y="557399"/>
                </a:cubicBezTo>
                <a:cubicBezTo>
                  <a:pt x="439001" y="557399"/>
                  <a:pt x="557398" y="439002"/>
                  <a:pt x="557398" y="292952"/>
                </a:cubicBezTo>
                <a:cubicBezTo>
                  <a:pt x="557398" y="146902"/>
                  <a:pt x="439001" y="28505"/>
                  <a:pt x="292951" y="28505"/>
                </a:cubicBezTo>
                <a:close/>
                <a:moveTo>
                  <a:pt x="292952" y="0"/>
                </a:moveTo>
                <a:cubicBezTo>
                  <a:pt x="454745" y="0"/>
                  <a:pt x="585904" y="131159"/>
                  <a:pt x="585904" y="292952"/>
                </a:cubicBezTo>
                <a:cubicBezTo>
                  <a:pt x="585904" y="454745"/>
                  <a:pt x="454745" y="585904"/>
                  <a:pt x="292952" y="585904"/>
                </a:cubicBezTo>
                <a:cubicBezTo>
                  <a:pt x="131159" y="585904"/>
                  <a:pt x="0" y="454745"/>
                  <a:pt x="0" y="292952"/>
                </a:cubicBezTo>
                <a:cubicBezTo>
                  <a:pt x="0" y="131159"/>
                  <a:pt x="131159" y="0"/>
                  <a:pt x="292952" y="0"/>
                </a:cubicBezTo>
                <a:close/>
              </a:path>
            </a:pathLst>
          </a:custGeom>
          <a:solidFill>
            <a:srgbClr val="C00000"/>
          </a:solidFill>
          <a:ln w="12700" cap="flat" cmpd="sng" algn="ctr">
            <a:noFill/>
            <a:prstDash val="solid"/>
            <a:miter lim="800000"/>
          </a:ln>
          <a:effec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ea"/>
              <a:sym typeface="+mn-lt"/>
            </a:endParaRPr>
          </a:p>
        </p:txBody>
      </p:sp>
      <p:sp>
        <p:nvSpPr>
          <p:cNvPr id="27" name="圆角矩形 32"/>
          <p:cNvSpPr/>
          <p:nvPr/>
        </p:nvSpPr>
        <p:spPr>
          <a:xfrm>
            <a:off x="2338388" y="1147763"/>
            <a:ext cx="6408738" cy="1338263"/>
          </a:xfrm>
          <a:prstGeom prst="roundRect">
            <a:avLst>
              <a:gd name="adj" fmla="val 8864"/>
            </a:avLst>
          </a:prstGeom>
          <a:noFill/>
          <a:ln w="12700" cap="flat" cmpd="sng" algn="ctr">
            <a:solidFill>
              <a:srgbClr val="C00000"/>
            </a:solidFill>
            <a:prstDash val="solid"/>
            <a:miter lim="800000"/>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ea"/>
              <a:sym typeface="+mn-lt"/>
            </a:endParaRPr>
          </a:p>
        </p:txBody>
      </p:sp>
      <p:sp>
        <p:nvSpPr>
          <p:cNvPr id="28" name="文本框 3"/>
          <p:cNvSpPr txBox="1"/>
          <p:nvPr/>
        </p:nvSpPr>
        <p:spPr>
          <a:xfrm>
            <a:off x="2439684" y="1162738"/>
            <a:ext cx="6249280" cy="1332031"/>
          </a:xfrm>
          <a:prstGeom prst="rect">
            <a:avLst/>
          </a:prstGeom>
          <a:noFill/>
        </p:spPr>
        <p:txBody>
          <a:bodyPr>
            <a:spAutoFit/>
          </a:bodyPr>
          <a:lstStyle/>
          <a:p>
            <a:pPr marR="0" defTabSz="914400">
              <a:lnSpc>
                <a:spcPct val="150000"/>
              </a:lnSpc>
              <a:buClrTx/>
              <a:buSzTx/>
              <a:buFontTx/>
              <a:buNone/>
              <a:defRPr/>
            </a:pPr>
            <a:r>
              <a:rPr kumimoji="0" lang="zh-CN" altLang="en-US" sz="1100" kern="1200" cap="none" spc="0" normalizeH="0" baseline="0" noProof="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cs typeface="+mn-ea"/>
                <a:sym typeface="+mn-lt"/>
              </a:rPr>
              <a:t>共青团适应党和国家工作中心战略转移，解放思想，锐意进取，广泛开展争当新长征突击手、“五讲四美三热爱”、希望工程、青年志愿者、青年文明号、保护母亲河等一大批青春气息浓烈的创造性活动，团结带领广大团员青年发出“团结起来、振兴中华”的时代强音，在现代化建设各条战线上勇立潮头，展现出敢闯敢干、引领风尚的精神风貌。革故鼎新，建设四化，广大团员青年勇作改革闯将，开风气之先，为改革开放和社会主义现代化建设贡献了青春、建立了重要功勋！</a:t>
            </a:r>
          </a:p>
        </p:txBody>
      </p:sp>
      <p:sp>
        <p:nvSpPr>
          <p:cNvPr id="13" name="文本框 12"/>
          <p:cNvSpPr txBox="1"/>
          <p:nvPr/>
        </p:nvSpPr>
        <p:spPr>
          <a:xfrm>
            <a:off x="476474" y="230645"/>
            <a:ext cx="7730901" cy="338554"/>
          </a:xfrm>
          <a:prstGeom prst="rect">
            <a:avLst/>
          </a:prstGeom>
          <a:noFill/>
        </p:spPr>
        <p:txBody>
          <a:bodyPr>
            <a:spAutoFit/>
          </a:bodyPr>
          <a:lstStyle/>
          <a:p>
            <a:pPr marR="0" defTabSz="914400">
              <a:buClrTx/>
              <a:buSzTx/>
              <a:buFontTx/>
              <a:buNone/>
              <a:defRPr/>
            </a:pPr>
            <a:r>
              <a:rPr kumimoji="0" lang="zh-CN" altLang="en-US" sz="1600" b="1" kern="1200" cap="none" spc="225" normalizeH="0" baseline="0" noProof="0" dirty="0">
                <a:effectLst>
                  <a:glow rad="101600">
                    <a:prstClr val="white">
                      <a:alpha val="60000"/>
                    </a:prstClr>
                  </a:glow>
                </a:effectLst>
                <a:latin typeface="微软雅黑" panose="020B0503020204020204" pitchFamily="34" charset="-122"/>
                <a:ea typeface="微软雅黑" panose="020B0503020204020204" pitchFamily="34" charset="-122"/>
                <a:cs typeface="+mn-cs"/>
              </a:rPr>
              <a:t>一、全面回顾了</a:t>
            </a:r>
            <a:r>
              <a:rPr kumimoji="0" lang="en-US" altLang="zh-CN" sz="1600" b="1" kern="1200" cap="none" spc="225" normalizeH="0" baseline="0" noProof="0" dirty="0">
                <a:effectLst>
                  <a:glow rad="101600">
                    <a:prstClr val="white">
                      <a:alpha val="60000"/>
                    </a:prstClr>
                  </a:glow>
                </a:effectLst>
                <a:latin typeface="微软雅黑" panose="020B0503020204020204" pitchFamily="34" charset="-122"/>
                <a:ea typeface="微软雅黑" panose="020B0503020204020204" pitchFamily="34" charset="-122"/>
                <a:cs typeface="+mn-cs"/>
              </a:rPr>
              <a:t>100</a:t>
            </a:r>
            <a:r>
              <a:rPr kumimoji="0" lang="zh-CN" altLang="en-US" sz="1600" b="1" kern="1200" cap="none" spc="225" normalizeH="0" baseline="0" noProof="0" dirty="0">
                <a:effectLst>
                  <a:glow rad="101600">
                    <a:prstClr val="white">
                      <a:alpha val="60000"/>
                    </a:prstClr>
                  </a:glow>
                </a:effectLst>
                <a:latin typeface="微软雅黑" panose="020B0503020204020204" pitchFamily="34" charset="-122"/>
                <a:ea typeface="微软雅黑" panose="020B0503020204020204" pitchFamily="34" charset="-122"/>
                <a:cs typeface="+mn-cs"/>
              </a:rPr>
              <a:t>年来共青团坚定不移听党话、跟党走的青春历程</a:t>
            </a:r>
          </a:p>
        </p:txBody>
      </p:sp>
      <p:pic>
        <p:nvPicPr>
          <p:cNvPr id="85009" name="图片 4"/>
          <p:cNvPicPr>
            <a:picLocks noChangeAspect="1"/>
          </p:cNvPicPr>
          <p:nvPr/>
        </p:nvPicPr>
        <p:blipFill>
          <a:blip r:embed="rId5"/>
          <a:stretch>
            <a:fillRect/>
          </a:stretch>
        </p:blipFill>
        <p:spPr>
          <a:xfrm>
            <a:off x="2771775" y="3003550"/>
            <a:ext cx="2447925" cy="1484313"/>
          </a:xfrm>
          <a:prstGeom prst="rect">
            <a:avLst/>
          </a:prstGeom>
          <a:noFill/>
          <a:ln w="9525">
            <a:noFill/>
          </a:ln>
        </p:spPr>
      </p:pic>
      <p:pic>
        <p:nvPicPr>
          <p:cNvPr id="85010" name="图片 6"/>
          <p:cNvPicPr>
            <a:picLocks noChangeAspect="1"/>
          </p:cNvPicPr>
          <p:nvPr/>
        </p:nvPicPr>
        <p:blipFill>
          <a:blip r:embed="rId6"/>
          <a:stretch>
            <a:fillRect/>
          </a:stretch>
        </p:blipFill>
        <p:spPr>
          <a:xfrm>
            <a:off x="6056313" y="3097213"/>
            <a:ext cx="2292350" cy="1390650"/>
          </a:xfrm>
          <a:prstGeom prst="rect">
            <a:avLst/>
          </a:prstGeom>
          <a:noFill/>
          <a:ln w="9525">
            <a:noFill/>
          </a:ln>
        </p:spPr>
      </p:pic>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par>
                                <p:cTn id="10" presetID="53" presetClass="entr" presetSubtype="16" fill="hold" nodeType="with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p:cTn id="12" dur="500" fill="hold"/>
                                        <p:tgtEl>
                                          <p:spTgt spid="22"/>
                                        </p:tgtEl>
                                        <p:attrNameLst>
                                          <p:attrName>ppt_w</p:attrName>
                                        </p:attrNameLst>
                                      </p:cBhvr>
                                      <p:tavLst>
                                        <p:tav tm="0">
                                          <p:val>
                                            <p:fltVal val="0"/>
                                          </p:val>
                                        </p:tav>
                                        <p:tav tm="100000">
                                          <p:val>
                                            <p:strVal val="#ppt_w"/>
                                          </p:val>
                                        </p:tav>
                                      </p:tavLst>
                                    </p:anim>
                                    <p:anim calcmode="lin" valueType="num">
                                      <p:cBhvr>
                                        <p:cTn id="13" dur="500" fill="hold"/>
                                        <p:tgtEl>
                                          <p:spTgt spid="22"/>
                                        </p:tgtEl>
                                        <p:attrNameLst>
                                          <p:attrName>ppt_h</p:attrName>
                                        </p:attrNameLst>
                                      </p:cBhvr>
                                      <p:tavLst>
                                        <p:tav tm="0">
                                          <p:val>
                                            <p:fltVal val="0"/>
                                          </p:val>
                                        </p:tav>
                                        <p:tav tm="100000">
                                          <p:val>
                                            <p:strVal val="#ppt_h"/>
                                          </p:val>
                                        </p:tav>
                                      </p:tavLst>
                                    </p:anim>
                                    <p:animEffect transition="in" filter="fade">
                                      <p:cBhvr>
                                        <p:cTn id="14" dur="500"/>
                                        <p:tgtEl>
                                          <p:spTgt spid="22"/>
                                        </p:tgtEl>
                                      </p:cBhvr>
                                    </p:animEffect>
                                  </p:childTnLst>
                                </p:cTn>
                              </p:par>
                            </p:childTnLst>
                          </p:cTn>
                        </p:par>
                        <p:par>
                          <p:cTn id="15" fill="hold">
                            <p:stCondLst>
                              <p:cond delay="500"/>
                            </p:stCondLst>
                            <p:childTnLst>
                              <p:par>
                                <p:cTn id="16" presetID="53" presetClass="entr" presetSubtype="16" fill="hold" nodeType="afterEffect">
                                  <p:stCondLst>
                                    <p:cond delay="0"/>
                                  </p:stCondLst>
                                  <p:childTnLst>
                                    <p:set>
                                      <p:cBhvr>
                                        <p:cTn id="17" dur="1" fill="hold">
                                          <p:stCondLst>
                                            <p:cond delay="0"/>
                                          </p:stCondLst>
                                        </p:cTn>
                                        <p:tgtEl>
                                          <p:spTgt spid="26"/>
                                        </p:tgtEl>
                                        <p:attrNameLst>
                                          <p:attrName>style.visibility</p:attrName>
                                        </p:attrNameLst>
                                      </p:cBhvr>
                                      <p:to>
                                        <p:strVal val="visible"/>
                                      </p:to>
                                    </p:set>
                                    <p:anim calcmode="lin" valueType="num">
                                      <p:cBhvr>
                                        <p:cTn id="18" dur="500" fill="hold"/>
                                        <p:tgtEl>
                                          <p:spTgt spid="26"/>
                                        </p:tgtEl>
                                        <p:attrNameLst>
                                          <p:attrName>ppt_w</p:attrName>
                                        </p:attrNameLst>
                                      </p:cBhvr>
                                      <p:tavLst>
                                        <p:tav tm="0">
                                          <p:val>
                                            <p:fltVal val="0"/>
                                          </p:val>
                                        </p:tav>
                                        <p:tav tm="100000">
                                          <p:val>
                                            <p:strVal val="#ppt_w"/>
                                          </p:val>
                                        </p:tav>
                                      </p:tavLst>
                                    </p:anim>
                                    <p:anim calcmode="lin" valueType="num">
                                      <p:cBhvr>
                                        <p:cTn id="19" dur="500" fill="hold"/>
                                        <p:tgtEl>
                                          <p:spTgt spid="26"/>
                                        </p:tgtEl>
                                        <p:attrNameLst>
                                          <p:attrName>ppt_h</p:attrName>
                                        </p:attrNameLst>
                                      </p:cBhvr>
                                      <p:tavLst>
                                        <p:tav tm="0">
                                          <p:val>
                                            <p:fltVal val="0"/>
                                          </p:val>
                                        </p:tav>
                                        <p:tav tm="100000">
                                          <p:val>
                                            <p:strVal val="#ppt_h"/>
                                          </p:val>
                                        </p:tav>
                                      </p:tavLst>
                                    </p:anim>
                                    <p:animEffect transition="in" filter="fade">
                                      <p:cBhvr>
                                        <p:cTn id="20" dur="500"/>
                                        <p:tgtEl>
                                          <p:spTgt spid="26"/>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fade">
                                      <p:cBhvr>
                                        <p:cTn id="25" dur="500"/>
                                        <p:tgtEl>
                                          <p:spTgt spid="27"/>
                                        </p:tgtEl>
                                      </p:cBhvr>
                                    </p:animEffect>
                                  </p:childTnLst>
                                </p:cTn>
                              </p:par>
                            </p:childTnLst>
                          </p:cTn>
                        </p:par>
                        <p:par>
                          <p:cTn id="26" fill="hold">
                            <p:stCondLst>
                              <p:cond delay="500"/>
                            </p:stCondLst>
                            <p:childTnLst>
                              <p:par>
                                <p:cTn id="27" presetID="22" presetClass="entr" presetSubtype="1" fill="hold" nodeType="after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wipe(up)">
                                      <p:cBhvr>
                                        <p:cTn id="29" dur="1500"/>
                                        <p:tgtEl>
                                          <p:spTgt spid="28"/>
                                        </p:tgtEl>
                                      </p:cBhvr>
                                    </p:animEffect>
                                  </p:childTnLst>
                                </p:cTn>
                              </p:par>
                              <p:par>
                                <p:cTn id="30" presetID="23" presetClass="entr" presetSubtype="16" fill="hold" nodeType="with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p:cTn id="32" dur="500" fill="hold"/>
                                        <p:tgtEl>
                                          <p:spTgt spid="13"/>
                                        </p:tgtEl>
                                        <p:attrNameLst>
                                          <p:attrName>ppt_w</p:attrName>
                                        </p:attrNameLst>
                                      </p:cBhvr>
                                      <p:tavLst>
                                        <p:tav tm="0">
                                          <p:val>
                                            <p:fltVal val="0"/>
                                          </p:val>
                                        </p:tav>
                                        <p:tav tm="100000">
                                          <p:val>
                                            <p:strVal val="#ppt_w"/>
                                          </p:val>
                                        </p:tav>
                                      </p:tavLst>
                                    </p:anim>
                                    <p:anim calcmode="lin" valueType="num">
                                      <p:cBhvr>
                                        <p:cTn id="33" dur="500" fill="hold"/>
                                        <p:tgtEl>
                                          <p:spTgt spid="1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文本框 6"/>
          <p:cNvSpPr txBox="1"/>
          <p:nvPr/>
        </p:nvSpPr>
        <p:spPr>
          <a:xfrm>
            <a:off x="1270000" y="317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外优渥待遇而毅然选择回国，就是源自</a:t>
            </a:r>
            <a:r>
              <a:rPr lang="en-US" altLang="zh-CN" sz="200" dirty="0">
                <a:latin typeface="Arial" panose="020B0604020202020204" pitchFamily="34" charset="0"/>
              </a:rPr>
              <a:t>"</a:t>
            </a:r>
            <a:r>
              <a:rPr lang="zh-CN" altLang="en-US" sz="200" dirty="0">
                <a:latin typeface="Arial" panose="020B0604020202020204" pitchFamily="34" charset="0"/>
              </a:rPr>
              <a:t>只要祖国需要，我必全力以赴</a:t>
            </a:r>
            <a:r>
              <a:rPr lang="en-US" altLang="zh-CN" sz="200" dirty="0">
                <a:latin typeface="Arial" panose="020B0604020202020204" pitchFamily="34" charset="0"/>
              </a:rPr>
              <a:t>"</a:t>
            </a:r>
            <a:r>
              <a:rPr lang="zh-CN" altLang="en-US" sz="200" dirty="0">
                <a:latin typeface="Arial" panose="020B0604020202020204" pitchFamily="34" charset="0"/>
              </a:rPr>
              <a:t>的炙热信念。</a:t>
            </a:r>
          </a:p>
        </p:txBody>
      </p:sp>
      <p:sp>
        <p:nvSpPr>
          <p:cNvPr id="87043" name="文本框 5"/>
          <p:cNvSpPr txBox="1"/>
          <p:nvPr/>
        </p:nvSpPr>
        <p:spPr>
          <a:xfrm>
            <a:off x="1270000" y="2540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的</a:t>
            </a:r>
            <a:r>
              <a:rPr lang="en-US" altLang="zh-CN" sz="200" dirty="0">
                <a:latin typeface="Arial" panose="020B0604020202020204" pitchFamily="34" charset="0"/>
              </a:rPr>
              <a:t>"</a:t>
            </a:r>
            <a:r>
              <a:rPr lang="zh-CN" altLang="en-US" sz="200" dirty="0">
                <a:latin typeface="Arial" panose="020B0604020202020204" pitchFamily="34" charset="0"/>
              </a:rPr>
              <a:t>优等生</a:t>
            </a:r>
            <a:r>
              <a:rPr lang="en-US" altLang="zh-CN" sz="200" dirty="0">
                <a:latin typeface="Arial" panose="020B0604020202020204" pitchFamily="34" charset="0"/>
              </a:rPr>
              <a:t>"</a:t>
            </a:r>
            <a:r>
              <a:rPr lang="zh-CN" altLang="en-US" sz="200" dirty="0">
                <a:latin typeface="Arial" panose="020B0604020202020204" pitchFamily="34" charset="0"/>
              </a:rPr>
              <a:t>和</a:t>
            </a:r>
            <a:r>
              <a:rPr lang="en-US" altLang="zh-CN" sz="200" dirty="0">
                <a:latin typeface="Arial" panose="020B0604020202020204" pitchFamily="34" charset="0"/>
              </a:rPr>
              <a:t>"</a:t>
            </a:r>
            <a:r>
              <a:rPr lang="zh-CN" altLang="en-US" sz="200" dirty="0">
                <a:latin typeface="Arial" panose="020B0604020202020204" pitchFamily="34" charset="0"/>
              </a:rPr>
              <a:t>领头雁</a:t>
            </a:r>
            <a:r>
              <a:rPr lang="en-US" altLang="zh-CN" sz="200" dirty="0">
                <a:latin typeface="Arial" panose="020B0604020202020204" pitchFamily="34" charset="0"/>
              </a:rPr>
              <a:t>"</a:t>
            </a:r>
            <a:r>
              <a:rPr lang="zh-CN" altLang="en-US" sz="200" dirty="0">
                <a:latin typeface="Arial" panose="020B0604020202020204" pitchFamily="34" charset="0"/>
              </a:rPr>
              <a:t>。</a:t>
            </a:r>
          </a:p>
        </p:txBody>
      </p:sp>
      <p:sp>
        <p:nvSpPr>
          <p:cNvPr id="87044" name="文本框 4"/>
          <p:cNvSpPr txBox="1"/>
          <p:nvPr/>
        </p:nvSpPr>
        <p:spPr>
          <a:xfrm>
            <a:off x="1270000" y="190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一方面，我们要深化法治领域改革，健全人权法治保障机制，实现尊重和保障人权在立法、执法、司法、守法全链条、全过程、全方位覆盖，做强法治保障。</a:t>
            </a:r>
          </a:p>
        </p:txBody>
      </p:sp>
      <p:sp>
        <p:nvSpPr>
          <p:cNvPr id="87045" name="文本框 2"/>
          <p:cNvSpPr txBox="1"/>
          <p:nvPr/>
        </p:nvSpPr>
        <p:spPr>
          <a:xfrm>
            <a:off x="1270000" y="1270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宜</a:t>
            </a:r>
            <a:r>
              <a:rPr lang="en-US" altLang="zh-CN" sz="200" dirty="0">
                <a:latin typeface="Arial" panose="020B0604020202020204" pitchFamily="34" charset="0"/>
              </a:rPr>
              <a:t>"</a:t>
            </a:r>
            <a:r>
              <a:rPr lang="zh-CN" altLang="en-US" sz="200" dirty="0">
                <a:latin typeface="Arial" panose="020B0604020202020204" pitchFamily="34" charset="0"/>
              </a:rPr>
              <a:t>千金市骨</a:t>
            </a:r>
            <a:r>
              <a:rPr lang="en-US" altLang="zh-CN" sz="200" dirty="0">
                <a:latin typeface="Arial" panose="020B0604020202020204" pitchFamily="34" charset="0"/>
              </a:rPr>
              <a:t>"</a:t>
            </a:r>
            <a:r>
              <a:rPr lang="zh-CN" altLang="en-US" sz="200" dirty="0">
                <a:latin typeface="Arial" panose="020B0604020202020204" pitchFamily="34" charset="0"/>
              </a:rPr>
              <a:t>留精英。六月正值毕业生择业期，高校毕业生流入市场，新一轮</a:t>
            </a:r>
            <a:r>
              <a:rPr lang="en-US" altLang="zh-CN" sz="200" dirty="0">
                <a:latin typeface="Arial" panose="020B0604020202020204" pitchFamily="34" charset="0"/>
              </a:rPr>
              <a:t>"</a:t>
            </a:r>
            <a:r>
              <a:rPr lang="zh-CN" altLang="en-US" sz="200" dirty="0">
                <a:latin typeface="Arial" panose="020B0604020202020204" pitchFamily="34" charset="0"/>
              </a:rPr>
              <a:t>抢人大战</a:t>
            </a:r>
            <a:r>
              <a:rPr lang="en-US" altLang="zh-CN" sz="200" dirty="0">
                <a:latin typeface="Arial" panose="020B0604020202020204" pitchFamily="34" charset="0"/>
              </a:rPr>
              <a:t>"</a:t>
            </a:r>
            <a:r>
              <a:rPr lang="zh-CN" altLang="en-US" sz="200" dirty="0">
                <a:latin typeface="Arial" panose="020B0604020202020204" pitchFamily="34" charset="0"/>
              </a:rPr>
              <a:t>悄然打响。</a:t>
            </a:r>
          </a:p>
        </p:txBody>
      </p:sp>
      <p:sp>
        <p:nvSpPr>
          <p:cNvPr id="87046" name="文本框 1"/>
          <p:cNvSpPr txBox="1"/>
          <p:nvPr/>
        </p:nvSpPr>
        <p:spPr>
          <a:xfrm>
            <a:off x="1270000" y="63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开展工作、处理问题、为人处世都要站位全局，心系</a:t>
            </a:r>
            <a:r>
              <a:rPr lang="en-US" altLang="zh-CN" sz="200" dirty="0">
                <a:latin typeface="Arial" panose="020B0604020202020204" pitchFamily="34" charset="0"/>
              </a:rPr>
              <a:t>"</a:t>
            </a:r>
            <a:r>
              <a:rPr lang="zh-CN" altLang="en-US" sz="200" dirty="0">
                <a:latin typeface="Arial" panose="020B0604020202020204" pitchFamily="34" charset="0"/>
              </a:rPr>
              <a:t>国之大者</a:t>
            </a:r>
            <a:r>
              <a:rPr lang="en-US" altLang="zh-CN" sz="200" dirty="0">
                <a:latin typeface="Arial" panose="020B0604020202020204" pitchFamily="34" charset="0"/>
              </a:rPr>
              <a:t>"</a:t>
            </a:r>
            <a:r>
              <a:rPr lang="zh-CN" altLang="en-US" sz="200" dirty="0">
                <a:latin typeface="Arial" panose="020B0604020202020204" pitchFamily="34" charset="0"/>
              </a:rPr>
              <a:t>，从全盘考虑，多干事、少议论，多合作、少内耗，多学习、勤思考，不冲动、不莽撞，不斤斤计较、不小肚鸡肠，严于律己，宽以待人。</a:t>
            </a:r>
          </a:p>
        </p:txBody>
      </p:sp>
      <p:pic>
        <p:nvPicPr>
          <p:cNvPr id="87047" name="图片 2"/>
          <p:cNvPicPr/>
          <p:nvPr/>
        </p:nvPicPr>
        <p:blipFill>
          <a:blip r:embed="rId3"/>
          <a:stretch>
            <a:fillRect/>
          </a:stretch>
        </p:blipFill>
        <p:spPr>
          <a:xfrm>
            <a:off x="0" y="0"/>
            <a:ext cx="9144000" cy="5143500"/>
          </a:xfrm>
          <a:prstGeom prst="rect">
            <a:avLst/>
          </a:prstGeom>
          <a:noFill/>
          <a:ln w="9525">
            <a:noFill/>
          </a:ln>
        </p:spPr>
      </p:pic>
      <p:cxnSp>
        <p:nvCxnSpPr>
          <p:cNvPr id="87048" name="直接连接符 6"/>
          <p:cNvCxnSpPr/>
          <p:nvPr/>
        </p:nvCxnSpPr>
        <p:spPr>
          <a:xfrm flipH="1">
            <a:off x="406400" y="579438"/>
            <a:ext cx="6542088" cy="0"/>
          </a:xfrm>
          <a:prstGeom prst="line">
            <a:avLst/>
          </a:prstGeom>
          <a:ln w="9525" cap="flat" cmpd="sng">
            <a:solidFill>
              <a:srgbClr val="292929"/>
            </a:solidFill>
            <a:prstDash val="dash"/>
            <a:headEnd type="none" w="med" len="med"/>
            <a:tailEnd type="oval" w="med" len="med"/>
          </a:ln>
        </p:spPr>
      </p:cxnSp>
      <p:sp>
        <p:nvSpPr>
          <p:cNvPr id="4" name="等腰三角形 3"/>
          <p:cNvSpPr/>
          <p:nvPr/>
        </p:nvSpPr>
        <p:spPr>
          <a:xfrm rot="5400000">
            <a:off x="-41275" y="319088"/>
            <a:ext cx="603250" cy="520700"/>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87050" name="图片 3"/>
          <p:cNvPicPr>
            <a:picLocks noChangeAspect="1"/>
          </p:cNvPicPr>
          <p:nvPr/>
        </p:nvPicPr>
        <p:blipFill>
          <a:blip r:embed="rId4"/>
          <a:stretch>
            <a:fillRect/>
          </a:stretch>
        </p:blipFill>
        <p:spPr>
          <a:xfrm>
            <a:off x="7551738" y="0"/>
            <a:ext cx="1592262" cy="965200"/>
          </a:xfrm>
          <a:prstGeom prst="rect">
            <a:avLst/>
          </a:prstGeom>
          <a:noFill/>
          <a:ln w="9525">
            <a:noFill/>
          </a:ln>
        </p:spPr>
      </p:pic>
      <p:grpSp>
        <p:nvGrpSpPr>
          <p:cNvPr id="22" name="组合 21"/>
          <p:cNvGrpSpPr/>
          <p:nvPr/>
        </p:nvGrpSpPr>
        <p:grpSpPr>
          <a:xfrm>
            <a:off x="525962" y="1148150"/>
            <a:ext cx="1194976" cy="1199244"/>
            <a:chOff x="304800" y="673100"/>
            <a:chExt cx="4000500" cy="4000500"/>
          </a:xfrm>
          <a:effectLst>
            <a:outerShdw blurRad="444500" dist="254000" dir="8100000" algn="tr" rotWithShape="0">
              <a:prstClr val="black">
                <a:alpha val="50000"/>
              </a:prstClr>
            </a:outerShdw>
          </a:effectLst>
        </p:grpSpPr>
        <p:sp>
          <p:nvSpPr>
            <p:cNvPr id="23" name="同心圆 2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24" name="椭圆 23"/>
            <p:cNvSpPr/>
            <p:nvPr/>
          </p:nvSpPr>
          <p:spPr>
            <a:xfrm>
              <a:off x="392112" y="760412"/>
              <a:ext cx="3825874" cy="3825874"/>
            </a:xfrm>
            <a:prstGeom prst="ellipse">
              <a:avLst/>
            </a:prstGeom>
            <a:solidFill>
              <a:srgbClr val="C00000"/>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gradFill>
                  <a:gsLst>
                    <a:gs pos="0">
                      <a:srgbClr val="E50000"/>
                    </a:gs>
                    <a:gs pos="100000">
                      <a:srgbClr val="B50000"/>
                    </a:gs>
                  </a:gsLst>
                  <a:lin ang="5400000" scaled="1"/>
                </a:gradFill>
                <a:effectLst/>
                <a:uLnTx/>
                <a:uFillTx/>
                <a:latin typeface="微软雅黑" panose="020B0503020204020204" pitchFamily="34" charset="-122"/>
                <a:ea typeface="微软雅黑" panose="020B0503020204020204" pitchFamily="34" charset="-122"/>
                <a:cs typeface="+mn-ea"/>
                <a:sym typeface="+mn-lt"/>
              </a:endParaRPr>
            </a:p>
          </p:txBody>
        </p:sp>
      </p:grpSp>
      <p:sp>
        <p:nvSpPr>
          <p:cNvPr id="25" name="矩形 24"/>
          <p:cNvSpPr/>
          <p:nvPr/>
        </p:nvSpPr>
        <p:spPr>
          <a:xfrm>
            <a:off x="455036" y="1408233"/>
            <a:ext cx="1344177" cy="732057"/>
          </a:xfrm>
          <a:prstGeom prst="rect">
            <a:avLst/>
          </a:prstGeom>
        </p:spPr>
        <p:txBody>
          <a:bodyPr lIns="84896" tIns="42448" rIns="84896" bIns="42448">
            <a:sp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400" b="1" i="0" u="none" strike="noStrike" kern="1200" cap="none" spc="0" normalizeH="0" baseline="0" noProof="0" dirty="0">
                <a:ln>
                  <a:noFill/>
                </a:ln>
                <a:gradFill>
                  <a:gsLst>
                    <a:gs pos="1000">
                      <a:srgbClr val="FFFF00">
                        <a:lumMod val="45000"/>
                        <a:lumOff val="55000"/>
                      </a:srgbClr>
                    </a:gs>
                    <a:gs pos="100000">
                      <a:schemeClr val="bg1">
                        <a:lumMod val="61000"/>
                        <a:lumOff val="39000"/>
                      </a:schemeClr>
                    </a:gs>
                  </a:gsLst>
                  <a:lin ang="0" scaled="0"/>
                </a:gradFill>
                <a:effectLst/>
                <a:uLnTx/>
                <a:uFillTx/>
                <a:latin typeface="微软雅黑" panose="020B0503020204020204" pitchFamily="34" charset="-122"/>
                <a:ea typeface="微软雅黑" panose="020B0503020204020204" pitchFamily="34" charset="-122"/>
                <a:cs typeface="Arial" panose="020B0604020202020204" pitchFamily="34" charset="0"/>
              </a:rPr>
              <a:t>4</a:t>
            </a:r>
            <a:r>
              <a:rPr kumimoji="0" lang="zh-CN" altLang="en-US" sz="1400" b="1" i="0" u="none" strike="noStrike" kern="1200" cap="none" spc="0" normalizeH="0" baseline="0" noProof="0" dirty="0">
                <a:ln>
                  <a:noFill/>
                </a:ln>
                <a:gradFill>
                  <a:gsLst>
                    <a:gs pos="1000">
                      <a:srgbClr val="FFFF00">
                        <a:lumMod val="45000"/>
                        <a:lumOff val="55000"/>
                      </a:srgbClr>
                    </a:gs>
                    <a:gs pos="100000">
                      <a:schemeClr val="bg1">
                        <a:lumMod val="61000"/>
                        <a:lumOff val="39000"/>
                      </a:schemeClr>
                    </a:gs>
                  </a:gsLst>
                  <a:lin ang="0" scaled="0"/>
                </a:gradFill>
                <a:effectLst/>
                <a:uLnTx/>
                <a:uFillTx/>
                <a:latin typeface="微软雅黑" panose="020B0503020204020204" pitchFamily="34" charset="-122"/>
                <a:ea typeface="微软雅黑" panose="020B0503020204020204" pitchFamily="34" charset="-122"/>
                <a:cs typeface="Arial" panose="020B0604020202020204" pitchFamily="34" charset="0"/>
              </a:rPr>
              <a:t>、中国特色社会主义新时代</a:t>
            </a:r>
          </a:p>
        </p:txBody>
      </p:sp>
      <p:sp>
        <p:nvSpPr>
          <p:cNvPr id="26" name="圈箭头"/>
          <p:cNvSpPr/>
          <p:nvPr/>
        </p:nvSpPr>
        <p:spPr>
          <a:xfrm>
            <a:off x="1857375" y="1601788"/>
            <a:ext cx="309563" cy="307975"/>
          </a:xfrm>
          <a:custGeom>
            <a:avLst/>
            <a:gdLst>
              <a:gd name="connsiteX0" fmla="*/ 158628 w 585904"/>
              <a:gd name="connsiteY0" fmla="*/ 130053 h 585904"/>
              <a:gd name="connsiteX1" fmla="*/ 321527 w 585904"/>
              <a:gd name="connsiteY1" fmla="*/ 130053 h 585904"/>
              <a:gd name="connsiteX2" fmla="*/ 484425 w 585904"/>
              <a:gd name="connsiteY2" fmla="*/ 292952 h 585904"/>
              <a:gd name="connsiteX3" fmla="*/ 321527 w 585904"/>
              <a:gd name="connsiteY3" fmla="*/ 455850 h 585904"/>
              <a:gd name="connsiteX4" fmla="*/ 158628 w 585904"/>
              <a:gd name="connsiteY4" fmla="*/ 455850 h 585904"/>
              <a:gd name="connsiteX5" fmla="*/ 321527 w 585904"/>
              <a:gd name="connsiteY5" fmla="*/ 292952 h 585904"/>
              <a:gd name="connsiteX6" fmla="*/ 292951 w 585904"/>
              <a:gd name="connsiteY6" fmla="*/ 28505 h 585904"/>
              <a:gd name="connsiteX7" fmla="*/ 28504 w 585904"/>
              <a:gd name="connsiteY7" fmla="*/ 292952 h 585904"/>
              <a:gd name="connsiteX8" fmla="*/ 292951 w 585904"/>
              <a:gd name="connsiteY8" fmla="*/ 557399 h 585904"/>
              <a:gd name="connsiteX9" fmla="*/ 557398 w 585904"/>
              <a:gd name="connsiteY9" fmla="*/ 292952 h 585904"/>
              <a:gd name="connsiteX10" fmla="*/ 292951 w 585904"/>
              <a:gd name="connsiteY10" fmla="*/ 28505 h 585904"/>
              <a:gd name="connsiteX11" fmla="*/ 292952 w 585904"/>
              <a:gd name="connsiteY11" fmla="*/ 0 h 585904"/>
              <a:gd name="connsiteX12" fmla="*/ 585904 w 585904"/>
              <a:gd name="connsiteY12" fmla="*/ 292952 h 585904"/>
              <a:gd name="connsiteX13" fmla="*/ 292952 w 585904"/>
              <a:gd name="connsiteY13" fmla="*/ 585904 h 585904"/>
              <a:gd name="connsiteX14" fmla="*/ 0 w 585904"/>
              <a:gd name="connsiteY14" fmla="*/ 292952 h 585904"/>
              <a:gd name="connsiteX15" fmla="*/ 292952 w 585904"/>
              <a:gd name="connsiteY15" fmla="*/ 0 h 585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85904" h="585904">
                <a:moveTo>
                  <a:pt x="158628" y="130053"/>
                </a:moveTo>
                <a:lnTo>
                  <a:pt x="321527" y="130053"/>
                </a:lnTo>
                <a:lnTo>
                  <a:pt x="484425" y="292952"/>
                </a:lnTo>
                <a:lnTo>
                  <a:pt x="321527" y="455850"/>
                </a:lnTo>
                <a:lnTo>
                  <a:pt x="158628" y="455850"/>
                </a:lnTo>
                <a:lnTo>
                  <a:pt x="321527" y="292952"/>
                </a:lnTo>
                <a:close/>
                <a:moveTo>
                  <a:pt x="292951" y="28505"/>
                </a:moveTo>
                <a:cubicBezTo>
                  <a:pt x="146901" y="28505"/>
                  <a:pt x="28504" y="146902"/>
                  <a:pt x="28504" y="292952"/>
                </a:cubicBezTo>
                <a:cubicBezTo>
                  <a:pt x="28504" y="439002"/>
                  <a:pt x="146901" y="557399"/>
                  <a:pt x="292951" y="557399"/>
                </a:cubicBezTo>
                <a:cubicBezTo>
                  <a:pt x="439001" y="557399"/>
                  <a:pt x="557398" y="439002"/>
                  <a:pt x="557398" y="292952"/>
                </a:cubicBezTo>
                <a:cubicBezTo>
                  <a:pt x="557398" y="146902"/>
                  <a:pt x="439001" y="28505"/>
                  <a:pt x="292951" y="28505"/>
                </a:cubicBezTo>
                <a:close/>
                <a:moveTo>
                  <a:pt x="292952" y="0"/>
                </a:moveTo>
                <a:cubicBezTo>
                  <a:pt x="454745" y="0"/>
                  <a:pt x="585904" y="131159"/>
                  <a:pt x="585904" y="292952"/>
                </a:cubicBezTo>
                <a:cubicBezTo>
                  <a:pt x="585904" y="454745"/>
                  <a:pt x="454745" y="585904"/>
                  <a:pt x="292952" y="585904"/>
                </a:cubicBezTo>
                <a:cubicBezTo>
                  <a:pt x="131159" y="585904"/>
                  <a:pt x="0" y="454745"/>
                  <a:pt x="0" y="292952"/>
                </a:cubicBezTo>
                <a:cubicBezTo>
                  <a:pt x="0" y="131159"/>
                  <a:pt x="131159" y="0"/>
                  <a:pt x="292952" y="0"/>
                </a:cubicBezTo>
                <a:close/>
              </a:path>
            </a:pathLst>
          </a:custGeom>
          <a:solidFill>
            <a:srgbClr val="C00000"/>
          </a:solidFill>
          <a:ln w="12700" cap="flat" cmpd="sng" algn="ctr">
            <a:noFill/>
            <a:prstDash val="solid"/>
            <a:miter lim="800000"/>
          </a:ln>
          <a:effec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ea"/>
              <a:sym typeface="+mn-lt"/>
            </a:endParaRPr>
          </a:p>
        </p:txBody>
      </p:sp>
      <p:sp>
        <p:nvSpPr>
          <p:cNvPr id="27" name="圆角矩形 32"/>
          <p:cNvSpPr/>
          <p:nvPr/>
        </p:nvSpPr>
        <p:spPr>
          <a:xfrm>
            <a:off x="2338388" y="1147763"/>
            <a:ext cx="6408738" cy="1784350"/>
          </a:xfrm>
          <a:prstGeom prst="roundRect">
            <a:avLst>
              <a:gd name="adj" fmla="val 8864"/>
            </a:avLst>
          </a:prstGeom>
          <a:noFill/>
          <a:ln w="12700" cap="flat" cmpd="sng" algn="ctr">
            <a:solidFill>
              <a:srgbClr val="C00000"/>
            </a:solidFill>
            <a:prstDash val="solid"/>
            <a:miter lim="800000"/>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ea"/>
              <a:sym typeface="+mn-lt"/>
            </a:endParaRPr>
          </a:p>
        </p:txBody>
      </p:sp>
      <p:sp>
        <p:nvSpPr>
          <p:cNvPr id="28" name="文本框 3"/>
          <p:cNvSpPr txBox="1"/>
          <p:nvPr/>
        </p:nvSpPr>
        <p:spPr>
          <a:xfrm>
            <a:off x="2439684" y="1162738"/>
            <a:ext cx="6249280" cy="1680973"/>
          </a:xfrm>
          <a:prstGeom prst="rect">
            <a:avLst/>
          </a:prstGeom>
          <a:noFill/>
        </p:spPr>
        <p:txBody>
          <a:bodyPr>
            <a:spAutoFit/>
          </a:bodyPr>
          <a:lstStyle/>
          <a:p>
            <a:pPr marR="0" defTabSz="914400">
              <a:lnSpc>
                <a:spcPct val="150000"/>
              </a:lnSpc>
              <a:buClrTx/>
              <a:buSzTx/>
              <a:buFontTx/>
              <a:buNone/>
              <a:defRPr/>
            </a:pPr>
            <a:r>
              <a:rPr kumimoji="0" lang="zh-CN" altLang="en-US" sz="1000" kern="1200" cap="none" spc="0" normalizeH="0" baseline="0" noProof="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cs typeface="+mn-ea"/>
                <a:sym typeface="+mn-lt"/>
              </a:rPr>
              <a:t>共青团积极投身伟大斗争、伟大工程、伟大事业、伟大梦想波澜壮阔的实践，坚持守正创新、踔厉奋发，全面深化自身改革，团结带领广大团员青年在脱贫攻坚战场摸爬滚打，在科技攻关岗位奋力攀登，在抢险救灾前线冲锋陷阵，在疫情防控一线披甲出征，在奥运竞技赛场奋勇争先，在保卫祖国哨位威武守护，在党和人民最需要的时刻冲得出来、顶得上去，展现出自信自强、刚健有为的精神风貌。“清澈的爱，只为中国”，成为当代中国青年发自内心的最强音。伟大梦想，伟大使命，广大团员青年自觉担当重任，深入基层一线，让青春在实现中华民族伟大复兴的中国梦中绽放异彩，为党和国家事业取得历史性成就、发生历史性变革贡献了青春、建立了重要功勋！</a:t>
            </a:r>
          </a:p>
        </p:txBody>
      </p:sp>
      <p:sp>
        <p:nvSpPr>
          <p:cNvPr id="13" name="文本框 12"/>
          <p:cNvSpPr txBox="1"/>
          <p:nvPr/>
        </p:nvSpPr>
        <p:spPr>
          <a:xfrm>
            <a:off x="476474" y="230645"/>
            <a:ext cx="7730901" cy="338554"/>
          </a:xfrm>
          <a:prstGeom prst="rect">
            <a:avLst/>
          </a:prstGeom>
          <a:noFill/>
        </p:spPr>
        <p:txBody>
          <a:bodyPr>
            <a:spAutoFit/>
          </a:bodyPr>
          <a:lstStyle/>
          <a:p>
            <a:pPr marR="0" defTabSz="914400">
              <a:buClrTx/>
              <a:buSzTx/>
              <a:buFontTx/>
              <a:buNone/>
              <a:defRPr/>
            </a:pPr>
            <a:r>
              <a:rPr kumimoji="0" lang="zh-CN" altLang="en-US" sz="1600" b="1" kern="1200" cap="none" spc="225" normalizeH="0" baseline="0" noProof="0" dirty="0">
                <a:effectLst>
                  <a:glow rad="101600">
                    <a:prstClr val="white">
                      <a:alpha val="60000"/>
                    </a:prstClr>
                  </a:glow>
                </a:effectLst>
                <a:latin typeface="微软雅黑" panose="020B0503020204020204" pitchFamily="34" charset="-122"/>
                <a:ea typeface="微软雅黑" panose="020B0503020204020204" pitchFamily="34" charset="-122"/>
                <a:cs typeface="+mn-cs"/>
              </a:rPr>
              <a:t>一、全面回顾了</a:t>
            </a:r>
            <a:r>
              <a:rPr kumimoji="0" lang="en-US" altLang="zh-CN" sz="1600" b="1" kern="1200" cap="none" spc="225" normalizeH="0" baseline="0" noProof="0" dirty="0">
                <a:effectLst>
                  <a:glow rad="101600">
                    <a:prstClr val="white">
                      <a:alpha val="60000"/>
                    </a:prstClr>
                  </a:glow>
                </a:effectLst>
                <a:latin typeface="微软雅黑" panose="020B0503020204020204" pitchFamily="34" charset="-122"/>
                <a:ea typeface="微软雅黑" panose="020B0503020204020204" pitchFamily="34" charset="-122"/>
                <a:cs typeface="+mn-cs"/>
              </a:rPr>
              <a:t>100</a:t>
            </a:r>
            <a:r>
              <a:rPr kumimoji="0" lang="zh-CN" altLang="en-US" sz="1600" b="1" kern="1200" cap="none" spc="225" normalizeH="0" baseline="0" noProof="0" dirty="0">
                <a:effectLst>
                  <a:glow rad="101600">
                    <a:prstClr val="white">
                      <a:alpha val="60000"/>
                    </a:prstClr>
                  </a:glow>
                </a:effectLst>
                <a:latin typeface="微软雅黑" panose="020B0503020204020204" pitchFamily="34" charset="-122"/>
                <a:ea typeface="微软雅黑" panose="020B0503020204020204" pitchFamily="34" charset="-122"/>
                <a:cs typeface="+mn-cs"/>
              </a:rPr>
              <a:t>年来共青团坚定不移听党话、跟党走的青春历程</a:t>
            </a:r>
          </a:p>
        </p:txBody>
      </p:sp>
      <p:pic>
        <p:nvPicPr>
          <p:cNvPr id="87057" name="图片 4"/>
          <p:cNvPicPr>
            <a:picLocks noChangeAspect="1"/>
          </p:cNvPicPr>
          <p:nvPr/>
        </p:nvPicPr>
        <p:blipFill>
          <a:blip r:embed="rId5"/>
          <a:stretch>
            <a:fillRect/>
          </a:stretch>
        </p:blipFill>
        <p:spPr>
          <a:xfrm>
            <a:off x="2627313" y="3198813"/>
            <a:ext cx="2520950" cy="1563687"/>
          </a:xfrm>
          <a:prstGeom prst="rect">
            <a:avLst/>
          </a:prstGeom>
          <a:noFill/>
          <a:ln w="9525">
            <a:noFill/>
          </a:ln>
        </p:spPr>
      </p:pic>
      <p:pic>
        <p:nvPicPr>
          <p:cNvPr id="87058" name="图片 6"/>
          <p:cNvPicPr>
            <a:picLocks noChangeAspect="1"/>
          </p:cNvPicPr>
          <p:nvPr/>
        </p:nvPicPr>
        <p:blipFill>
          <a:blip r:embed="rId6"/>
          <a:stretch>
            <a:fillRect/>
          </a:stretch>
        </p:blipFill>
        <p:spPr>
          <a:xfrm>
            <a:off x="6223000" y="3303588"/>
            <a:ext cx="2165350" cy="1528762"/>
          </a:xfrm>
          <a:prstGeom prst="rect">
            <a:avLst/>
          </a:prstGeom>
          <a:noFill/>
          <a:ln w="9525">
            <a:noFill/>
          </a:ln>
        </p:spPr>
      </p:pic>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par>
                                <p:cTn id="10" presetID="53" presetClass="entr" presetSubtype="16" fill="hold" nodeType="with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p:cTn id="12" dur="500" fill="hold"/>
                                        <p:tgtEl>
                                          <p:spTgt spid="22"/>
                                        </p:tgtEl>
                                        <p:attrNameLst>
                                          <p:attrName>ppt_w</p:attrName>
                                        </p:attrNameLst>
                                      </p:cBhvr>
                                      <p:tavLst>
                                        <p:tav tm="0">
                                          <p:val>
                                            <p:fltVal val="0"/>
                                          </p:val>
                                        </p:tav>
                                        <p:tav tm="100000">
                                          <p:val>
                                            <p:strVal val="#ppt_w"/>
                                          </p:val>
                                        </p:tav>
                                      </p:tavLst>
                                    </p:anim>
                                    <p:anim calcmode="lin" valueType="num">
                                      <p:cBhvr>
                                        <p:cTn id="13" dur="500" fill="hold"/>
                                        <p:tgtEl>
                                          <p:spTgt spid="22"/>
                                        </p:tgtEl>
                                        <p:attrNameLst>
                                          <p:attrName>ppt_h</p:attrName>
                                        </p:attrNameLst>
                                      </p:cBhvr>
                                      <p:tavLst>
                                        <p:tav tm="0">
                                          <p:val>
                                            <p:fltVal val="0"/>
                                          </p:val>
                                        </p:tav>
                                        <p:tav tm="100000">
                                          <p:val>
                                            <p:strVal val="#ppt_h"/>
                                          </p:val>
                                        </p:tav>
                                      </p:tavLst>
                                    </p:anim>
                                    <p:animEffect transition="in" filter="fade">
                                      <p:cBhvr>
                                        <p:cTn id="14" dur="500"/>
                                        <p:tgtEl>
                                          <p:spTgt spid="22"/>
                                        </p:tgtEl>
                                      </p:cBhvr>
                                    </p:animEffect>
                                  </p:childTnLst>
                                </p:cTn>
                              </p:par>
                            </p:childTnLst>
                          </p:cTn>
                        </p:par>
                        <p:par>
                          <p:cTn id="15" fill="hold">
                            <p:stCondLst>
                              <p:cond delay="500"/>
                            </p:stCondLst>
                            <p:childTnLst>
                              <p:par>
                                <p:cTn id="16" presetID="53" presetClass="entr" presetSubtype="16" fill="hold" nodeType="afterEffect">
                                  <p:stCondLst>
                                    <p:cond delay="0"/>
                                  </p:stCondLst>
                                  <p:childTnLst>
                                    <p:set>
                                      <p:cBhvr>
                                        <p:cTn id="17" dur="1" fill="hold">
                                          <p:stCondLst>
                                            <p:cond delay="0"/>
                                          </p:stCondLst>
                                        </p:cTn>
                                        <p:tgtEl>
                                          <p:spTgt spid="26"/>
                                        </p:tgtEl>
                                        <p:attrNameLst>
                                          <p:attrName>style.visibility</p:attrName>
                                        </p:attrNameLst>
                                      </p:cBhvr>
                                      <p:to>
                                        <p:strVal val="visible"/>
                                      </p:to>
                                    </p:set>
                                    <p:anim calcmode="lin" valueType="num">
                                      <p:cBhvr>
                                        <p:cTn id="18" dur="500" fill="hold"/>
                                        <p:tgtEl>
                                          <p:spTgt spid="26"/>
                                        </p:tgtEl>
                                        <p:attrNameLst>
                                          <p:attrName>ppt_w</p:attrName>
                                        </p:attrNameLst>
                                      </p:cBhvr>
                                      <p:tavLst>
                                        <p:tav tm="0">
                                          <p:val>
                                            <p:fltVal val="0"/>
                                          </p:val>
                                        </p:tav>
                                        <p:tav tm="100000">
                                          <p:val>
                                            <p:strVal val="#ppt_w"/>
                                          </p:val>
                                        </p:tav>
                                      </p:tavLst>
                                    </p:anim>
                                    <p:anim calcmode="lin" valueType="num">
                                      <p:cBhvr>
                                        <p:cTn id="19" dur="500" fill="hold"/>
                                        <p:tgtEl>
                                          <p:spTgt spid="26"/>
                                        </p:tgtEl>
                                        <p:attrNameLst>
                                          <p:attrName>ppt_h</p:attrName>
                                        </p:attrNameLst>
                                      </p:cBhvr>
                                      <p:tavLst>
                                        <p:tav tm="0">
                                          <p:val>
                                            <p:fltVal val="0"/>
                                          </p:val>
                                        </p:tav>
                                        <p:tav tm="100000">
                                          <p:val>
                                            <p:strVal val="#ppt_h"/>
                                          </p:val>
                                        </p:tav>
                                      </p:tavLst>
                                    </p:anim>
                                    <p:animEffect transition="in" filter="fade">
                                      <p:cBhvr>
                                        <p:cTn id="20" dur="500"/>
                                        <p:tgtEl>
                                          <p:spTgt spid="26"/>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fade">
                                      <p:cBhvr>
                                        <p:cTn id="25" dur="500"/>
                                        <p:tgtEl>
                                          <p:spTgt spid="27"/>
                                        </p:tgtEl>
                                      </p:cBhvr>
                                    </p:animEffect>
                                  </p:childTnLst>
                                </p:cTn>
                              </p:par>
                            </p:childTnLst>
                          </p:cTn>
                        </p:par>
                        <p:par>
                          <p:cTn id="26" fill="hold">
                            <p:stCondLst>
                              <p:cond delay="500"/>
                            </p:stCondLst>
                            <p:childTnLst>
                              <p:par>
                                <p:cTn id="27" presetID="22" presetClass="entr" presetSubtype="1" fill="hold" nodeType="after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wipe(up)">
                                      <p:cBhvr>
                                        <p:cTn id="29" dur="1500"/>
                                        <p:tgtEl>
                                          <p:spTgt spid="28"/>
                                        </p:tgtEl>
                                      </p:cBhvr>
                                    </p:animEffect>
                                  </p:childTnLst>
                                </p:cTn>
                              </p:par>
                              <p:par>
                                <p:cTn id="30" presetID="23" presetClass="entr" presetSubtype="16" fill="hold" nodeType="with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p:cTn id="32" dur="500" fill="hold"/>
                                        <p:tgtEl>
                                          <p:spTgt spid="13"/>
                                        </p:tgtEl>
                                        <p:attrNameLst>
                                          <p:attrName>ppt_w</p:attrName>
                                        </p:attrNameLst>
                                      </p:cBhvr>
                                      <p:tavLst>
                                        <p:tav tm="0">
                                          <p:val>
                                            <p:fltVal val="0"/>
                                          </p:val>
                                        </p:tav>
                                        <p:tav tm="100000">
                                          <p:val>
                                            <p:strVal val="#ppt_w"/>
                                          </p:val>
                                        </p:tav>
                                      </p:tavLst>
                                    </p:anim>
                                    <p:anim calcmode="lin" valueType="num">
                                      <p:cBhvr>
                                        <p:cTn id="33" dur="500" fill="hold"/>
                                        <p:tgtEl>
                                          <p:spTgt spid="1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文本框 6"/>
          <p:cNvSpPr txBox="1"/>
          <p:nvPr/>
        </p:nvSpPr>
        <p:spPr>
          <a:xfrm>
            <a:off x="1270000" y="317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，展现出一幅美丽的乡村振兴画面。</a:t>
            </a:r>
          </a:p>
        </p:txBody>
      </p:sp>
      <p:sp>
        <p:nvSpPr>
          <p:cNvPr id="89091" name="文本框 5"/>
          <p:cNvSpPr txBox="1"/>
          <p:nvPr/>
        </p:nvSpPr>
        <p:spPr>
          <a:xfrm>
            <a:off x="1270000" y="2540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冒着可能瘫痪的危险，他喝下了一小瓶疫苗溶液，榜样引领方向，实验室的其他人也跟着加入试验。</a:t>
            </a:r>
          </a:p>
        </p:txBody>
      </p:sp>
      <p:sp>
        <p:nvSpPr>
          <p:cNvPr id="89092" name="文本框 4"/>
          <p:cNvSpPr txBox="1"/>
          <p:nvPr/>
        </p:nvSpPr>
        <p:spPr>
          <a:xfrm>
            <a:off x="1270000" y="190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习近平总书记指出，勇于自我革命是中国共产党区别于其他政党的显著标志。</a:t>
            </a:r>
          </a:p>
        </p:txBody>
      </p:sp>
      <p:sp>
        <p:nvSpPr>
          <p:cNvPr id="89093" name="文本框 2"/>
          <p:cNvSpPr txBox="1"/>
          <p:nvPr/>
        </p:nvSpPr>
        <p:spPr>
          <a:xfrm>
            <a:off x="1270000" y="1270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同时，充分发挥其在诗词书画上的特长，创作了讴歌新时代、宣传推介永州、推介双牌的诗词佳作</a:t>
            </a:r>
            <a:r>
              <a:rPr lang="en-US" altLang="zh-CN" sz="200" dirty="0">
                <a:latin typeface="Arial" panose="020B0604020202020204" pitchFamily="34" charset="0"/>
              </a:rPr>
              <a:t>100</a:t>
            </a:r>
            <a:r>
              <a:rPr lang="zh-CN" altLang="en-US" sz="200" dirty="0">
                <a:latin typeface="Arial" panose="020B0604020202020204" pitchFamily="34" charset="0"/>
              </a:rPr>
              <a:t>余篇，其中有</a:t>
            </a:r>
            <a:r>
              <a:rPr lang="en-US" altLang="zh-CN" sz="200" dirty="0">
                <a:latin typeface="Arial" panose="020B0604020202020204" pitchFamily="34" charset="0"/>
              </a:rPr>
              <a:t>30</a:t>
            </a:r>
            <a:r>
              <a:rPr lang="zh-CN" altLang="en-US" sz="200" dirty="0">
                <a:latin typeface="Arial" panose="020B0604020202020204" pitchFamily="34" charset="0"/>
              </a:rPr>
              <a:t>余篇在省市重要刊物发表。</a:t>
            </a:r>
          </a:p>
        </p:txBody>
      </p:sp>
      <p:sp>
        <p:nvSpPr>
          <p:cNvPr id="89094" name="文本框 1"/>
          <p:cNvSpPr txBox="1"/>
          <p:nvPr/>
        </p:nvSpPr>
        <p:spPr>
          <a:xfrm>
            <a:off x="1270000" y="63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，导致干部教育培训效果不</a:t>
            </a:r>
          </a:p>
        </p:txBody>
      </p:sp>
      <p:pic>
        <p:nvPicPr>
          <p:cNvPr id="89095" name="图片 2"/>
          <p:cNvPicPr/>
          <p:nvPr/>
        </p:nvPicPr>
        <p:blipFill>
          <a:blip r:embed="rId3"/>
          <a:stretch>
            <a:fillRect/>
          </a:stretch>
        </p:blipFill>
        <p:spPr>
          <a:xfrm>
            <a:off x="0" y="0"/>
            <a:ext cx="9144000" cy="5143500"/>
          </a:xfrm>
          <a:prstGeom prst="rect">
            <a:avLst/>
          </a:prstGeom>
          <a:noFill/>
          <a:ln w="9525">
            <a:noFill/>
          </a:ln>
        </p:spPr>
      </p:pic>
      <p:cxnSp>
        <p:nvCxnSpPr>
          <p:cNvPr id="89096" name="直接连接符 6"/>
          <p:cNvCxnSpPr/>
          <p:nvPr/>
        </p:nvCxnSpPr>
        <p:spPr>
          <a:xfrm flipH="1">
            <a:off x="406400" y="579438"/>
            <a:ext cx="6542088" cy="0"/>
          </a:xfrm>
          <a:prstGeom prst="line">
            <a:avLst/>
          </a:prstGeom>
          <a:ln w="9525" cap="flat" cmpd="sng">
            <a:solidFill>
              <a:srgbClr val="292929"/>
            </a:solidFill>
            <a:prstDash val="dash"/>
            <a:headEnd type="none" w="med" len="med"/>
            <a:tailEnd type="oval" w="med" len="med"/>
          </a:ln>
        </p:spPr>
      </p:cxnSp>
      <p:sp>
        <p:nvSpPr>
          <p:cNvPr id="4" name="等腰三角形 3"/>
          <p:cNvSpPr/>
          <p:nvPr/>
        </p:nvSpPr>
        <p:spPr>
          <a:xfrm rot="5400000">
            <a:off x="-41275" y="319088"/>
            <a:ext cx="603250" cy="520700"/>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pic>
        <p:nvPicPr>
          <p:cNvPr id="89098" name="图片 3"/>
          <p:cNvPicPr>
            <a:picLocks noChangeAspect="1"/>
          </p:cNvPicPr>
          <p:nvPr/>
        </p:nvPicPr>
        <p:blipFill>
          <a:blip r:embed="rId4"/>
          <a:stretch>
            <a:fillRect/>
          </a:stretch>
        </p:blipFill>
        <p:spPr>
          <a:xfrm>
            <a:off x="7551738" y="0"/>
            <a:ext cx="1592262" cy="965200"/>
          </a:xfrm>
          <a:prstGeom prst="rect">
            <a:avLst/>
          </a:prstGeom>
          <a:noFill/>
          <a:ln w="9525">
            <a:noFill/>
          </a:ln>
        </p:spPr>
      </p:pic>
      <p:sp>
        <p:nvSpPr>
          <p:cNvPr id="89099" name="TextBox 38"/>
          <p:cNvSpPr txBox="1"/>
          <p:nvPr/>
        </p:nvSpPr>
        <p:spPr>
          <a:xfrm>
            <a:off x="484188" y="1093788"/>
            <a:ext cx="7864475" cy="1089025"/>
          </a:xfrm>
          <a:prstGeom prst="rect">
            <a:avLst/>
          </a:prstGeom>
          <a:solidFill>
            <a:srgbClr val="C00000"/>
          </a:solid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358775">
              <a:lnSpc>
                <a:spcPct val="150000"/>
              </a:lnSpc>
              <a:spcBef>
                <a:spcPct val="0"/>
              </a:spcBef>
              <a:buFontTx/>
              <a:buNone/>
            </a:pPr>
            <a:r>
              <a:rPr lang="zh-CN" altLang="en-US" sz="1500" b="1" dirty="0">
                <a:solidFill>
                  <a:schemeClr val="bg1"/>
                </a:solidFill>
                <a:latin typeface="微软雅黑" panose="020B0503020204020204" pitchFamily="34" charset="-122"/>
                <a:ea typeface="微软雅黑" panose="020B0503020204020204" pitchFamily="34" charset="-122"/>
              </a:rPr>
              <a:t>时代各有不同，青春一脉相承。一百年来，中国共青团始终与党同心、跟党奋斗，团结带领广大团员青年把忠诚书写在党和人民事业中，把青春播撒在民族复兴的征程上，把光荣镌刻在历史行进的史册里。</a:t>
            </a:r>
          </a:p>
        </p:txBody>
      </p:sp>
      <p:sp>
        <p:nvSpPr>
          <p:cNvPr id="30" name="文本框 29"/>
          <p:cNvSpPr txBox="1"/>
          <p:nvPr/>
        </p:nvSpPr>
        <p:spPr>
          <a:xfrm>
            <a:off x="4721225" y="3076575"/>
            <a:ext cx="3600450" cy="830263"/>
          </a:xfrm>
          <a:prstGeom prst="rect">
            <a:avLst/>
          </a:prstGeom>
          <a:noFill/>
          <a:ln>
            <a:solidFill>
              <a:schemeClr val="tx1">
                <a:lumMod val="65000"/>
                <a:lumOff val="35000"/>
              </a:schemeClr>
            </a:solidFill>
            <a:prstDash val="sysDash"/>
          </a:ln>
        </p:spPr>
        <p:txBody>
          <a:bodyPr>
            <a:spAutoFit/>
          </a:bodyPr>
          <a:lstStyle/>
          <a:p>
            <a:pPr marR="0" defTabSz="914400">
              <a:buClrTx/>
              <a:buSzTx/>
              <a:buFontTx/>
              <a:buNone/>
              <a:defRPr/>
            </a:pPr>
            <a:r>
              <a:rPr kumimoji="0" lang="zh-CN" altLang="en-US" sz="1600" kern="1200" cap="none" spc="0" normalizeH="0" baseline="0" noProof="0" dirty="0">
                <a:solidFill>
                  <a:schemeClr val="tx1">
                    <a:lumMod val="85000"/>
                    <a:lumOff val="15000"/>
                  </a:schemeClr>
                </a:solidFill>
                <a:latin typeface="微软雅黑" panose="020B0503020204020204" pitchFamily="34" charset="-122"/>
                <a:ea typeface="微软雅黑" panose="020B0503020204020204" pitchFamily="34" charset="-122"/>
                <a:cs typeface="+mn-cs"/>
              </a:rPr>
              <a:t>     历史和实践充分证明，中国共青团不愧为中国青年运动的先锋队，不愧为党的忠实助手和可靠后备军！</a:t>
            </a:r>
          </a:p>
        </p:txBody>
      </p:sp>
      <p:sp>
        <p:nvSpPr>
          <p:cNvPr id="31" name="文本框 30"/>
          <p:cNvSpPr txBox="1"/>
          <p:nvPr/>
        </p:nvSpPr>
        <p:spPr>
          <a:xfrm>
            <a:off x="484729" y="51540"/>
            <a:ext cx="7730901" cy="584775"/>
          </a:xfrm>
          <a:prstGeom prst="rect">
            <a:avLst/>
          </a:prstGeom>
          <a:noFill/>
        </p:spPr>
        <p:txBody>
          <a:bodyPr>
            <a:spAutoFit/>
          </a:bodyPr>
          <a:lstStyle/>
          <a:p>
            <a:pPr marR="0" defTabSz="914400">
              <a:buClrTx/>
              <a:buSzTx/>
              <a:buFontTx/>
              <a:buNone/>
              <a:defRPr/>
            </a:pPr>
            <a:r>
              <a:rPr kumimoji="0" lang="zh-CN" altLang="en-US" sz="1600" b="1" kern="1200" cap="none" spc="225" normalizeH="0" baseline="0" noProof="0" dirty="0">
                <a:effectLst>
                  <a:glow rad="101600">
                    <a:prstClr val="white">
                      <a:alpha val="60000"/>
                    </a:prstClr>
                  </a:glow>
                </a:effectLst>
                <a:latin typeface="微软雅黑" panose="020B0503020204020204" pitchFamily="34" charset="-122"/>
                <a:ea typeface="微软雅黑" panose="020B0503020204020204" pitchFamily="34" charset="-122"/>
                <a:cs typeface="+mn-cs"/>
              </a:rPr>
              <a:t>二、</a:t>
            </a:r>
            <a:r>
              <a:rPr lang="zh-CN" altLang="en-US" sz="1600" b="1" spc="225" noProof="0" dirty="0">
                <a:effectLst>
                  <a:glow rad="101600">
                    <a:prstClr val="white">
                      <a:alpha val="60000"/>
                    </a:prstClr>
                  </a:glow>
                </a:effectLst>
                <a:latin typeface="微软雅黑" panose="020B0503020204020204" pitchFamily="34" charset="-122"/>
                <a:ea typeface="微软雅黑" panose="020B0503020204020204" pitchFamily="34" charset="-122"/>
                <a:sym typeface="+mn-ea"/>
              </a:rPr>
              <a:t>充分肯定了共青团在党的领导下、团结带领一代代团员青年为实现中华民族伟大复兴中国梦所作出的</a:t>
            </a:r>
            <a:r>
              <a:rPr lang="zh-CN" altLang="en-US" sz="1600" b="1" spc="225" noProof="0">
                <a:effectLst>
                  <a:glow rad="101600">
                    <a:prstClr val="white">
                      <a:alpha val="60000"/>
                    </a:prstClr>
                  </a:glow>
                </a:effectLst>
                <a:latin typeface="微软雅黑" panose="020B0503020204020204" pitchFamily="34" charset="-122"/>
                <a:ea typeface="微软雅黑" panose="020B0503020204020204" pitchFamily="34" charset="-122"/>
                <a:sym typeface="+mn-ea"/>
              </a:rPr>
              <a:t>重要</a:t>
            </a:r>
            <a:r>
              <a:rPr lang="zh-CN" altLang="en-US" sz="1600" b="1" spc="225" noProof="0" smtClean="0">
                <a:effectLst>
                  <a:glow rad="101600">
                    <a:prstClr val="white">
                      <a:alpha val="60000"/>
                    </a:prstClr>
                  </a:glow>
                </a:effectLst>
                <a:latin typeface="微软雅黑" panose="020B0503020204020204" pitchFamily="34" charset="-122"/>
                <a:ea typeface="微软雅黑" panose="020B0503020204020204" pitchFamily="34" charset="-122"/>
                <a:sym typeface="+mn-ea"/>
              </a:rPr>
              <a:t>贡献</a:t>
            </a:r>
            <a:endParaRPr kumimoji="0" lang="zh-CN" altLang="en-US" sz="1600" b="1" kern="1200" cap="none" spc="225" normalizeH="0" baseline="0" noProof="0" dirty="0">
              <a:effectLst>
                <a:glow rad="101600">
                  <a:prstClr val="white">
                    <a:alpha val="60000"/>
                  </a:prstClr>
                </a:glow>
              </a:effectLst>
              <a:latin typeface="微软雅黑" panose="020B0503020204020204" pitchFamily="34" charset="-122"/>
              <a:ea typeface="微软雅黑" panose="020B0503020204020204" pitchFamily="34" charset="-122"/>
              <a:cs typeface="+mn-cs"/>
            </a:endParaRPr>
          </a:p>
        </p:txBody>
      </p:sp>
      <p:pic>
        <p:nvPicPr>
          <p:cNvPr id="89102" name="图片 9"/>
          <p:cNvPicPr>
            <a:picLocks noChangeAspect="1"/>
          </p:cNvPicPr>
          <p:nvPr/>
        </p:nvPicPr>
        <p:blipFill>
          <a:blip r:embed="rId5"/>
          <a:stretch>
            <a:fillRect/>
          </a:stretch>
        </p:blipFill>
        <p:spPr>
          <a:xfrm>
            <a:off x="1260475" y="2663825"/>
            <a:ext cx="2527300" cy="1738313"/>
          </a:xfrm>
          <a:prstGeom prst="rect">
            <a:avLst/>
          </a:prstGeom>
          <a:noFill/>
          <a:ln w="9525">
            <a:noFill/>
          </a:ln>
        </p:spPr>
      </p:pic>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ppt_w</p:attrName>
                                        </p:attrNameLst>
                                      </p:cBhvr>
                                      <p:tavLst>
                                        <p:tav tm="0">
                                          <p:val>
                                            <p:fltVal val="0"/>
                                          </p:val>
                                        </p:tav>
                                        <p:tav tm="100000">
                                          <p:val>
                                            <p:strVal val="#ppt_w"/>
                                          </p:val>
                                        </p:tav>
                                      </p:tavLst>
                                    </p:anim>
                                    <p:anim calcmode="lin" valueType="num">
                                      <p:cBhvr>
                                        <p:cTn id="8" dur="500" fill="hold"/>
                                        <p:tgtEl>
                                          <p:spTgt spid="31"/>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文本框 6"/>
          <p:cNvSpPr txBox="1"/>
          <p:nvPr/>
        </p:nvSpPr>
        <p:spPr>
          <a:xfrm>
            <a:off x="1270000" y="317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因此，广大年轻干部要严于律己、慎独慎微，做到</a:t>
            </a:r>
            <a:r>
              <a:rPr lang="en-US" altLang="zh-CN" sz="200" dirty="0">
                <a:latin typeface="Arial" panose="020B0604020202020204" pitchFamily="34" charset="0"/>
              </a:rPr>
              <a:t>"</a:t>
            </a:r>
            <a:r>
              <a:rPr lang="zh-CN" altLang="en-US" sz="200" dirty="0">
                <a:latin typeface="Arial" panose="020B0604020202020204" pitchFamily="34" charset="0"/>
              </a:rPr>
              <a:t>一日三省吾身</a:t>
            </a:r>
            <a:r>
              <a:rPr lang="en-US" altLang="zh-CN" sz="200" dirty="0">
                <a:latin typeface="Arial" panose="020B0604020202020204" pitchFamily="34" charset="0"/>
              </a:rPr>
              <a:t>"</a:t>
            </a:r>
            <a:r>
              <a:rPr lang="zh-CN" altLang="en-US" sz="200" dirty="0">
                <a:latin typeface="Arial" panose="020B0604020202020204" pitchFamily="34" charset="0"/>
              </a:rPr>
              <a:t>，常怀律己之心，常思贪欲之害，常戒非分之想。</a:t>
            </a:r>
          </a:p>
        </p:txBody>
      </p:sp>
      <p:sp>
        <p:nvSpPr>
          <p:cNvPr id="91139" name="文本框 5"/>
          <p:cNvSpPr txBox="1"/>
          <p:nvPr/>
        </p:nvSpPr>
        <p:spPr>
          <a:xfrm>
            <a:off x="1270000" y="2540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远离</a:t>
            </a:r>
            <a:r>
              <a:rPr lang="en-US" altLang="zh-CN" sz="200" dirty="0">
                <a:latin typeface="Arial" panose="020B0604020202020204" pitchFamily="34" charset="0"/>
              </a:rPr>
              <a:t>"</a:t>
            </a:r>
            <a:r>
              <a:rPr lang="zh-CN" altLang="en-US" sz="200" dirty="0">
                <a:latin typeface="Arial" panose="020B0604020202020204" pitchFamily="34" charset="0"/>
              </a:rPr>
              <a:t>俗手</a:t>
            </a:r>
            <a:r>
              <a:rPr lang="en-US" altLang="zh-CN" sz="200" dirty="0">
                <a:latin typeface="Arial" panose="020B0604020202020204" pitchFamily="34" charset="0"/>
              </a:rPr>
              <a:t>"</a:t>
            </a:r>
            <a:r>
              <a:rPr lang="zh-CN" altLang="en-US" sz="200" dirty="0">
                <a:latin typeface="Arial" panose="020B0604020202020204" pitchFamily="34" charset="0"/>
              </a:rPr>
              <a:t>要高站位突破、个性化发展，才能成功</a:t>
            </a:r>
            <a:r>
              <a:rPr lang="en-US" altLang="zh-CN" sz="200" dirty="0">
                <a:latin typeface="Arial" panose="020B0604020202020204" pitchFamily="34" charset="0"/>
              </a:rPr>
              <a:t>"</a:t>
            </a:r>
            <a:r>
              <a:rPr lang="zh-CN" altLang="en-US" sz="200" dirty="0">
                <a:latin typeface="Arial" panose="020B0604020202020204" pitchFamily="34" charset="0"/>
              </a:rPr>
              <a:t>破圈</a:t>
            </a:r>
            <a:r>
              <a:rPr lang="en-US" altLang="zh-CN" sz="200" dirty="0">
                <a:latin typeface="Arial" panose="020B0604020202020204" pitchFamily="34" charset="0"/>
              </a:rPr>
              <a:t>"</a:t>
            </a:r>
            <a:r>
              <a:rPr lang="zh-CN" altLang="en-US" sz="200" dirty="0">
                <a:latin typeface="Arial" panose="020B0604020202020204" pitchFamily="34" charset="0"/>
              </a:rPr>
              <a:t>。</a:t>
            </a:r>
          </a:p>
        </p:txBody>
      </p:sp>
      <p:sp>
        <p:nvSpPr>
          <p:cNvPr id="91140" name="文本框 4"/>
          <p:cNvSpPr txBox="1"/>
          <p:nvPr/>
        </p:nvSpPr>
        <p:spPr>
          <a:xfrm>
            <a:off x="1270000" y="190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筚路蓝缕，以启山林，若成</a:t>
            </a:r>
            <a:r>
              <a:rPr lang="en-US" altLang="zh-CN" sz="200" dirty="0">
                <a:latin typeface="Arial" panose="020B0604020202020204" pitchFamily="34" charset="0"/>
              </a:rPr>
              <a:t>"</a:t>
            </a:r>
            <a:r>
              <a:rPr lang="zh-CN" altLang="en-US" sz="200" dirty="0">
                <a:latin typeface="Arial" panose="020B0604020202020204" pitchFamily="34" charset="0"/>
              </a:rPr>
              <a:t>国之大者</a:t>
            </a:r>
            <a:r>
              <a:rPr lang="en-US" altLang="zh-CN" sz="200" dirty="0">
                <a:latin typeface="Arial" panose="020B0604020202020204" pitchFamily="34" charset="0"/>
              </a:rPr>
              <a:t>"</a:t>
            </a:r>
            <a:r>
              <a:rPr lang="zh-CN" altLang="en-US" sz="200" dirty="0">
                <a:latin typeface="Arial" panose="020B0604020202020204" pitchFamily="34" charset="0"/>
              </a:rPr>
              <a:t>，必先栉风沐雨。</a:t>
            </a:r>
          </a:p>
        </p:txBody>
      </p:sp>
      <p:sp>
        <p:nvSpPr>
          <p:cNvPr id="91141" name="文本框 2"/>
          <p:cNvSpPr txBox="1"/>
          <p:nvPr/>
        </p:nvSpPr>
        <p:spPr>
          <a:xfrm>
            <a:off x="1270000" y="1270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，帮扶干部配合动员群众参加各类招</a:t>
            </a:r>
          </a:p>
        </p:txBody>
      </p:sp>
      <p:sp>
        <p:nvSpPr>
          <p:cNvPr id="91142" name="文本框 1"/>
          <p:cNvSpPr txBox="1"/>
          <p:nvPr/>
        </p:nvSpPr>
        <p:spPr>
          <a:xfrm>
            <a:off x="1270000" y="63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三要多顺</a:t>
            </a:r>
            <a:r>
              <a:rPr lang="en-US" altLang="zh-CN" sz="200" dirty="0">
                <a:latin typeface="Arial" panose="020B0604020202020204" pitchFamily="34" charset="0"/>
              </a:rPr>
              <a:t>"</a:t>
            </a:r>
            <a:r>
              <a:rPr lang="zh-CN" altLang="en-US" sz="200" dirty="0">
                <a:latin typeface="Arial" panose="020B0604020202020204" pitchFamily="34" charset="0"/>
              </a:rPr>
              <a:t>民心</a:t>
            </a:r>
            <a:r>
              <a:rPr lang="en-US" altLang="zh-CN" sz="200" dirty="0">
                <a:latin typeface="Arial" panose="020B0604020202020204" pitchFamily="34" charset="0"/>
              </a:rPr>
              <a:t>"</a:t>
            </a:r>
            <a:r>
              <a:rPr lang="zh-CN" altLang="en-US" sz="200" dirty="0">
                <a:latin typeface="Arial" panose="020B0604020202020204" pitchFamily="34" charset="0"/>
              </a:rPr>
              <a:t>，围绕群众思想认识上的困惑点、利益冲突上的交织点、现实矛盾中的多发点，通过理论宣讲集中智慧，共同解决当前面临的大事、难事、急事。</a:t>
            </a:r>
          </a:p>
        </p:txBody>
      </p:sp>
      <p:pic>
        <p:nvPicPr>
          <p:cNvPr id="91143" name="图片 2"/>
          <p:cNvPicPr/>
          <p:nvPr/>
        </p:nvPicPr>
        <p:blipFill>
          <a:blip r:embed="rId3"/>
          <a:stretch>
            <a:fillRect/>
          </a:stretch>
        </p:blipFill>
        <p:spPr>
          <a:xfrm>
            <a:off x="0" y="0"/>
            <a:ext cx="9144000" cy="5143500"/>
          </a:xfrm>
          <a:prstGeom prst="rect">
            <a:avLst/>
          </a:prstGeom>
          <a:noFill/>
          <a:ln w="9525">
            <a:noFill/>
          </a:ln>
        </p:spPr>
      </p:pic>
      <p:cxnSp>
        <p:nvCxnSpPr>
          <p:cNvPr id="91144" name="直接连接符 6"/>
          <p:cNvCxnSpPr/>
          <p:nvPr/>
        </p:nvCxnSpPr>
        <p:spPr>
          <a:xfrm flipH="1">
            <a:off x="406400" y="579438"/>
            <a:ext cx="6542088" cy="0"/>
          </a:xfrm>
          <a:prstGeom prst="line">
            <a:avLst/>
          </a:prstGeom>
          <a:ln w="9525" cap="flat" cmpd="sng">
            <a:solidFill>
              <a:srgbClr val="292929"/>
            </a:solidFill>
            <a:prstDash val="dash"/>
            <a:headEnd type="none" w="med" len="med"/>
            <a:tailEnd type="oval" w="med" len="med"/>
          </a:ln>
        </p:spPr>
      </p:cxnSp>
      <p:sp>
        <p:nvSpPr>
          <p:cNvPr id="4" name="等腰三角形 3"/>
          <p:cNvSpPr/>
          <p:nvPr/>
        </p:nvSpPr>
        <p:spPr>
          <a:xfrm rot="5400000">
            <a:off x="-41275" y="319088"/>
            <a:ext cx="603250" cy="520700"/>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91146" name="图片 3"/>
          <p:cNvPicPr>
            <a:picLocks noChangeAspect="1"/>
          </p:cNvPicPr>
          <p:nvPr/>
        </p:nvPicPr>
        <p:blipFill>
          <a:blip r:embed="rId4"/>
          <a:stretch>
            <a:fillRect/>
          </a:stretch>
        </p:blipFill>
        <p:spPr>
          <a:xfrm>
            <a:off x="7551738" y="0"/>
            <a:ext cx="1592262" cy="965200"/>
          </a:xfrm>
          <a:prstGeom prst="rect">
            <a:avLst/>
          </a:prstGeom>
          <a:noFill/>
          <a:ln w="9525">
            <a:noFill/>
          </a:ln>
        </p:spPr>
      </p:pic>
      <p:sp>
        <p:nvSpPr>
          <p:cNvPr id="91147" name="圆角矩形 58"/>
          <p:cNvSpPr/>
          <p:nvPr/>
        </p:nvSpPr>
        <p:spPr>
          <a:xfrm>
            <a:off x="1246188" y="1012825"/>
            <a:ext cx="5557837" cy="320675"/>
          </a:xfrm>
          <a:prstGeom prst="roundRect">
            <a:avLst>
              <a:gd name="adj" fmla="val 23250"/>
            </a:avLst>
          </a:prstGeom>
          <a:solidFill>
            <a:srgbClr val="C10001"/>
          </a:solidFill>
          <a:ln w="25400" cap="flat" cmpd="sng">
            <a:solidFill>
              <a:schemeClr val="bg1"/>
            </a:solidFill>
            <a:prstDash val="solid"/>
            <a:headEnd type="none" w="med" len="med"/>
            <a:tailEnd type="none" w="med" len="med"/>
          </a:ln>
        </p:spPr>
        <p:txBody>
          <a:bodyPr anchor="ctr" anchorCtr="0"/>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FontTx/>
              <a:buNone/>
            </a:pPr>
            <a:r>
              <a:rPr lang="en-US" altLang="zh-CN" sz="1600" b="1" dirty="0">
                <a:solidFill>
                  <a:srgbClr val="FFFF00"/>
                </a:solidFill>
                <a:latin typeface="微软雅黑" panose="020B0503020204020204" pitchFamily="34" charset="-122"/>
                <a:ea typeface="微软雅黑" panose="020B0503020204020204" pitchFamily="34" charset="-122"/>
                <a:sym typeface="思源黑体 CN Normal"/>
              </a:rPr>
              <a:t>——</a:t>
            </a:r>
            <a:r>
              <a:rPr lang="zh-CN" altLang="en-US" sz="1600" b="1" dirty="0">
                <a:solidFill>
                  <a:srgbClr val="FFFF00"/>
                </a:solidFill>
                <a:latin typeface="微软雅黑" panose="020B0503020204020204" pitchFamily="34" charset="-122"/>
                <a:ea typeface="微软雅黑" panose="020B0503020204020204" pitchFamily="34" charset="-122"/>
                <a:sym typeface="思源黑体 CN Normal"/>
              </a:rPr>
              <a:t>百年征程，塑造了共青团坚持党的领导的立身之本</a:t>
            </a:r>
            <a:endParaRPr lang="en-US" altLang="zh-CN" sz="1600" b="1" dirty="0">
              <a:solidFill>
                <a:srgbClr val="FFFF00"/>
              </a:solidFill>
              <a:latin typeface="微软雅黑" panose="020B0503020204020204" pitchFamily="34" charset="-122"/>
              <a:ea typeface="微软雅黑" panose="020B0503020204020204" pitchFamily="34" charset="-122"/>
              <a:sym typeface="思源黑体 CN Normal"/>
            </a:endParaRPr>
          </a:p>
        </p:txBody>
      </p:sp>
      <p:sp>
        <p:nvSpPr>
          <p:cNvPr id="8" name="圆角矩形 166"/>
          <p:cNvSpPr/>
          <p:nvPr/>
        </p:nvSpPr>
        <p:spPr>
          <a:xfrm>
            <a:off x="952500" y="1522413"/>
            <a:ext cx="7747000" cy="2662238"/>
          </a:xfrm>
          <a:prstGeom prst="roundRect">
            <a:avLst>
              <a:gd name="adj" fmla="val 9269"/>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思源黑体 CN Normal" panose="020B0400000000000000" pitchFamily="34" charset="-122"/>
            </a:endParaRPr>
          </a:p>
        </p:txBody>
      </p:sp>
      <p:sp>
        <p:nvSpPr>
          <p:cNvPr id="9" name="矩形 8"/>
          <p:cNvSpPr/>
          <p:nvPr/>
        </p:nvSpPr>
        <p:spPr>
          <a:xfrm>
            <a:off x="1171575" y="1738313"/>
            <a:ext cx="7429500" cy="1625600"/>
          </a:xfrm>
          <a:prstGeom prst="rect">
            <a:avLst/>
          </a:prstGeom>
        </p:spPr>
        <p:txBody>
          <a:bodyPr lIns="47624" tIns="23812" rIns="47624" bIns="23812">
            <a:spAutoFit/>
          </a:bodyPr>
          <a:lstStyle/>
          <a:p>
            <a:pPr marL="214630" marR="0" lvl="0" indent="-214630" algn="l" defTabSz="913130" rtl="0" eaLnBrk="0" fontAlgn="base" latinLnBrk="0" hangingPunct="0">
              <a:lnSpc>
                <a:spcPct val="150000"/>
              </a:lnSpc>
              <a:spcBef>
                <a:spcPct val="0"/>
              </a:spcBef>
              <a:spcAft>
                <a:spcPct val="0"/>
              </a:spcAft>
              <a:buClr>
                <a:srgbClr val="C00000"/>
              </a:buClr>
              <a:buSzTx/>
              <a:buFont typeface="Wingdings" panose="05000000000000000000" pitchFamily="2" charset="2"/>
              <a:buChar char="l"/>
              <a:defRPr/>
            </a:pPr>
            <a:r>
              <a:rPr kumimoji="0" lang="zh-CN" altLang="en-US" sz="1400" b="1"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rPr>
              <a:t>没有中国共产党，就没有中国共青团。共青团从诞生之日起，就以党的旗帜为旗帜、以党的意志为意志、以党的使命为使命，把坚持党的领导深深融入血脉之中，形成了区别于其他青年组织的根本特质和鲜明优势。听党话、跟党走始终是共青团坚守的政治生命，党有号召、团有行动始终是一代代共青团员的政治信念。历史充分证明，只有坚持党的领导，共青团才能团结带领青年前进，推动中国青年运动沿着正确政治方向前行。</a:t>
            </a:r>
            <a:endParaRPr kumimoji="0" lang="zh-CN" altLang="en-US" sz="1400" b="1"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ea"/>
              <a:sym typeface="思源黑体 CN Normal" panose="020B0400000000000000" pitchFamily="34" charset="-122"/>
            </a:endParaRPr>
          </a:p>
        </p:txBody>
      </p:sp>
      <p:sp>
        <p:nvSpPr>
          <p:cNvPr id="10" name="文本框 9"/>
          <p:cNvSpPr txBox="1"/>
          <p:nvPr/>
        </p:nvSpPr>
        <p:spPr>
          <a:xfrm>
            <a:off x="520701" y="222885"/>
            <a:ext cx="7075264" cy="321945"/>
          </a:xfrm>
          <a:prstGeom prst="rect">
            <a:avLst/>
          </a:prstGeom>
          <a:noFill/>
        </p:spPr>
        <p:txBody>
          <a:bodyPr>
            <a:spAutoFit/>
          </a:bodyPr>
          <a:lstStyle/>
          <a:p>
            <a:pPr marR="0" defTabSz="914400">
              <a:buClrTx/>
              <a:buSzTx/>
              <a:buFontTx/>
              <a:buNone/>
              <a:defRPr/>
            </a:pPr>
            <a:r>
              <a:rPr kumimoji="0" lang="zh-CN" altLang="en-US" sz="1500" b="1" kern="1200" cap="none" spc="225" normalizeH="0" baseline="0" noProof="0" dirty="0">
                <a:effectLst>
                  <a:glow rad="101600">
                    <a:prstClr val="white">
                      <a:alpha val="60000"/>
                    </a:prstClr>
                  </a:glow>
                </a:effectLst>
                <a:latin typeface="微软雅黑" panose="020B0503020204020204" pitchFamily="34" charset="-122"/>
                <a:ea typeface="微软雅黑" panose="020B0503020204020204" pitchFamily="34" charset="-122"/>
                <a:cs typeface="+mn-cs"/>
              </a:rPr>
              <a:t>三、</a:t>
            </a:r>
            <a:r>
              <a:rPr lang="zh-CN" altLang="en-US" sz="1500" b="1" spc="225" noProof="0" dirty="0">
                <a:effectLst>
                  <a:glow rad="101600">
                    <a:prstClr val="white">
                      <a:alpha val="60000"/>
                    </a:prstClr>
                  </a:glow>
                </a:effectLst>
                <a:latin typeface="微软雅黑" panose="020B0503020204020204" pitchFamily="34" charset="-122"/>
                <a:ea typeface="微软雅黑" panose="020B0503020204020204" pitchFamily="34" charset="-122"/>
                <a:sym typeface="+mn-ea"/>
              </a:rPr>
              <a:t>深刻阐明了共青团和青年工作的历史经验</a:t>
            </a:r>
            <a:endParaRPr kumimoji="0" lang="zh-CN" altLang="en-US" sz="1500" b="1" kern="1200" cap="none" spc="225" normalizeH="0" baseline="0" noProof="0" dirty="0">
              <a:effectLst>
                <a:glow rad="101600">
                  <a:prstClr val="white">
                    <a:alpha val="60000"/>
                  </a:prstClr>
                </a:glow>
              </a:effectLst>
              <a:latin typeface="微软雅黑" panose="020B0503020204020204" pitchFamily="34" charset="-122"/>
              <a:ea typeface="微软雅黑" panose="020B0503020204020204" pitchFamily="34" charset="-122"/>
              <a:cs typeface="+mn-cs"/>
            </a:endParaRPr>
          </a:p>
        </p:txBody>
      </p:sp>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1)">
                                      <p:cBhvr>
                                        <p:cTn id="7" dur="200"/>
                                        <p:tgtEl>
                                          <p:spTgt spid="8"/>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anim calcmode="lin" valueType="num">
                                      <p:cBhvr>
                                        <p:cTn id="12" dur="500" fill="hold"/>
                                        <p:tgtEl>
                                          <p:spTgt spid="9"/>
                                        </p:tgtEl>
                                        <p:attrNameLst>
                                          <p:attrName>ppt_x</p:attrName>
                                        </p:attrNameLst>
                                      </p:cBhvr>
                                      <p:tavLst>
                                        <p:tav tm="0">
                                          <p:val>
                                            <p:strVal val="#ppt_x"/>
                                          </p:val>
                                        </p:tav>
                                        <p:tav tm="100000">
                                          <p:val>
                                            <p:strVal val="#ppt_x"/>
                                          </p:val>
                                        </p:tav>
                                      </p:tavLst>
                                    </p:anim>
                                    <p:anim calcmode="lin" valueType="num">
                                      <p:cBhvr>
                                        <p:cTn id="13" dur="500" fill="hold"/>
                                        <p:tgtEl>
                                          <p:spTgt spid="9"/>
                                        </p:tgtEl>
                                        <p:attrNameLst>
                                          <p:attrName>ppt_y</p:attrName>
                                        </p:attrNameLst>
                                      </p:cBhvr>
                                      <p:tavLst>
                                        <p:tav tm="0">
                                          <p:val>
                                            <p:strVal val="#ppt_y+.1"/>
                                          </p:val>
                                        </p:tav>
                                        <p:tav tm="100000">
                                          <p:val>
                                            <p:strVal val="#ppt_y"/>
                                          </p:val>
                                        </p:tav>
                                      </p:tavLst>
                                    </p:anim>
                                  </p:childTnLst>
                                </p:cTn>
                              </p:par>
                              <p:par>
                                <p:cTn id="14" presetID="23" presetClass="entr" presetSubtype="16"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p:cTn id="16" dur="500" fill="hold"/>
                                        <p:tgtEl>
                                          <p:spTgt spid="10"/>
                                        </p:tgtEl>
                                        <p:attrNameLst>
                                          <p:attrName>ppt_w</p:attrName>
                                        </p:attrNameLst>
                                      </p:cBhvr>
                                      <p:tavLst>
                                        <p:tav tm="0">
                                          <p:val>
                                            <p:fltVal val="0"/>
                                          </p:val>
                                        </p:tav>
                                        <p:tav tm="100000">
                                          <p:val>
                                            <p:strVal val="#ppt_w"/>
                                          </p:val>
                                        </p:tav>
                                      </p:tavLst>
                                    </p:anim>
                                    <p:anim calcmode="lin" valueType="num">
                                      <p:cBhvr>
                                        <p:cTn id="17" dur="500" fill="hold"/>
                                        <p:tgtEl>
                                          <p:spTgt spid="10"/>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文本框 6"/>
          <p:cNvSpPr txBox="1"/>
          <p:nvPr/>
        </p:nvSpPr>
        <p:spPr>
          <a:xfrm>
            <a:off x="1270000" y="317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小故事：</a:t>
            </a:r>
            <a:r>
              <a:rPr lang="en-US" altLang="zh-CN" sz="200" dirty="0">
                <a:latin typeface="Arial" panose="020B0604020202020204" pitchFamily="34" charset="0"/>
              </a:rPr>
              <a:t>"</a:t>
            </a:r>
            <a:r>
              <a:rPr lang="zh-CN" altLang="en-US" sz="200" dirty="0">
                <a:latin typeface="Arial" panose="020B0604020202020204" pitchFamily="34" charset="0"/>
              </a:rPr>
              <a:t>砍柴人陪放羊人聊了一天，表面上他一无所获，但是砍柴人通过放羊人聊天，知道了哪个山的柴多，哪个山的路好走，哪个山布满荆棘，第二天收获多多回家了。</a:t>
            </a:r>
          </a:p>
        </p:txBody>
      </p:sp>
      <p:sp>
        <p:nvSpPr>
          <p:cNvPr id="93187" name="文本框 5"/>
          <p:cNvSpPr txBox="1"/>
          <p:nvPr/>
        </p:nvSpPr>
        <p:spPr>
          <a:xfrm>
            <a:off x="1270000" y="2540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，对选调生进行责</a:t>
            </a:r>
          </a:p>
        </p:txBody>
      </p:sp>
      <p:sp>
        <p:nvSpPr>
          <p:cNvPr id="93188" name="文本框 4"/>
          <p:cNvSpPr txBox="1"/>
          <p:nvPr/>
        </p:nvSpPr>
        <p:spPr>
          <a:xfrm>
            <a:off x="1270000" y="190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en-US" altLang="zh-CN" sz="200" dirty="0">
                <a:latin typeface="Arial" panose="020B0604020202020204" pitchFamily="34" charset="0"/>
              </a:rPr>
              <a:t>"6</a:t>
            </a:r>
            <a:r>
              <a:rPr lang="zh-CN" altLang="en-US" sz="200" dirty="0">
                <a:latin typeface="Arial" panose="020B0604020202020204" pitchFamily="34" charset="0"/>
              </a:rPr>
              <a:t>月</a:t>
            </a:r>
            <a:r>
              <a:rPr lang="en-US" altLang="zh-CN" sz="200" dirty="0">
                <a:latin typeface="Arial" panose="020B0604020202020204" pitchFamily="34" charset="0"/>
              </a:rPr>
              <a:t>21</a:t>
            </a:r>
            <a:r>
              <a:rPr lang="zh-CN" altLang="en-US" sz="200" dirty="0">
                <a:latin typeface="Arial" panose="020B0604020202020204" pitchFamily="34" charset="0"/>
              </a:rPr>
              <a:t>日即将迎来今年的</a:t>
            </a:r>
            <a:r>
              <a:rPr lang="en-US" altLang="zh-CN" sz="200" dirty="0">
                <a:latin typeface="Arial" panose="020B0604020202020204" pitchFamily="34" charset="0"/>
              </a:rPr>
              <a:t>"</a:t>
            </a:r>
            <a:r>
              <a:rPr lang="zh-CN" altLang="en-US" sz="200" dirty="0">
                <a:latin typeface="Arial" panose="020B0604020202020204" pitchFamily="34" charset="0"/>
              </a:rPr>
              <a:t>夏至</a:t>
            </a:r>
            <a:r>
              <a:rPr lang="en-US" altLang="zh-CN" sz="200" dirty="0">
                <a:latin typeface="Arial" panose="020B0604020202020204" pitchFamily="34" charset="0"/>
              </a:rPr>
              <a:t>"</a:t>
            </a:r>
            <a:r>
              <a:rPr lang="zh-CN" altLang="en-US" sz="200" dirty="0">
                <a:latin typeface="Arial" panose="020B0604020202020204" pitchFamily="34" charset="0"/>
              </a:rPr>
              <a:t>节气，在这一天，太阳直射地面的位置到达一年的最北端，几乎直射北回归线，此时，对于北回归线及其以北的地区来说，也是一年中正午太阳高度最高的一天。</a:t>
            </a:r>
          </a:p>
        </p:txBody>
      </p:sp>
      <p:sp>
        <p:nvSpPr>
          <p:cNvPr id="93189" name="文本框 2"/>
          <p:cNvSpPr txBox="1"/>
          <p:nvPr/>
        </p:nvSpPr>
        <p:spPr>
          <a:xfrm>
            <a:off x="1270000" y="1270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天下之事，不难于听言，而难于言之必效。</a:t>
            </a:r>
          </a:p>
        </p:txBody>
      </p:sp>
      <p:sp>
        <p:nvSpPr>
          <p:cNvPr id="93190" name="文本框 1"/>
          <p:cNvSpPr txBox="1"/>
          <p:nvPr/>
        </p:nvSpPr>
        <p:spPr>
          <a:xfrm>
            <a:off x="1270000" y="63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en-US" altLang="zh-CN" sz="200" dirty="0">
                <a:latin typeface="Arial" panose="020B0604020202020204" pitchFamily="34" charset="0"/>
              </a:rPr>
              <a:t>"</a:t>
            </a:r>
            <a:r>
              <a:rPr lang="zh-CN" altLang="en-US" sz="200" dirty="0">
                <a:latin typeface="Arial" panose="020B0604020202020204" pitchFamily="34" charset="0"/>
              </a:rPr>
              <a:t>他山之石，可以攻玉</a:t>
            </a:r>
            <a:r>
              <a:rPr lang="en-US" altLang="zh-CN" sz="200" dirty="0">
                <a:latin typeface="Arial" panose="020B0604020202020204" pitchFamily="34" charset="0"/>
              </a:rPr>
              <a:t>"</a:t>
            </a:r>
            <a:r>
              <a:rPr lang="zh-CN" altLang="en-US" sz="200" dirty="0">
                <a:latin typeface="Arial" panose="020B0604020202020204" pitchFamily="34" charset="0"/>
              </a:rPr>
              <a:t>，唯有兼收并蓄、吸收精华，在基于</a:t>
            </a:r>
            <a:r>
              <a:rPr lang="en-US" altLang="zh-CN" sz="200" dirty="0">
                <a:latin typeface="Arial" panose="020B0604020202020204" pitchFamily="34" charset="0"/>
              </a:rPr>
              <a:t>"</a:t>
            </a:r>
            <a:r>
              <a:rPr lang="zh-CN" altLang="en-US" sz="200" dirty="0">
                <a:latin typeface="Arial" panose="020B0604020202020204" pitchFamily="34" charset="0"/>
              </a:rPr>
              <a:t>本手</a:t>
            </a:r>
            <a:r>
              <a:rPr lang="en-US" altLang="zh-CN" sz="200" dirty="0">
                <a:latin typeface="Arial" panose="020B0604020202020204" pitchFamily="34" charset="0"/>
              </a:rPr>
              <a:t>"</a:t>
            </a:r>
            <a:r>
              <a:rPr lang="zh-CN" altLang="en-US" sz="200" dirty="0">
                <a:latin typeface="Arial" panose="020B0604020202020204" pitchFamily="34" charset="0"/>
              </a:rPr>
              <a:t>，夯实家风建设基石的同时，勤出</a:t>
            </a:r>
            <a:r>
              <a:rPr lang="en-US" altLang="zh-CN" sz="200" dirty="0">
                <a:latin typeface="Arial" panose="020B0604020202020204" pitchFamily="34" charset="0"/>
              </a:rPr>
              <a:t>"</a:t>
            </a:r>
            <a:r>
              <a:rPr lang="zh-CN" altLang="en-US" sz="200" dirty="0">
                <a:latin typeface="Arial" panose="020B0604020202020204" pitchFamily="34" charset="0"/>
              </a:rPr>
              <a:t>妙手</a:t>
            </a:r>
            <a:r>
              <a:rPr lang="en-US" altLang="zh-CN" sz="200" dirty="0">
                <a:latin typeface="Arial" panose="020B0604020202020204" pitchFamily="34" charset="0"/>
              </a:rPr>
              <a:t>"</a:t>
            </a:r>
            <a:r>
              <a:rPr lang="zh-CN" altLang="en-US" sz="200" dirty="0">
                <a:latin typeface="Arial" panose="020B0604020202020204" pitchFamily="34" charset="0"/>
              </a:rPr>
              <a:t>，注重吸收、弘扬中华优秀传统文化的精髓</a:t>
            </a:r>
          </a:p>
        </p:txBody>
      </p:sp>
      <p:pic>
        <p:nvPicPr>
          <p:cNvPr id="93191" name="图片 2"/>
          <p:cNvPicPr/>
          <p:nvPr/>
        </p:nvPicPr>
        <p:blipFill>
          <a:blip r:embed="rId3"/>
          <a:stretch>
            <a:fillRect/>
          </a:stretch>
        </p:blipFill>
        <p:spPr>
          <a:xfrm>
            <a:off x="0" y="0"/>
            <a:ext cx="9144000" cy="5143500"/>
          </a:xfrm>
          <a:prstGeom prst="rect">
            <a:avLst/>
          </a:prstGeom>
          <a:noFill/>
          <a:ln w="9525">
            <a:noFill/>
          </a:ln>
        </p:spPr>
      </p:pic>
      <p:cxnSp>
        <p:nvCxnSpPr>
          <p:cNvPr id="93192" name="直接连接符 6"/>
          <p:cNvCxnSpPr/>
          <p:nvPr/>
        </p:nvCxnSpPr>
        <p:spPr>
          <a:xfrm flipH="1">
            <a:off x="406400" y="579438"/>
            <a:ext cx="6542088" cy="0"/>
          </a:xfrm>
          <a:prstGeom prst="line">
            <a:avLst/>
          </a:prstGeom>
          <a:ln w="9525" cap="flat" cmpd="sng">
            <a:solidFill>
              <a:srgbClr val="292929"/>
            </a:solidFill>
            <a:prstDash val="dash"/>
            <a:headEnd type="none" w="med" len="med"/>
            <a:tailEnd type="oval" w="med" len="med"/>
          </a:ln>
        </p:spPr>
      </p:cxnSp>
      <p:sp>
        <p:nvSpPr>
          <p:cNvPr id="4" name="等腰三角形 3"/>
          <p:cNvSpPr/>
          <p:nvPr/>
        </p:nvSpPr>
        <p:spPr>
          <a:xfrm rot="5400000">
            <a:off x="-41275" y="319088"/>
            <a:ext cx="603250" cy="520700"/>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93194" name="图片 3"/>
          <p:cNvPicPr>
            <a:picLocks noChangeAspect="1"/>
          </p:cNvPicPr>
          <p:nvPr/>
        </p:nvPicPr>
        <p:blipFill>
          <a:blip r:embed="rId4"/>
          <a:stretch>
            <a:fillRect/>
          </a:stretch>
        </p:blipFill>
        <p:spPr>
          <a:xfrm>
            <a:off x="7551738" y="0"/>
            <a:ext cx="1592262" cy="965200"/>
          </a:xfrm>
          <a:prstGeom prst="rect">
            <a:avLst/>
          </a:prstGeom>
          <a:noFill/>
          <a:ln w="9525">
            <a:noFill/>
          </a:ln>
        </p:spPr>
      </p:pic>
      <p:sp>
        <p:nvSpPr>
          <p:cNvPr id="93195" name="圆角矩形 58"/>
          <p:cNvSpPr/>
          <p:nvPr/>
        </p:nvSpPr>
        <p:spPr>
          <a:xfrm>
            <a:off x="1246188" y="1012825"/>
            <a:ext cx="5557837" cy="320675"/>
          </a:xfrm>
          <a:prstGeom prst="roundRect">
            <a:avLst>
              <a:gd name="adj" fmla="val 23250"/>
            </a:avLst>
          </a:prstGeom>
          <a:solidFill>
            <a:srgbClr val="C10001"/>
          </a:solidFill>
          <a:ln w="25400" cap="flat" cmpd="sng">
            <a:solidFill>
              <a:schemeClr val="bg1"/>
            </a:solidFill>
            <a:prstDash val="solid"/>
            <a:headEnd type="none" w="med" len="med"/>
            <a:tailEnd type="none" w="med" len="med"/>
          </a:ln>
        </p:spPr>
        <p:txBody>
          <a:bodyPr anchor="ctr" anchorCtr="0"/>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FontTx/>
              <a:buNone/>
            </a:pPr>
            <a:r>
              <a:rPr lang="en-US" altLang="zh-CN" sz="1600" b="1" dirty="0">
                <a:solidFill>
                  <a:srgbClr val="FFFF00"/>
                </a:solidFill>
                <a:latin typeface="微软雅黑" panose="020B0503020204020204" pitchFamily="34" charset="-122"/>
                <a:ea typeface="微软雅黑" panose="020B0503020204020204" pitchFamily="34" charset="-122"/>
                <a:sym typeface="思源黑体 CN Normal"/>
              </a:rPr>
              <a:t>——</a:t>
            </a:r>
            <a:r>
              <a:rPr lang="zh-CN" altLang="en-US" sz="1600" b="1" dirty="0">
                <a:solidFill>
                  <a:srgbClr val="FFFF00"/>
                </a:solidFill>
                <a:latin typeface="微软雅黑" panose="020B0503020204020204" pitchFamily="34" charset="-122"/>
                <a:ea typeface="微软雅黑" panose="020B0503020204020204" pitchFamily="34" charset="-122"/>
                <a:sym typeface="思源黑体 CN Normal"/>
              </a:rPr>
              <a:t>百年征程，塑造了共青团坚守理想信念的政治之魂</a:t>
            </a:r>
            <a:endParaRPr lang="en-US" altLang="zh-CN" sz="1600" b="1" dirty="0">
              <a:solidFill>
                <a:srgbClr val="FFFF00"/>
              </a:solidFill>
              <a:latin typeface="微软雅黑" panose="020B0503020204020204" pitchFamily="34" charset="-122"/>
              <a:ea typeface="微软雅黑" panose="020B0503020204020204" pitchFamily="34" charset="-122"/>
              <a:sym typeface="思源黑体 CN Normal"/>
            </a:endParaRPr>
          </a:p>
        </p:txBody>
      </p:sp>
      <p:sp>
        <p:nvSpPr>
          <p:cNvPr id="8" name="圆角矩形 166"/>
          <p:cNvSpPr/>
          <p:nvPr/>
        </p:nvSpPr>
        <p:spPr>
          <a:xfrm>
            <a:off x="952500" y="1522413"/>
            <a:ext cx="7747000" cy="2662238"/>
          </a:xfrm>
          <a:prstGeom prst="roundRect">
            <a:avLst>
              <a:gd name="adj" fmla="val 9269"/>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思源黑体 CN Normal" panose="020B0400000000000000" pitchFamily="34" charset="-122"/>
            </a:endParaRPr>
          </a:p>
        </p:txBody>
      </p:sp>
      <p:sp>
        <p:nvSpPr>
          <p:cNvPr id="9" name="矩形 8"/>
          <p:cNvSpPr/>
          <p:nvPr/>
        </p:nvSpPr>
        <p:spPr>
          <a:xfrm>
            <a:off x="1171575" y="1738313"/>
            <a:ext cx="7429500" cy="1625600"/>
          </a:xfrm>
          <a:prstGeom prst="rect">
            <a:avLst/>
          </a:prstGeom>
        </p:spPr>
        <p:txBody>
          <a:bodyPr lIns="47624" tIns="23812" rIns="47624" bIns="23812">
            <a:spAutoFit/>
          </a:bodyPr>
          <a:lstStyle/>
          <a:p>
            <a:pPr marL="214630" marR="0" lvl="0" indent="-214630" algn="l" defTabSz="913130" rtl="0" eaLnBrk="0" fontAlgn="base" latinLnBrk="0" hangingPunct="0">
              <a:lnSpc>
                <a:spcPct val="150000"/>
              </a:lnSpc>
              <a:spcBef>
                <a:spcPct val="0"/>
              </a:spcBef>
              <a:spcAft>
                <a:spcPct val="0"/>
              </a:spcAft>
              <a:buClr>
                <a:srgbClr val="C00000"/>
              </a:buClr>
              <a:buSzTx/>
              <a:buFont typeface="Wingdings" panose="05000000000000000000" pitchFamily="2" charset="2"/>
              <a:buChar char="l"/>
              <a:defRPr/>
            </a:pPr>
            <a:r>
              <a:rPr kumimoji="0" lang="zh-CN" altLang="en-US" sz="1400" b="1"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rPr>
              <a:t>共青团把青年人组织起来，是在理想信念感召下坚定信仰的结合、科学主义的结合。团的一大就明确提出了建设共产主义社会的远大理想，亮出了社会主义的鲜明旗帜，在一代又一代青年心中点亮理想之灯、发出信念之光，这是共青团最根本、最持久的凝聚力。历史充分证明，只有始终高举共产主义、社会主义旗帜，共青团才能形成最为牢固的团结、锻造最有战斗力的组织，始终把青年凝聚在党的理想信念旗帜之下。</a:t>
            </a:r>
            <a:endParaRPr kumimoji="0" lang="zh-CN" altLang="en-US" sz="1400" b="1"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ea"/>
              <a:sym typeface="思源黑体 CN Normal" panose="020B0400000000000000" pitchFamily="34" charset="-122"/>
            </a:endParaRPr>
          </a:p>
        </p:txBody>
      </p:sp>
      <p:sp>
        <p:nvSpPr>
          <p:cNvPr id="10" name="文本框 9"/>
          <p:cNvSpPr txBox="1"/>
          <p:nvPr/>
        </p:nvSpPr>
        <p:spPr>
          <a:xfrm>
            <a:off x="539751" y="254000"/>
            <a:ext cx="7075264" cy="321945"/>
          </a:xfrm>
          <a:prstGeom prst="rect">
            <a:avLst/>
          </a:prstGeom>
          <a:noFill/>
        </p:spPr>
        <p:txBody>
          <a:bodyPr>
            <a:spAutoFit/>
          </a:bodyPr>
          <a:lstStyle/>
          <a:p>
            <a:pPr marR="0" defTabSz="914400">
              <a:buClrTx/>
              <a:buSzTx/>
              <a:buFontTx/>
              <a:buNone/>
              <a:defRPr/>
            </a:pPr>
            <a:r>
              <a:rPr lang="zh-CN" altLang="en-US" sz="1500" b="1" spc="225" noProof="0" dirty="0">
                <a:effectLst>
                  <a:glow rad="101600">
                    <a:prstClr val="white">
                      <a:alpha val="60000"/>
                    </a:prstClr>
                  </a:glow>
                </a:effectLst>
                <a:latin typeface="微软雅黑" panose="020B0503020204020204" pitchFamily="34" charset="-122"/>
                <a:ea typeface="微软雅黑" panose="020B0503020204020204" pitchFamily="34" charset="-122"/>
                <a:sym typeface="+mn-ea"/>
              </a:rPr>
              <a:t>三、深刻阐明了共青团和青年工作的历史经验</a:t>
            </a:r>
            <a:endParaRPr kumimoji="0" lang="zh-CN" altLang="en-US" sz="1500" b="1" kern="1200" cap="none" spc="225" normalizeH="0" baseline="0" noProof="0" dirty="0">
              <a:effectLst>
                <a:glow rad="101600">
                  <a:prstClr val="white">
                    <a:alpha val="60000"/>
                  </a:prstClr>
                </a:glow>
              </a:effectLst>
              <a:latin typeface="微软雅黑" panose="020B0503020204020204" pitchFamily="34" charset="-122"/>
              <a:ea typeface="微软雅黑" panose="020B0503020204020204" pitchFamily="34" charset="-122"/>
              <a:cs typeface="+mn-cs"/>
            </a:endParaRPr>
          </a:p>
        </p:txBody>
      </p:sp>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1)">
                                      <p:cBhvr>
                                        <p:cTn id="7" dur="200"/>
                                        <p:tgtEl>
                                          <p:spTgt spid="8"/>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anim calcmode="lin" valueType="num">
                                      <p:cBhvr>
                                        <p:cTn id="12" dur="500" fill="hold"/>
                                        <p:tgtEl>
                                          <p:spTgt spid="9"/>
                                        </p:tgtEl>
                                        <p:attrNameLst>
                                          <p:attrName>ppt_x</p:attrName>
                                        </p:attrNameLst>
                                      </p:cBhvr>
                                      <p:tavLst>
                                        <p:tav tm="0">
                                          <p:val>
                                            <p:strVal val="#ppt_x"/>
                                          </p:val>
                                        </p:tav>
                                        <p:tav tm="100000">
                                          <p:val>
                                            <p:strVal val="#ppt_x"/>
                                          </p:val>
                                        </p:tav>
                                      </p:tavLst>
                                    </p:anim>
                                    <p:anim calcmode="lin" valueType="num">
                                      <p:cBhvr>
                                        <p:cTn id="13" dur="500" fill="hold"/>
                                        <p:tgtEl>
                                          <p:spTgt spid="9"/>
                                        </p:tgtEl>
                                        <p:attrNameLst>
                                          <p:attrName>ppt_y</p:attrName>
                                        </p:attrNameLst>
                                      </p:cBhvr>
                                      <p:tavLst>
                                        <p:tav tm="0">
                                          <p:val>
                                            <p:strVal val="#ppt_y+.1"/>
                                          </p:val>
                                        </p:tav>
                                        <p:tav tm="100000">
                                          <p:val>
                                            <p:strVal val="#ppt_y"/>
                                          </p:val>
                                        </p:tav>
                                      </p:tavLst>
                                    </p:anim>
                                  </p:childTnLst>
                                </p:cTn>
                              </p:par>
                              <p:par>
                                <p:cTn id="14" presetID="23" presetClass="entr" presetSubtype="16"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p:cTn id="16" dur="500" fill="hold"/>
                                        <p:tgtEl>
                                          <p:spTgt spid="10"/>
                                        </p:tgtEl>
                                        <p:attrNameLst>
                                          <p:attrName>ppt_w</p:attrName>
                                        </p:attrNameLst>
                                      </p:cBhvr>
                                      <p:tavLst>
                                        <p:tav tm="0">
                                          <p:val>
                                            <p:fltVal val="0"/>
                                          </p:val>
                                        </p:tav>
                                        <p:tav tm="100000">
                                          <p:val>
                                            <p:strVal val="#ppt_w"/>
                                          </p:val>
                                        </p:tav>
                                      </p:tavLst>
                                    </p:anim>
                                    <p:anim calcmode="lin" valueType="num">
                                      <p:cBhvr>
                                        <p:cTn id="17" dur="500" fill="hold"/>
                                        <p:tgtEl>
                                          <p:spTgt spid="10"/>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文本框 6"/>
          <p:cNvSpPr txBox="1"/>
          <p:nvPr/>
        </p:nvSpPr>
        <p:spPr>
          <a:xfrm>
            <a:off x="1270000" y="317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组织工作多而繁杂，有时工作接踵而来，在这种情况下，组工干部更应形成细心的工作习惯。</a:t>
            </a:r>
          </a:p>
        </p:txBody>
      </p:sp>
      <p:sp>
        <p:nvSpPr>
          <p:cNvPr id="95235" name="文本框 5"/>
          <p:cNvSpPr txBox="1"/>
          <p:nvPr/>
        </p:nvSpPr>
        <p:spPr>
          <a:xfrm>
            <a:off x="1270000" y="2540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生存是享有一切人权的基础，人民幸福生活是最大的人权。</a:t>
            </a:r>
          </a:p>
        </p:txBody>
      </p:sp>
      <p:sp>
        <p:nvSpPr>
          <p:cNvPr id="95236" name="文本框 4"/>
          <p:cNvSpPr txBox="1"/>
          <p:nvPr/>
        </p:nvSpPr>
        <p:spPr>
          <a:xfrm>
            <a:off x="1270000" y="190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en-US" altLang="zh-CN" sz="200" dirty="0">
                <a:latin typeface="Arial" panose="020B0604020202020204" pitchFamily="34" charset="0"/>
              </a:rPr>
              <a:t>"</a:t>
            </a:r>
            <a:r>
              <a:rPr lang="zh-CN" altLang="en-US" sz="200" dirty="0">
                <a:latin typeface="Arial" panose="020B0604020202020204" pitchFamily="34" charset="0"/>
              </a:rPr>
              <a:t>梓潼县是农民工输出大县，今年约有</a:t>
            </a:r>
            <a:r>
              <a:rPr lang="en-US" altLang="zh-CN" sz="200" dirty="0">
                <a:latin typeface="Arial" panose="020B0604020202020204" pitchFamily="34" charset="0"/>
              </a:rPr>
              <a:t>10.14</a:t>
            </a:r>
            <a:r>
              <a:rPr lang="zh-CN" altLang="en-US" sz="200" dirty="0">
                <a:latin typeface="Arial" panose="020B0604020202020204" pitchFamily="34" charset="0"/>
              </a:rPr>
              <a:t>万名农民工到北上广深等地务工，其中外出务工党员</a:t>
            </a:r>
            <a:r>
              <a:rPr lang="en-US" altLang="zh-CN" sz="200" dirty="0">
                <a:latin typeface="Arial" panose="020B0604020202020204" pitchFamily="34" charset="0"/>
              </a:rPr>
              <a:t>2250</a:t>
            </a:r>
            <a:r>
              <a:rPr lang="zh-CN" altLang="en-US" sz="200" dirty="0">
                <a:latin typeface="Arial" panose="020B0604020202020204" pitchFamily="34" charset="0"/>
              </a:rPr>
              <a:t>余名，为鼓励流动党员主动亮身份，带头做好农民工工作</a:t>
            </a:r>
          </a:p>
        </p:txBody>
      </p:sp>
      <p:sp>
        <p:nvSpPr>
          <p:cNvPr id="95237" name="文本框 2"/>
          <p:cNvSpPr txBox="1"/>
          <p:nvPr/>
        </p:nvSpPr>
        <p:spPr>
          <a:xfrm>
            <a:off x="1270000" y="1270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en-US" altLang="zh-CN" sz="200" dirty="0">
                <a:latin typeface="Arial" panose="020B0604020202020204" pitchFamily="34" charset="0"/>
              </a:rPr>
              <a:t>2008</a:t>
            </a:r>
            <a:r>
              <a:rPr lang="zh-CN" altLang="en-US" sz="200" dirty="0">
                <a:latin typeface="Arial" panose="020B0604020202020204" pitchFamily="34" charset="0"/>
              </a:rPr>
              <a:t>年，当他得知家乡修建小学需要用地，他二话没说就将家里的宅基地无偿送给了村里。</a:t>
            </a:r>
          </a:p>
        </p:txBody>
      </p:sp>
      <p:sp>
        <p:nvSpPr>
          <p:cNvPr id="95238" name="文本框 1"/>
          <p:cNvSpPr txBox="1"/>
          <p:nvPr/>
        </p:nvSpPr>
        <p:spPr>
          <a:xfrm>
            <a:off x="1270000" y="63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黄沙河镇党员干部转移受灾群众</a:t>
            </a:r>
          </a:p>
        </p:txBody>
      </p:sp>
      <p:pic>
        <p:nvPicPr>
          <p:cNvPr id="95239" name="图片 2"/>
          <p:cNvPicPr/>
          <p:nvPr/>
        </p:nvPicPr>
        <p:blipFill>
          <a:blip r:embed="rId3"/>
          <a:stretch>
            <a:fillRect/>
          </a:stretch>
        </p:blipFill>
        <p:spPr>
          <a:xfrm>
            <a:off x="0" y="0"/>
            <a:ext cx="9144000" cy="5143500"/>
          </a:xfrm>
          <a:prstGeom prst="rect">
            <a:avLst/>
          </a:prstGeom>
          <a:noFill/>
          <a:ln w="9525">
            <a:noFill/>
          </a:ln>
        </p:spPr>
      </p:pic>
      <p:cxnSp>
        <p:nvCxnSpPr>
          <p:cNvPr id="95240" name="直接连接符 6"/>
          <p:cNvCxnSpPr/>
          <p:nvPr/>
        </p:nvCxnSpPr>
        <p:spPr>
          <a:xfrm flipH="1">
            <a:off x="406400" y="579438"/>
            <a:ext cx="6542088" cy="0"/>
          </a:xfrm>
          <a:prstGeom prst="line">
            <a:avLst/>
          </a:prstGeom>
          <a:ln w="9525" cap="flat" cmpd="sng">
            <a:solidFill>
              <a:srgbClr val="292929"/>
            </a:solidFill>
            <a:prstDash val="dash"/>
            <a:headEnd type="none" w="med" len="med"/>
            <a:tailEnd type="oval" w="med" len="med"/>
          </a:ln>
        </p:spPr>
      </p:cxnSp>
      <p:sp>
        <p:nvSpPr>
          <p:cNvPr id="4" name="等腰三角形 3"/>
          <p:cNvSpPr/>
          <p:nvPr/>
        </p:nvSpPr>
        <p:spPr>
          <a:xfrm rot="5400000">
            <a:off x="-41275" y="319088"/>
            <a:ext cx="603250" cy="520700"/>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95242" name="图片 3"/>
          <p:cNvPicPr>
            <a:picLocks noChangeAspect="1"/>
          </p:cNvPicPr>
          <p:nvPr/>
        </p:nvPicPr>
        <p:blipFill>
          <a:blip r:embed="rId4"/>
          <a:stretch>
            <a:fillRect/>
          </a:stretch>
        </p:blipFill>
        <p:spPr>
          <a:xfrm>
            <a:off x="7551738" y="0"/>
            <a:ext cx="1592262" cy="965200"/>
          </a:xfrm>
          <a:prstGeom prst="rect">
            <a:avLst/>
          </a:prstGeom>
          <a:noFill/>
          <a:ln w="9525">
            <a:noFill/>
          </a:ln>
        </p:spPr>
      </p:pic>
      <p:sp>
        <p:nvSpPr>
          <p:cNvPr id="95243" name="圆角矩形 58"/>
          <p:cNvSpPr/>
          <p:nvPr/>
        </p:nvSpPr>
        <p:spPr>
          <a:xfrm>
            <a:off x="1246188" y="1012825"/>
            <a:ext cx="5557837" cy="320675"/>
          </a:xfrm>
          <a:prstGeom prst="roundRect">
            <a:avLst>
              <a:gd name="adj" fmla="val 23250"/>
            </a:avLst>
          </a:prstGeom>
          <a:solidFill>
            <a:srgbClr val="C10001"/>
          </a:solidFill>
          <a:ln w="25400" cap="flat" cmpd="sng">
            <a:solidFill>
              <a:schemeClr val="bg1"/>
            </a:solidFill>
            <a:prstDash val="solid"/>
            <a:headEnd type="none" w="med" len="med"/>
            <a:tailEnd type="none" w="med" len="med"/>
          </a:ln>
        </p:spPr>
        <p:txBody>
          <a:bodyPr anchor="ctr" anchorCtr="0"/>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FontTx/>
              <a:buNone/>
            </a:pPr>
            <a:r>
              <a:rPr lang="en-US" altLang="zh-CN" sz="1600" b="1" dirty="0">
                <a:solidFill>
                  <a:srgbClr val="FFFF00"/>
                </a:solidFill>
                <a:latin typeface="微软雅黑" panose="020B0503020204020204" pitchFamily="34" charset="-122"/>
                <a:ea typeface="微软雅黑" panose="020B0503020204020204" pitchFamily="34" charset="-122"/>
                <a:sym typeface="思源黑体 CN Normal"/>
              </a:rPr>
              <a:t>——</a:t>
            </a:r>
            <a:r>
              <a:rPr lang="zh-CN" altLang="en-US" sz="1600" b="1" dirty="0">
                <a:solidFill>
                  <a:srgbClr val="FFFF00"/>
                </a:solidFill>
                <a:latin typeface="微软雅黑" panose="020B0503020204020204" pitchFamily="34" charset="-122"/>
                <a:ea typeface="微软雅黑" panose="020B0503020204020204" pitchFamily="34" charset="-122"/>
                <a:sym typeface="思源黑体 CN Normal"/>
              </a:rPr>
              <a:t>百年征程，塑造了共青团投身民族复兴的奋进之力</a:t>
            </a:r>
            <a:endParaRPr lang="en-US" altLang="zh-CN" sz="1600" b="1" dirty="0">
              <a:solidFill>
                <a:srgbClr val="FFFF00"/>
              </a:solidFill>
              <a:latin typeface="微软雅黑" panose="020B0503020204020204" pitchFamily="34" charset="-122"/>
              <a:ea typeface="微软雅黑" panose="020B0503020204020204" pitchFamily="34" charset="-122"/>
              <a:sym typeface="思源黑体 CN Normal"/>
            </a:endParaRPr>
          </a:p>
        </p:txBody>
      </p:sp>
      <p:sp>
        <p:nvSpPr>
          <p:cNvPr id="8" name="圆角矩形 166"/>
          <p:cNvSpPr/>
          <p:nvPr/>
        </p:nvSpPr>
        <p:spPr>
          <a:xfrm>
            <a:off x="952500" y="1522413"/>
            <a:ext cx="7747000" cy="2662238"/>
          </a:xfrm>
          <a:prstGeom prst="roundRect">
            <a:avLst>
              <a:gd name="adj" fmla="val 9269"/>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思源黑体 CN Normal" panose="020B0400000000000000" pitchFamily="34" charset="-122"/>
            </a:endParaRPr>
          </a:p>
        </p:txBody>
      </p:sp>
      <p:sp>
        <p:nvSpPr>
          <p:cNvPr id="9" name="矩形 8"/>
          <p:cNvSpPr/>
          <p:nvPr/>
        </p:nvSpPr>
        <p:spPr>
          <a:xfrm>
            <a:off x="1171575" y="1738313"/>
            <a:ext cx="7429500" cy="1625600"/>
          </a:xfrm>
          <a:prstGeom prst="rect">
            <a:avLst/>
          </a:prstGeom>
        </p:spPr>
        <p:txBody>
          <a:bodyPr lIns="47624" tIns="23812" rIns="47624" bIns="23812">
            <a:spAutoFit/>
          </a:bodyPr>
          <a:lstStyle/>
          <a:p>
            <a:pPr marL="214630" marR="0" lvl="0" indent="-214630" algn="l" defTabSz="913130" rtl="0" eaLnBrk="0" fontAlgn="base" latinLnBrk="0" hangingPunct="0">
              <a:lnSpc>
                <a:spcPct val="150000"/>
              </a:lnSpc>
              <a:spcBef>
                <a:spcPct val="0"/>
              </a:spcBef>
              <a:spcAft>
                <a:spcPct val="0"/>
              </a:spcAft>
              <a:buClr>
                <a:srgbClr val="C00000"/>
              </a:buClr>
              <a:buSzTx/>
              <a:buFont typeface="Wingdings" panose="05000000000000000000" pitchFamily="2" charset="2"/>
              <a:buChar char="l"/>
              <a:defRPr/>
            </a:pPr>
            <a:r>
              <a:rPr kumimoji="0" lang="zh-CN" altLang="en-US" sz="1400" b="1"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rPr>
              <a:t>党的奋斗主题就是团的行动方向。共青团紧扣党在不同历史时期的中心任务，团结带领广大团员青年积极投身人民群众的壮阔实践，在民族复兴征程上勇当先锋、倾情奉献，发挥生力军和突击队作用，使实现民族复兴成为中国青年运动一以贯之的恢弘主流。历史充分证明，只有牢牢扭住为中华民族伟大复兴而奋斗这一主题，共青团才能团结起一切可以团结的青春力量，唱响壮丽的青春之歌。</a:t>
            </a:r>
            <a:endParaRPr kumimoji="0" lang="zh-CN" altLang="en-US" sz="1400" b="1"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ea"/>
              <a:sym typeface="思源黑体 CN Normal" panose="020B0400000000000000" pitchFamily="34" charset="-122"/>
            </a:endParaRPr>
          </a:p>
        </p:txBody>
      </p:sp>
      <p:sp>
        <p:nvSpPr>
          <p:cNvPr id="10" name="文本框 9"/>
          <p:cNvSpPr txBox="1"/>
          <p:nvPr/>
        </p:nvSpPr>
        <p:spPr>
          <a:xfrm>
            <a:off x="520701" y="206375"/>
            <a:ext cx="7075264" cy="553085"/>
          </a:xfrm>
          <a:prstGeom prst="rect">
            <a:avLst/>
          </a:prstGeom>
          <a:noFill/>
        </p:spPr>
        <p:txBody>
          <a:bodyPr>
            <a:spAutoFit/>
          </a:bodyPr>
          <a:lstStyle/>
          <a:p>
            <a:pPr marR="0" defTabSz="914400">
              <a:buClrTx/>
              <a:buSzTx/>
              <a:buFontTx/>
              <a:buNone/>
              <a:defRPr/>
            </a:pPr>
            <a:r>
              <a:rPr lang="zh-CN" altLang="en-US" sz="1500" b="1" spc="225" noProof="0" dirty="0">
                <a:effectLst>
                  <a:glow rad="101600">
                    <a:prstClr val="white">
                      <a:alpha val="60000"/>
                    </a:prstClr>
                  </a:glow>
                </a:effectLst>
                <a:latin typeface="微软雅黑" panose="020B0503020204020204" pitchFamily="34" charset="-122"/>
                <a:ea typeface="微软雅黑" panose="020B0503020204020204" pitchFamily="34" charset="-122"/>
                <a:sym typeface="+mn-ea"/>
              </a:rPr>
              <a:t>三、深刻阐明了共青团和青年工作的历史经验</a:t>
            </a:r>
            <a:endParaRPr kumimoji="0" lang="zh-CN" altLang="en-US" sz="1500" b="1" kern="1200" cap="none" spc="225" normalizeH="0" baseline="0" noProof="0" dirty="0">
              <a:effectLst>
                <a:glow rad="101600">
                  <a:prstClr val="white">
                    <a:alpha val="60000"/>
                  </a:prstClr>
                </a:glow>
              </a:effectLst>
              <a:latin typeface="微软雅黑" panose="020B0503020204020204" pitchFamily="34" charset="-122"/>
              <a:ea typeface="微软雅黑" panose="020B0503020204020204" pitchFamily="34" charset="-122"/>
              <a:cs typeface="+mn-cs"/>
            </a:endParaRPr>
          </a:p>
          <a:p>
            <a:pPr marR="0" defTabSz="914400">
              <a:buClrTx/>
              <a:buSzTx/>
              <a:buFontTx/>
              <a:buNone/>
              <a:defRPr/>
            </a:pPr>
            <a:endParaRPr kumimoji="0" lang="zh-CN" altLang="en-US" sz="1500" b="1" kern="1200" cap="none" spc="225" normalizeH="0" baseline="0" noProof="0" dirty="0">
              <a:effectLst>
                <a:glow rad="101600">
                  <a:prstClr val="white">
                    <a:alpha val="60000"/>
                  </a:prstClr>
                </a:glow>
              </a:effectLst>
              <a:latin typeface="微软雅黑" panose="020B0503020204020204" pitchFamily="34" charset="-122"/>
              <a:ea typeface="微软雅黑" panose="020B0503020204020204" pitchFamily="34" charset="-122"/>
              <a:cs typeface="+mn-cs"/>
            </a:endParaRPr>
          </a:p>
        </p:txBody>
      </p:sp>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1)">
                                      <p:cBhvr>
                                        <p:cTn id="7" dur="200"/>
                                        <p:tgtEl>
                                          <p:spTgt spid="8"/>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anim calcmode="lin" valueType="num">
                                      <p:cBhvr>
                                        <p:cTn id="12" dur="500" fill="hold"/>
                                        <p:tgtEl>
                                          <p:spTgt spid="9"/>
                                        </p:tgtEl>
                                        <p:attrNameLst>
                                          <p:attrName>ppt_x</p:attrName>
                                        </p:attrNameLst>
                                      </p:cBhvr>
                                      <p:tavLst>
                                        <p:tav tm="0">
                                          <p:val>
                                            <p:strVal val="#ppt_x"/>
                                          </p:val>
                                        </p:tav>
                                        <p:tav tm="100000">
                                          <p:val>
                                            <p:strVal val="#ppt_x"/>
                                          </p:val>
                                        </p:tav>
                                      </p:tavLst>
                                    </p:anim>
                                    <p:anim calcmode="lin" valueType="num">
                                      <p:cBhvr>
                                        <p:cTn id="13" dur="500" fill="hold"/>
                                        <p:tgtEl>
                                          <p:spTgt spid="9"/>
                                        </p:tgtEl>
                                        <p:attrNameLst>
                                          <p:attrName>ppt_y</p:attrName>
                                        </p:attrNameLst>
                                      </p:cBhvr>
                                      <p:tavLst>
                                        <p:tav tm="0">
                                          <p:val>
                                            <p:strVal val="#ppt_y+.1"/>
                                          </p:val>
                                        </p:tav>
                                        <p:tav tm="100000">
                                          <p:val>
                                            <p:strVal val="#ppt_y"/>
                                          </p:val>
                                        </p:tav>
                                      </p:tavLst>
                                    </p:anim>
                                  </p:childTnLst>
                                </p:cTn>
                              </p:par>
                              <p:par>
                                <p:cTn id="14" presetID="23" presetClass="entr" presetSubtype="16"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p:cTn id="16" dur="500" fill="hold"/>
                                        <p:tgtEl>
                                          <p:spTgt spid="10"/>
                                        </p:tgtEl>
                                        <p:attrNameLst>
                                          <p:attrName>ppt_w</p:attrName>
                                        </p:attrNameLst>
                                      </p:cBhvr>
                                      <p:tavLst>
                                        <p:tav tm="0">
                                          <p:val>
                                            <p:fltVal val="0"/>
                                          </p:val>
                                        </p:tav>
                                        <p:tav tm="100000">
                                          <p:val>
                                            <p:strVal val="#ppt_w"/>
                                          </p:val>
                                        </p:tav>
                                      </p:tavLst>
                                    </p:anim>
                                    <p:anim calcmode="lin" valueType="num">
                                      <p:cBhvr>
                                        <p:cTn id="17" dur="500" fill="hold"/>
                                        <p:tgtEl>
                                          <p:spTgt spid="10"/>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文本框 6"/>
          <p:cNvSpPr txBox="1"/>
          <p:nvPr/>
        </p:nvSpPr>
        <p:spPr>
          <a:xfrm>
            <a:off x="1270000" y="317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en-US" altLang="zh-CN" sz="200" dirty="0">
                <a:latin typeface="Arial" panose="020B0604020202020204" pitchFamily="34" charset="0"/>
              </a:rPr>
              <a:t>1750</a:t>
            </a:r>
            <a:r>
              <a:rPr lang="zh-CN" altLang="en-US" sz="200" dirty="0">
                <a:latin typeface="Arial" panose="020B0604020202020204" pitchFamily="34" charset="0"/>
              </a:rPr>
              <a:t>人采样，让我成为咱们村疫情防控的</a:t>
            </a:r>
            <a:r>
              <a:rPr lang="en-US" altLang="zh-CN" sz="200" dirty="0">
                <a:latin typeface="Arial" panose="020B0604020202020204" pitchFamily="34" charset="0"/>
              </a:rPr>
              <a:t>"</a:t>
            </a:r>
            <a:r>
              <a:rPr lang="zh-CN" altLang="en-US" sz="200" dirty="0">
                <a:latin typeface="Arial" panose="020B0604020202020204" pitchFamily="34" charset="0"/>
              </a:rPr>
              <a:t>检阅人</a:t>
            </a:r>
            <a:r>
              <a:rPr lang="en-US" altLang="zh-CN" sz="200" dirty="0">
                <a:latin typeface="Arial" panose="020B0604020202020204" pitchFamily="34" charset="0"/>
              </a:rPr>
              <a:t>"</a:t>
            </a:r>
            <a:r>
              <a:rPr lang="zh-CN" altLang="en-US" sz="200" dirty="0">
                <a:latin typeface="Arial" panose="020B0604020202020204" pitchFamily="34" charset="0"/>
              </a:rPr>
              <a:t>。</a:t>
            </a:r>
          </a:p>
        </p:txBody>
      </p:sp>
      <p:sp>
        <p:nvSpPr>
          <p:cNvPr id="97283" name="文本框 5"/>
          <p:cNvSpPr txBox="1"/>
          <p:nvPr/>
        </p:nvSpPr>
        <p:spPr>
          <a:xfrm>
            <a:off x="1270000" y="2540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en-US" altLang="zh-CN" sz="200" dirty="0">
                <a:latin typeface="Arial" panose="020B0604020202020204" pitchFamily="34" charset="0"/>
              </a:rPr>
              <a:t>(</a:t>
            </a:r>
            <a:r>
              <a:rPr lang="zh-CN" altLang="en-US" sz="200" dirty="0">
                <a:latin typeface="Arial" panose="020B0604020202020204" pitchFamily="34" charset="0"/>
              </a:rPr>
              <a:t>此图为徐卫东、徐玉连提供）</a:t>
            </a:r>
          </a:p>
        </p:txBody>
      </p:sp>
      <p:sp>
        <p:nvSpPr>
          <p:cNvPr id="97284" name="文本框 4"/>
          <p:cNvSpPr txBox="1"/>
          <p:nvPr/>
        </p:nvSpPr>
        <p:spPr>
          <a:xfrm>
            <a:off x="1270000" y="190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作为新时代的接棒人，我们要发扬甘于奉献、笃定坚守、功成不必在我的</a:t>
            </a:r>
            <a:r>
              <a:rPr lang="en-US" altLang="zh-CN" sz="200" dirty="0">
                <a:latin typeface="Arial" panose="020B0604020202020204" pitchFamily="34" charset="0"/>
              </a:rPr>
              <a:t>"</a:t>
            </a:r>
            <a:r>
              <a:rPr lang="zh-CN" altLang="en-US" sz="200" dirty="0">
                <a:latin typeface="Arial" panose="020B0604020202020204" pitchFamily="34" charset="0"/>
              </a:rPr>
              <a:t>航母精神</a:t>
            </a:r>
            <a:r>
              <a:rPr lang="en-US" altLang="zh-CN" sz="200" dirty="0">
                <a:latin typeface="Arial" panose="020B0604020202020204" pitchFamily="34" charset="0"/>
              </a:rPr>
              <a:t>"</a:t>
            </a:r>
            <a:r>
              <a:rPr lang="zh-CN" altLang="en-US" sz="200" dirty="0">
                <a:latin typeface="Arial" panose="020B0604020202020204" pitchFamily="34" charset="0"/>
              </a:rPr>
              <a:t>，融入人民创造历史的伟大奋斗之中，从自身做起，从本职岗位做起，为实现中华民族伟大复兴的中国梦贡献智慧和力量</a:t>
            </a:r>
          </a:p>
        </p:txBody>
      </p:sp>
      <p:sp>
        <p:nvSpPr>
          <p:cNvPr id="97285" name="文本框 2"/>
          <p:cNvSpPr txBox="1"/>
          <p:nvPr/>
        </p:nvSpPr>
        <p:spPr>
          <a:xfrm>
            <a:off x="1270000" y="1270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要</a:t>
            </a:r>
            <a:r>
              <a:rPr lang="en-US" altLang="zh-CN" sz="200" dirty="0">
                <a:latin typeface="Arial" panose="020B0604020202020204" pitchFamily="34" charset="0"/>
              </a:rPr>
              <a:t>"</a:t>
            </a:r>
            <a:r>
              <a:rPr lang="zh-CN" altLang="en-US" sz="200" dirty="0">
                <a:latin typeface="Arial" panose="020B0604020202020204" pitchFamily="34" charset="0"/>
              </a:rPr>
              <a:t>养</a:t>
            </a:r>
            <a:r>
              <a:rPr lang="en-US" altLang="zh-CN" sz="200" dirty="0">
                <a:latin typeface="Arial" panose="020B0604020202020204" pitchFamily="34" charset="0"/>
              </a:rPr>
              <a:t>"</a:t>
            </a:r>
            <a:r>
              <a:rPr lang="zh-CN" altLang="en-US" sz="200" dirty="0">
                <a:latin typeface="Arial" panose="020B0604020202020204" pitchFamily="34" charset="0"/>
              </a:rPr>
              <a:t>良好习惯。组工干部要想做好工作，不仅要苦干实干，更要巧干会干，良好的工作习惯就是工作的好帮手，能事半功倍。</a:t>
            </a:r>
          </a:p>
        </p:txBody>
      </p:sp>
      <p:sp>
        <p:nvSpPr>
          <p:cNvPr id="97286" name="文本框 1"/>
          <p:cNvSpPr txBox="1"/>
          <p:nvPr/>
        </p:nvSpPr>
        <p:spPr>
          <a:xfrm>
            <a:off x="1270000" y="63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奋斗目标贡献青春奔涌的澎湃力量。</a:t>
            </a:r>
          </a:p>
        </p:txBody>
      </p:sp>
      <p:pic>
        <p:nvPicPr>
          <p:cNvPr id="97287" name="图片 2"/>
          <p:cNvPicPr/>
          <p:nvPr/>
        </p:nvPicPr>
        <p:blipFill>
          <a:blip r:embed="rId3"/>
          <a:stretch>
            <a:fillRect/>
          </a:stretch>
        </p:blipFill>
        <p:spPr>
          <a:xfrm>
            <a:off x="0" y="0"/>
            <a:ext cx="9144000" cy="5143500"/>
          </a:xfrm>
          <a:prstGeom prst="rect">
            <a:avLst/>
          </a:prstGeom>
          <a:noFill/>
          <a:ln w="9525">
            <a:noFill/>
          </a:ln>
        </p:spPr>
      </p:pic>
      <p:cxnSp>
        <p:nvCxnSpPr>
          <p:cNvPr id="97288" name="直接连接符 6"/>
          <p:cNvCxnSpPr/>
          <p:nvPr/>
        </p:nvCxnSpPr>
        <p:spPr>
          <a:xfrm flipH="1">
            <a:off x="406400" y="579438"/>
            <a:ext cx="6542088" cy="0"/>
          </a:xfrm>
          <a:prstGeom prst="line">
            <a:avLst/>
          </a:prstGeom>
          <a:ln w="9525" cap="flat" cmpd="sng">
            <a:solidFill>
              <a:srgbClr val="292929"/>
            </a:solidFill>
            <a:prstDash val="dash"/>
            <a:headEnd type="none" w="med" len="med"/>
            <a:tailEnd type="oval" w="med" len="med"/>
          </a:ln>
        </p:spPr>
      </p:cxnSp>
      <p:sp>
        <p:nvSpPr>
          <p:cNvPr id="4" name="等腰三角形 3"/>
          <p:cNvSpPr/>
          <p:nvPr/>
        </p:nvSpPr>
        <p:spPr>
          <a:xfrm rot="5400000">
            <a:off x="-41275" y="319088"/>
            <a:ext cx="603250" cy="520700"/>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97290" name="图片 3"/>
          <p:cNvPicPr>
            <a:picLocks noChangeAspect="1"/>
          </p:cNvPicPr>
          <p:nvPr/>
        </p:nvPicPr>
        <p:blipFill>
          <a:blip r:embed="rId4"/>
          <a:stretch>
            <a:fillRect/>
          </a:stretch>
        </p:blipFill>
        <p:spPr>
          <a:xfrm>
            <a:off x="7551738" y="0"/>
            <a:ext cx="1592262" cy="965200"/>
          </a:xfrm>
          <a:prstGeom prst="rect">
            <a:avLst/>
          </a:prstGeom>
          <a:noFill/>
          <a:ln w="9525">
            <a:noFill/>
          </a:ln>
        </p:spPr>
      </p:pic>
      <p:sp>
        <p:nvSpPr>
          <p:cNvPr id="97291" name="圆角矩形 58"/>
          <p:cNvSpPr/>
          <p:nvPr/>
        </p:nvSpPr>
        <p:spPr>
          <a:xfrm>
            <a:off x="1246188" y="1012825"/>
            <a:ext cx="5557837" cy="320675"/>
          </a:xfrm>
          <a:prstGeom prst="roundRect">
            <a:avLst>
              <a:gd name="adj" fmla="val 23250"/>
            </a:avLst>
          </a:prstGeom>
          <a:solidFill>
            <a:srgbClr val="C10001"/>
          </a:solidFill>
          <a:ln w="25400" cap="flat" cmpd="sng">
            <a:solidFill>
              <a:schemeClr val="bg1"/>
            </a:solidFill>
            <a:prstDash val="solid"/>
            <a:headEnd type="none" w="med" len="med"/>
            <a:tailEnd type="none" w="med" len="med"/>
          </a:ln>
        </p:spPr>
        <p:txBody>
          <a:bodyPr anchor="ctr" anchorCtr="0"/>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FontTx/>
              <a:buNone/>
            </a:pPr>
            <a:r>
              <a:rPr lang="en-US" altLang="zh-CN" sz="1600" b="1" dirty="0">
                <a:solidFill>
                  <a:srgbClr val="FFFF00"/>
                </a:solidFill>
                <a:latin typeface="微软雅黑" panose="020B0503020204020204" pitchFamily="34" charset="-122"/>
                <a:ea typeface="微软雅黑" panose="020B0503020204020204" pitchFamily="34" charset="-122"/>
                <a:sym typeface="思源黑体 CN Normal"/>
              </a:rPr>
              <a:t>——</a:t>
            </a:r>
            <a:r>
              <a:rPr lang="zh-CN" altLang="en-US" sz="1600" b="1" dirty="0">
                <a:solidFill>
                  <a:srgbClr val="FFFF00"/>
                </a:solidFill>
                <a:latin typeface="微软雅黑" panose="020B0503020204020204" pitchFamily="34" charset="-122"/>
                <a:ea typeface="微软雅黑" panose="020B0503020204020204" pitchFamily="34" charset="-122"/>
                <a:sym typeface="思源黑体 CN Normal"/>
              </a:rPr>
              <a:t>百年征程，塑造了共青团扎根广大青年的活力之源</a:t>
            </a:r>
            <a:endParaRPr lang="en-US" altLang="zh-CN" sz="1600" b="1" dirty="0">
              <a:solidFill>
                <a:srgbClr val="FFFF00"/>
              </a:solidFill>
              <a:latin typeface="微软雅黑" panose="020B0503020204020204" pitchFamily="34" charset="-122"/>
              <a:ea typeface="微软雅黑" panose="020B0503020204020204" pitchFamily="34" charset="-122"/>
              <a:sym typeface="思源黑体 CN Normal"/>
            </a:endParaRPr>
          </a:p>
        </p:txBody>
      </p:sp>
      <p:sp>
        <p:nvSpPr>
          <p:cNvPr id="8" name="圆角矩形 166"/>
          <p:cNvSpPr/>
          <p:nvPr/>
        </p:nvSpPr>
        <p:spPr>
          <a:xfrm>
            <a:off x="952500" y="1522413"/>
            <a:ext cx="7747000" cy="2662238"/>
          </a:xfrm>
          <a:prstGeom prst="roundRect">
            <a:avLst>
              <a:gd name="adj" fmla="val 9269"/>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思源黑体 CN Normal" panose="020B0400000000000000" pitchFamily="34" charset="-122"/>
            </a:endParaRPr>
          </a:p>
        </p:txBody>
      </p:sp>
      <p:sp>
        <p:nvSpPr>
          <p:cNvPr id="9" name="矩形 8"/>
          <p:cNvSpPr/>
          <p:nvPr/>
        </p:nvSpPr>
        <p:spPr>
          <a:xfrm>
            <a:off x="1171575" y="1738313"/>
            <a:ext cx="7429500" cy="1303338"/>
          </a:xfrm>
          <a:prstGeom prst="rect">
            <a:avLst/>
          </a:prstGeom>
        </p:spPr>
        <p:txBody>
          <a:bodyPr lIns="47624" tIns="23812" rIns="47624" bIns="23812">
            <a:spAutoFit/>
          </a:bodyPr>
          <a:lstStyle/>
          <a:p>
            <a:pPr marL="214630" marR="0" lvl="0" indent="-214630" algn="l" defTabSz="913130" rtl="0" eaLnBrk="0" fontAlgn="base" latinLnBrk="0" hangingPunct="0">
              <a:lnSpc>
                <a:spcPct val="150000"/>
              </a:lnSpc>
              <a:spcBef>
                <a:spcPct val="0"/>
              </a:spcBef>
              <a:spcAft>
                <a:spcPct val="0"/>
              </a:spcAft>
              <a:buClr>
                <a:srgbClr val="C00000"/>
              </a:buClr>
              <a:buSzTx/>
              <a:buFont typeface="Wingdings" panose="05000000000000000000" pitchFamily="2" charset="2"/>
              <a:buChar char="l"/>
              <a:defRPr/>
            </a:pPr>
            <a:r>
              <a:rPr kumimoji="0" lang="zh-CN" altLang="en-US" sz="1400" b="1"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rPr>
              <a:t>共青团历经百年沧桑而青春焕发，依靠的就是始终扎根广大青年，始终把工作重点聚焦在最广大的工农青年和普通青年群体，把心紧紧同青年连在一起，把青年人的心紧紧同党贴在一起。历史充分证明，只有不断从广大青年这片沃土中汲取养分、获取力量，共青团才能成为广大青年信得过、靠得住、离不开的贴心人。</a:t>
            </a:r>
            <a:endParaRPr kumimoji="0" lang="zh-CN" altLang="en-US" sz="1400" b="1"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ea"/>
              <a:sym typeface="思源黑体 CN Normal" panose="020B0400000000000000" pitchFamily="34" charset="-122"/>
            </a:endParaRPr>
          </a:p>
        </p:txBody>
      </p:sp>
      <p:sp>
        <p:nvSpPr>
          <p:cNvPr id="10" name="文本框 9"/>
          <p:cNvSpPr txBox="1"/>
          <p:nvPr/>
        </p:nvSpPr>
        <p:spPr>
          <a:xfrm>
            <a:off x="539751" y="285750"/>
            <a:ext cx="7075264" cy="321945"/>
          </a:xfrm>
          <a:prstGeom prst="rect">
            <a:avLst/>
          </a:prstGeom>
          <a:noFill/>
        </p:spPr>
        <p:txBody>
          <a:bodyPr>
            <a:spAutoFit/>
          </a:bodyPr>
          <a:lstStyle/>
          <a:p>
            <a:pPr marR="0" defTabSz="914400">
              <a:buClrTx/>
              <a:buSzTx/>
              <a:buFontTx/>
              <a:buNone/>
              <a:defRPr/>
            </a:pPr>
            <a:r>
              <a:rPr lang="zh-CN" altLang="en-US" sz="1500" b="1" spc="225" noProof="0" dirty="0">
                <a:effectLst>
                  <a:glow rad="101600">
                    <a:prstClr val="white">
                      <a:alpha val="60000"/>
                    </a:prstClr>
                  </a:glow>
                </a:effectLst>
                <a:latin typeface="微软雅黑" panose="020B0503020204020204" pitchFamily="34" charset="-122"/>
                <a:ea typeface="微软雅黑" panose="020B0503020204020204" pitchFamily="34" charset="-122"/>
                <a:sym typeface="+mn-ea"/>
              </a:rPr>
              <a:t>三、深刻阐明了共青团和青年工作的历史经验</a:t>
            </a:r>
            <a:endParaRPr kumimoji="0" lang="zh-CN" altLang="en-US" sz="1500" b="1" kern="1200" cap="none" spc="225" normalizeH="0" baseline="0" noProof="0" dirty="0">
              <a:effectLst>
                <a:glow rad="101600">
                  <a:prstClr val="white">
                    <a:alpha val="60000"/>
                  </a:prstClr>
                </a:glow>
              </a:effectLst>
              <a:latin typeface="微软雅黑" panose="020B0503020204020204" pitchFamily="34" charset="-122"/>
              <a:ea typeface="微软雅黑" panose="020B0503020204020204" pitchFamily="34" charset="-122"/>
              <a:cs typeface="+mn-cs"/>
            </a:endParaRPr>
          </a:p>
        </p:txBody>
      </p:sp>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1)">
                                      <p:cBhvr>
                                        <p:cTn id="7" dur="200"/>
                                        <p:tgtEl>
                                          <p:spTgt spid="8"/>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anim calcmode="lin" valueType="num">
                                      <p:cBhvr>
                                        <p:cTn id="12" dur="500" fill="hold"/>
                                        <p:tgtEl>
                                          <p:spTgt spid="9"/>
                                        </p:tgtEl>
                                        <p:attrNameLst>
                                          <p:attrName>ppt_x</p:attrName>
                                        </p:attrNameLst>
                                      </p:cBhvr>
                                      <p:tavLst>
                                        <p:tav tm="0">
                                          <p:val>
                                            <p:strVal val="#ppt_x"/>
                                          </p:val>
                                        </p:tav>
                                        <p:tav tm="100000">
                                          <p:val>
                                            <p:strVal val="#ppt_x"/>
                                          </p:val>
                                        </p:tav>
                                      </p:tavLst>
                                    </p:anim>
                                    <p:anim calcmode="lin" valueType="num">
                                      <p:cBhvr>
                                        <p:cTn id="13" dur="500" fill="hold"/>
                                        <p:tgtEl>
                                          <p:spTgt spid="9"/>
                                        </p:tgtEl>
                                        <p:attrNameLst>
                                          <p:attrName>ppt_y</p:attrName>
                                        </p:attrNameLst>
                                      </p:cBhvr>
                                      <p:tavLst>
                                        <p:tav tm="0">
                                          <p:val>
                                            <p:strVal val="#ppt_y+.1"/>
                                          </p:val>
                                        </p:tav>
                                        <p:tav tm="100000">
                                          <p:val>
                                            <p:strVal val="#ppt_y"/>
                                          </p:val>
                                        </p:tav>
                                      </p:tavLst>
                                    </p:anim>
                                  </p:childTnLst>
                                </p:cTn>
                              </p:par>
                              <p:par>
                                <p:cTn id="14" presetID="23" presetClass="entr" presetSubtype="16"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p:cTn id="16" dur="500" fill="hold"/>
                                        <p:tgtEl>
                                          <p:spTgt spid="10"/>
                                        </p:tgtEl>
                                        <p:attrNameLst>
                                          <p:attrName>ppt_w</p:attrName>
                                        </p:attrNameLst>
                                      </p:cBhvr>
                                      <p:tavLst>
                                        <p:tav tm="0">
                                          <p:val>
                                            <p:fltVal val="0"/>
                                          </p:val>
                                        </p:tav>
                                        <p:tav tm="100000">
                                          <p:val>
                                            <p:strVal val="#ppt_w"/>
                                          </p:val>
                                        </p:tav>
                                      </p:tavLst>
                                    </p:anim>
                                    <p:anim calcmode="lin" valueType="num">
                                      <p:cBhvr>
                                        <p:cTn id="17" dur="500" fill="hold"/>
                                        <p:tgtEl>
                                          <p:spTgt spid="10"/>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文本框 5"/>
          <p:cNvSpPr txBox="1"/>
          <p:nvPr/>
        </p:nvSpPr>
        <p:spPr>
          <a:xfrm>
            <a:off x="1270000" y="317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作为年轻干部，我们要以</a:t>
            </a:r>
            <a:r>
              <a:rPr lang="en-US" altLang="zh-CN" sz="200" dirty="0">
                <a:latin typeface="Arial" panose="020B0604020202020204" pitchFamily="34" charset="0"/>
              </a:rPr>
              <a:t>"</a:t>
            </a:r>
            <a:r>
              <a:rPr lang="zh-CN" altLang="en-US" sz="200" dirty="0">
                <a:latin typeface="Arial" panose="020B0604020202020204" pitchFamily="34" charset="0"/>
              </a:rPr>
              <a:t>福建舰</a:t>
            </a:r>
            <a:r>
              <a:rPr lang="en-US" altLang="zh-CN" sz="200" dirty="0">
                <a:latin typeface="Arial" panose="020B0604020202020204" pitchFamily="34" charset="0"/>
              </a:rPr>
              <a:t>"</a:t>
            </a:r>
            <a:r>
              <a:rPr lang="zh-CN" altLang="en-US" sz="200" dirty="0">
                <a:latin typeface="Arial" panose="020B0604020202020204" pitchFamily="34" charset="0"/>
              </a:rPr>
              <a:t>下水为前进动力，解锁航母密码，赓续航母力量，在汹涌的</a:t>
            </a:r>
            <a:r>
              <a:rPr lang="en-US" altLang="zh-CN" sz="200" dirty="0">
                <a:latin typeface="Arial" panose="020B0604020202020204" pitchFamily="34" charset="0"/>
              </a:rPr>
              <a:t>"</a:t>
            </a:r>
            <a:r>
              <a:rPr lang="zh-CN" altLang="en-US" sz="200" dirty="0">
                <a:latin typeface="Arial" panose="020B0604020202020204" pitchFamily="34" charset="0"/>
              </a:rPr>
              <a:t>时代浪潮</a:t>
            </a:r>
            <a:r>
              <a:rPr lang="en-US" altLang="zh-CN" sz="200" dirty="0">
                <a:latin typeface="Arial" panose="020B0604020202020204" pitchFamily="34" charset="0"/>
              </a:rPr>
              <a:t>"</a:t>
            </a:r>
            <a:r>
              <a:rPr lang="zh-CN" altLang="en-US" sz="200" dirty="0">
                <a:latin typeface="Arial" panose="020B0604020202020204" pitchFamily="34" charset="0"/>
              </a:rPr>
              <a:t>中扬帆起航、潇洒驰骋，开启新的广阔天地。</a:t>
            </a:r>
          </a:p>
        </p:txBody>
      </p:sp>
      <p:sp>
        <p:nvSpPr>
          <p:cNvPr id="27651" name="文本框 4"/>
          <p:cNvSpPr txBox="1"/>
          <p:nvPr/>
        </p:nvSpPr>
        <p:spPr>
          <a:xfrm>
            <a:off x="1270000" y="2540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en-US" altLang="zh-CN" sz="200" dirty="0">
                <a:latin typeface="Arial" panose="020B0604020202020204" pitchFamily="34" charset="0"/>
              </a:rPr>
              <a:t>"</a:t>
            </a:r>
            <a:r>
              <a:rPr lang="zh-CN" altLang="en-US" sz="200" dirty="0">
                <a:latin typeface="Arial" panose="020B0604020202020204" pitchFamily="34" charset="0"/>
              </a:rPr>
              <a:t>只有把人生理想融入国家和民族的事业中，才能最终成就一番事业。</a:t>
            </a:r>
          </a:p>
        </p:txBody>
      </p:sp>
      <p:sp>
        <p:nvSpPr>
          <p:cNvPr id="27652" name="文本框 3"/>
          <p:cNvSpPr txBox="1"/>
          <p:nvPr/>
        </p:nvSpPr>
        <p:spPr>
          <a:xfrm>
            <a:off x="1270000" y="190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要的意义。</a:t>
            </a:r>
            <a:r>
              <a:rPr lang="en-US" altLang="zh-CN" sz="200" dirty="0">
                <a:latin typeface="Arial" panose="020B0604020202020204" pitchFamily="34" charset="0"/>
              </a:rPr>
              <a:t>"</a:t>
            </a:r>
            <a:r>
              <a:rPr lang="zh-CN" altLang="en-US" sz="200" dirty="0">
                <a:latin typeface="Arial" panose="020B0604020202020204" pitchFamily="34" charset="0"/>
              </a:rPr>
              <a:t>不忘初心，牢记使命。</a:t>
            </a:r>
          </a:p>
        </p:txBody>
      </p:sp>
      <p:sp>
        <p:nvSpPr>
          <p:cNvPr id="27653" name="文本框 2"/>
          <p:cNvSpPr txBox="1"/>
          <p:nvPr/>
        </p:nvSpPr>
        <p:spPr>
          <a:xfrm>
            <a:off x="1270000" y="1270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以史明志映照</a:t>
            </a:r>
            <a:r>
              <a:rPr lang="en-US" altLang="zh-CN" sz="200" dirty="0">
                <a:latin typeface="Arial" panose="020B0604020202020204" pitchFamily="34" charset="0"/>
              </a:rPr>
              <a:t>"</a:t>
            </a:r>
            <a:r>
              <a:rPr lang="zh-CN" altLang="en-US" sz="200" dirty="0">
                <a:latin typeface="Arial" panose="020B0604020202020204" pitchFamily="34" charset="0"/>
              </a:rPr>
              <a:t>责任担当</a:t>
            </a:r>
            <a:r>
              <a:rPr lang="en-US" altLang="zh-CN" sz="200" dirty="0">
                <a:latin typeface="Arial" panose="020B0604020202020204" pitchFamily="34" charset="0"/>
              </a:rPr>
              <a:t>"</a:t>
            </a:r>
            <a:r>
              <a:rPr lang="zh-CN" altLang="en-US" sz="200" dirty="0">
                <a:latin typeface="Arial" panose="020B0604020202020204" pitchFamily="34" charset="0"/>
              </a:rPr>
              <a:t>，让初心使命</a:t>
            </a:r>
            <a:r>
              <a:rPr lang="en-US" altLang="zh-CN" sz="200" dirty="0">
                <a:latin typeface="Arial" panose="020B0604020202020204" pitchFamily="34" charset="0"/>
              </a:rPr>
              <a:t>"</a:t>
            </a:r>
            <a:r>
              <a:rPr lang="zh-CN" altLang="en-US" sz="200" dirty="0">
                <a:latin typeface="Arial" panose="020B0604020202020204" pitchFamily="34" charset="0"/>
              </a:rPr>
              <a:t>渐至佳境</a:t>
            </a:r>
            <a:r>
              <a:rPr lang="en-US" altLang="zh-CN" sz="200" dirty="0">
                <a:latin typeface="Arial" panose="020B0604020202020204" pitchFamily="34" charset="0"/>
              </a:rPr>
              <a:t>"</a:t>
            </a:r>
            <a:r>
              <a:rPr lang="zh-CN" altLang="en-US" sz="200" dirty="0">
                <a:latin typeface="Arial" panose="020B0604020202020204" pitchFamily="34" charset="0"/>
              </a:rPr>
              <a:t>。</a:t>
            </a:r>
          </a:p>
        </p:txBody>
      </p:sp>
      <p:sp>
        <p:nvSpPr>
          <p:cNvPr id="27654" name="文本框 1"/>
          <p:cNvSpPr txBox="1"/>
          <p:nvPr/>
        </p:nvSpPr>
        <p:spPr>
          <a:xfrm>
            <a:off x="1270000" y="63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读懂</a:t>
            </a:r>
            <a:r>
              <a:rPr lang="en-US" altLang="zh-CN" sz="200" dirty="0">
                <a:latin typeface="Arial" panose="020B0604020202020204" pitchFamily="34" charset="0"/>
              </a:rPr>
              <a:t>"</a:t>
            </a:r>
            <a:r>
              <a:rPr lang="zh-CN" altLang="en-US" sz="200" dirty="0">
                <a:latin typeface="Arial" panose="020B0604020202020204" pitchFamily="34" charset="0"/>
              </a:rPr>
              <a:t>无座车票</a:t>
            </a:r>
            <a:r>
              <a:rPr lang="en-US" altLang="zh-CN" sz="200" dirty="0">
                <a:latin typeface="Arial" panose="020B0604020202020204" pitchFamily="34" charset="0"/>
              </a:rPr>
              <a:t>"</a:t>
            </a:r>
            <a:r>
              <a:rPr lang="zh-CN" altLang="en-US" sz="200" dirty="0">
                <a:latin typeface="Arial" panose="020B0604020202020204" pitchFamily="34" charset="0"/>
              </a:rPr>
              <a:t>背后</a:t>
            </a:r>
            <a:r>
              <a:rPr lang="en-US" altLang="zh-CN" sz="200" dirty="0">
                <a:latin typeface="Arial" panose="020B0604020202020204" pitchFamily="34" charset="0"/>
              </a:rPr>
              <a:t>"</a:t>
            </a:r>
            <a:r>
              <a:rPr lang="zh-CN" altLang="en-US" sz="200" dirty="0">
                <a:latin typeface="Arial" panose="020B0604020202020204" pitchFamily="34" charset="0"/>
              </a:rPr>
              <a:t>俯首甘为孺子牛</a:t>
            </a:r>
            <a:r>
              <a:rPr lang="en-US" altLang="zh-CN" sz="200" dirty="0">
                <a:latin typeface="Arial" panose="020B0604020202020204" pitchFamily="34" charset="0"/>
              </a:rPr>
              <a:t>"</a:t>
            </a:r>
            <a:r>
              <a:rPr lang="zh-CN" altLang="en-US" sz="200" dirty="0">
                <a:latin typeface="Arial" panose="020B0604020202020204" pitchFamily="34" charset="0"/>
              </a:rPr>
              <a:t>的为民情怀。</a:t>
            </a:r>
          </a:p>
        </p:txBody>
      </p:sp>
      <p:pic>
        <p:nvPicPr>
          <p:cNvPr id="27655" name="图片 2"/>
          <p:cNvPicPr/>
          <p:nvPr/>
        </p:nvPicPr>
        <p:blipFill>
          <a:blip r:embed="rId2"/>
          <a:stretch>
            <a:fillRect/>
          </a:stretch>
        </p:blipFill>
        <p:spPr>
          <a:xfrm>
            <a:off x="0" y="0"/>
            <a:ext cx="9144000" cy="5143500"/>
          </a:xfrm>
          <a:prstGeom prst="rect">
            <a:avLst/>
          </a:prstGeom>
          <a:noFill/>
          <a:ln w="9525">
            <a:noFill/>
          </a:ln>
        </p:spPr>
      </p:pic>
      <p:grpSp>
        <p:nvGrpSpPr>
          <p:cNvPr id="27656" name="组合 8"/>
          <p:cNvGrpSpPr/>
          <p:nvPr/>
        </p:nvGrpSpPr>
        <p:grpSpPr>
          <a:xfrm>
            <a:off x="-11112" y="166688"/>
            <a:ext cx="5322887" cy="379412"/>
            <a:chOff x="0" y="221401"/>
            <a:chExt cx="6884961" cy="506634"/>
          </a:xfrm>
        </p:grpSpPr>
        <p:sp>
          <p:nvSpPr>
            <p:cNvPr id="8" name="矩形 7"/>
            <p:cNvSpPr/>
            <p:nvPr/>
          </p:nvSpPr>
          <p:spPr>
            <a:xfrm>
              <a:off x="1190958" y="221401"/>
              <a:ext cx="5694003" cy="50663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a:t>
              </a: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论党的青年工作</a:t>
              </a:r>
              <a:r>
                <a:rPr kumimoji="0" lang="en-US" altLang="zh-CN"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a:t>
              </a: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出版意义</a:t>
              </a:r>
            </a:p>
          </p:txBody>
        </p:sp>
        <p:sp>
          <p:nvSpPr>
            <p:cNvPr id="9" name="矩形 8"/>
            <p:cNvSpPr/>
            <p:nvPr/>
          </p:nvSpPr>
          <p:spPr>
            <a:xfrm>
              <a:off x="0" y="221401"/>
              <a:ext cx="638600" cy="50663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grpSp>
      <p:grpSp>
        <p:nvGrpSpPr>
          <p:cNvPr id="17" name="组合 16"/>
          <p:cNvGrpSpPr/>
          <p:nvPr/>
        </p:nvGrpSpPr>
        <p:grpSpPr>
          <a:xfrm>
            <a:off x="203200" y="1079500"/>
            <a:ext cx="7897813" cy="554038"/>
            <a:chOff x="793098" y="1444989"/>
            <a:chExt cx="10529702" cy="734992"/>
          </a:xfrm>
        </p:grpSpPr>
        <p:sp>
          <p:nvSpPr>
            <p:cNvPr id="27660" name="TextBox 20"/>
            <p:cNvSpPr txBox="1"/>
            <p:nvPr/>
          </p:nvSpPr>
          <p:spPr>
            <a:xfrm>
              <a:off x="1777964" y="1515197"/>
              <a:ext cx="9544836" cy="52551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nSpc>
                  <a:spcPct val="120000"/>
                </a:lnSpc>
                <a:spcBef>
                  <a:spcPct val="0"/>
                </a:spcBef>
                <a:buFontTx/>
                <a:buNone/>
              </a:pPr>
              <a:r>
                <a:rPr lang="zh-CN" altLang="en-US" sz="1800" b="1" dirty="0">
                  <a:solidFill>
                    <a:srgbClr val="C00000"/>
                  </a:solidFill>
                  <a:latin typeface="Arial" panose="020B0604020202020204" pitchFamily="34" charset="0"/>
                  <a:ea typeface="微软雅黑" panose="020B0503020204020204" pitchFamily="34" charset="-122"/>
                  <a:sym typeface="Arial" panose="020B0604020202020204" pitchFamily="34" charset="0"/>
                </a:rPr>
                <a:t>习近平同志围绕党的青年工作发表的一系列重要论述</a:t>
              </a:r>
            </a:p>
          </p:txBody>
        </p:sp>
        <p:pic>
          <p:nvPicPr>
            <p:cNvPr id="27661" name="图片 4"/>
            <p:cNvPicPr>
              <a:picLocks noChangeAspect="1"/>
            </p:cNvPicPr>
            <p:nvPr/>
          </p:nvPicPr>
          <p:blipFill>
            <a:blip r:embed="rId3"/>
            <a:stretch>
              <a:fillRect/>
            </a:stretch>
          </p:blipFill>
          <p:spPr>
            <a:xfrm>
              <a:off x="793098" y="1444989"/>
              <a:ext cx="1066623" cy="734992"/>
            </a:xfrm>
            <a:prstGeom prst="rect">
              <a:avLst/>
            </a:prstGeom>
            <a:noFill/>
            <a:ln w="9525">
              <a:noFill/>
            </a:ln>
          </p:spPr>
        </p:pic>
      </p:grpSp>
      <p:sp>
        <p:nvSpPr>
          <p:cNvPr id="20" name="TextBox 6"/>
          <p:cNvSpPr>
            <a:spLocks noChangeArrowheads="1"/>
          </p:cNvSpPr>
          <p:nvPr/>
        </p:nvSpPr>
        <p:spPr bwMode="auto">
          <a:xfrm>
            <a:off x="654050" y="1995488"/>
            <a:ext cx="4565650" cy="1670050"/>
          </a:xfrm>
          <a:prstGeom prst="rect">
            <a:avLst/>
          </a:prstGeom>
          <a:noFill/>
          <a:ln w="9525">
            <a:solidFill>
              <a:schemeClr val="tx2"/>
            </a:solidFill>
            <a:miter lim="800000"/>
          </a:ln>
        </p:spPr>
        <p:txBody>
          <a:bodyPr>
            <a:spAutoFit/>
          </a:bodyPr>
          <a:lstStyle>
            <a:lvl1pPr indent="358775">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358775" algn="just" defTabSz="914400" rtl="0" eaLnBrk="0" fontAlgn="base" latinLnBrk="0" hangingPunct="0">
              <a:lnSpc>
                <a:spcPct val="15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rPr>
              <a:t>1</a:t>
            </a:r>
            <a:r>
              <a:rPr kumimoji="0" lang="zh-CN" altLang="en-US" sz="14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rPr>
              <a:t>、深刻阐明了党的青年工作的地位作用、目标任务、职责使命、实践要求，</a:t>
            </a:r>
            <a:endParaRPr kumimoji="0" lang="en-US" altLang="zh-CN" sz="14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endParaRPr>
          </a:p>
          <a:p>
            <a:pPr marL="0" marR="0" lvl="0" indent="358775" algn="just" defTabSz="914400" rtl="0" eaLnBrk="0" fontAlgn="base" latinLnBrk="0" hangingPunct="0">
              <a:lnSpc>
                <a:spcPct val="15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rPr>
              <a:t>2</a:t>
            </a:r>
            <a:r>
              <a:rPr kumimoji="0" lang="zh-CN" altLang="en-US" sz="14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rPr>
              <a:t>、深刻回答了新时代培养什么样的青年、怎样培养青年，建设什么样的共青团、怎样建设共青团等方向性、全局性、战略性重大课题，</a:t>
            </a:r>
            <a:endParaRPr kumimoji="0" lang="en-US" altLang="zh-CN" sz="14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endParaRPr>
          </a:p>
        </p:txBody>
      </p:sp>
      <p:pic>
        <p:nvPicPr>
          <p:cNvPr id="27659" name="图片 2"/>
          <p:cNvPicPr>
            <a:picLocks noChangeAspect="1"/>
          </p:cNvPicPr>
          <p:nvPr/>
        </p:nvPicPr>
        <p:blipFill>
          <a:blip r:embed="rId4"/>
          <a:stretch>
            <a:fillRect/>
          </a:stretch>
        </p:blipFill>
        <p:spPr>
          <a:xfrm>
            <a:off x="6011863" y="1909763"/>
            <a:ext cx="2592387" cy="1841500"/>
          </a:xfrm>
          <a:prstGeom prst="rect">
            <a:avLst/>
          </a:prstGeom>
          <a:noFill/>
          <a:ln w="9525">
            <a:noFill/>
          </a:ln>
        </p:spPr>
      </p:pic>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500"/>
                                        <p:tgtEl>
                                          <p:spTgt spid="17"/>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down)">
                                      <p:cBhvr>
                                        <p:cTn id="1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文本框 6"/>
          <p:cNvSpPr txBox="1"/>
          <p:nvPr/>
        </p:nvSpPr>
        <p:spPr>
          <a:xfrm>
            <a:off x="1270000" y="317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读懂</a:t>
            </a:r>
            <a:r>
              <a:rPr lang="en-US" altLang="zh-CN" sz="200" dirty="0">
                <a:latin typeface="Arial" panose="020B0604020202020204" pitchFamily="34" charset="0"/>
              </a:rPr>
              <a:t>"</a:t>
            </a:r>
            <a:r>
              <a:rPr lang="zh-CN" altLang="en-US" sz="200" dirty="0">
                <a:latin typeface="Arial" panose="020B0604020202020204" pitchFamily="34" charset="0"/>
              </a:rPr>
              <a:t>无座车票</a:t>
            </a:r>
            <a:r>
              <a:rPr lang="en-US" altLang="zh-CN" sz="200" dirty="0">
                <a:latin typeface="Arial" panose="020B0604020202020204" pitchFamily="34" charset="0"/>
              </a:rPr>
              <a:t>"</a:t>
            </a:r>
            <a:r>
              <a:rPr lang="zh-CN" altLang="en-US" sz="200" dirty="0">
                <a:latin typeface="Arial" panose="020B0604020202020204" pitchFamily="34" charset="0"/>
              </a:rPr>
              <a:t>背后</a:t>
            </a:r>
            <a:r>
              <a:rPr lang="en-US" altLang="zh-CN" sz="200" dirty="0">
                <a:latin typeface="Arial" panose="020B0604020202020204" pitchFamily="34" charset="0"/>
              </a:rPr>
              <a:t>"</a:t>
            </a:r>
            <a:r>
              <a:rPr lang="zh-CN" altLang="en-US" sz="200" dirty="0">
                <a:latin typeface="Arial" panose="020B0604020202020204" pitchFamily="34" charset="0"/>
              </a:rPr>
              <a:t>仁者悬壶沐春风</a:t>
            </a:r>
            <a:r>
              <a:rPr lang="en-US" altLang="zh-CN" sz="200" dirty="0">
                <a:latin typeface="Arial" panose="020B0604020202020204" pitchFamily="34" charset="0"/>
              </a:rPr>
              <a:t>"</a:t>
            </a:r>
            <a:r>
              <a:rPr lang="zh-CN" altLang="en-US" sz="200" dirty="0">
                <a:latin typeface="Arial" panose="020B0604020202020204" pitchFamily="34" charset="0"/>
              </a:rPr>
              <a:t>的医者担当。</a:t>
            </a:r>
          </a:p>
        </p:txBody>
      </p:sp>
      <p:sp>
        <p:nvSpPr>
          <p:cNvPr id="101379" name="文本框 5"/>
          <p:cNvSpPr txBox="1"/>
          <p:nvPr/>
        </p:nvSpPr>
        <p:spPr>
          <a:xfrm>
            <a:off x="1270000" y="2540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，谁能想到就在前</a:t>
            </a:r>
          </a:p>
        </p:txBody>
      </p:sp>
      <p:sp>
        <p:nvSpPr>
          <p:cNvPr id="101380" name="文本框 4"/>
          <p:cNvSpPr txBox="1"/>
          <p:nvPr/>
        </p:nvSpPr>
        <p:spPr>
          <a:xfrm>
            <a:off x="1270000" y="190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如果要形容我的父亲，我觉得他像牛</a:t>
            </a:r>
            <a:r>
              <a:rPr lang="en-US" altLang="zh-CN" sz="200" dirty="0">
                <a:latin typeface="Arial" panose="020B0604020202020204" pitchFamily="34" charset="0"/>
              </a:rPr>
              <a:t>--</a:t>
            </a:r>
            <a:r>
              <a:rPr lang="zh-CN" altLang="en-US" sz="200" dirty="0">
                <a:latin typeface="Arial" panose="020B0604020202020204" pitchFamily="34" charset="0"/>
              </a:rPr>
              <a:t>有一股</a:t>
            </a:r>
            <a:r>
              <a:rPr lang="en-US" altLang="zh-CN" sz="200" dirty="0">
                <a:latin typeface="Arial" panose="020B0604020202020204" pitchFamily="34" charset="0"/>
              </a:rPr>
              <a:t>"</a:t>
            </a:r>
            <a:r>
              <a:rPr lang="zh-CN" altLang="en-US" sz="200" dirty="0">
                <a:latin typeface="Arial" panose="020B0604020202020204" pitchFamily="34" charset="0"/>
              </a:rPr>
              <a:t>犟</a:t>
            </a:r>
            <a:r>
              <a:rPr lang="en-US" altLang="zh-CN" sz="200" dirty="0">
                <a:latin typeface="Arial" panose="020B0604020202020204" pitchFamily="34" charset="0"/>
              </a:rPr>
              <a:t>"</a:t>
            </a:r>
            <a:r>
              <a:rPr lang="zh-CN" altLang="en-US" sz="200" dirty="0">
                <a:latin typeface="Arial" panose="020B0604020202020204" pitchFamily="34" charset="0"/>
              </a:rPr>
              <a:t>劲儿，认定的事情绝不改变，极能吃苦耐劳，总会默默把事情干好。</a:t>
            </a:r>
          </a:p>
        </p:txBody>
      </p:sp>
      <p:sp>
        <p:nvSpPr>
          <p:cNvPr id="101381" name="文本框 2"/>
          <p:cNvSpPr txBox="1"/>
          <p:nvPr/>
        </p:nvSpPr>
        <p:spPr>
          <a:xfrm>
            <a:off x="1270000" y="1270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服务永无止境。为将</a:t>
            </a:r>
            <a:r>
              <a:rPr lang="en-US" altLang="zh-CN" sz="200" dirty="0">
                <a:latin typeface="Arial" panose="020B0604020202020204" pitchFamily="34" charset="0"/>
              </a:rPr>
              <a:t>"</a:t>
            </a:r>
            <a:r>
              <a:rPr lang="zh-CN" altLang="en-US" sz="200" dirty="0">
                <a:latin typeface="Arial" panose="020B0604020202020204" pitchFamily="34" charset="0"/>
              </a:rPr>
              <a:t>红色共享食堂</a:t>
            </a:r>
            <a:r>
              <a:rPr lang="en-US" altLang="zh-CN" sz="200" dirty="0">
                <a:latin typeface="Arial" panose="020B0604020202020204" pitchFamily="34" charset="0"/>
              </a:rPr>
              <a:t>"</a:t>
            </a:r>
            <a:r>
              <a:rPr lang="zh-CN" altLang="en-US" sz="200" dirty="0">
                <a:latin typeface="Arial" panose="020B0604020202020204" pitchFamily="34" charset="0"/>
              </a:rPr>
              <a:t>打造成一个有温度、有亮点的美食邻里活动中心，在做好日常餐饮服务之外，社区充分利用场地举办长者生日会、</a:t>
            </a:r>
            <a:r>
              <a:rPr lang="en-US" altLang="zh-CN" sz="200" dirty="0">
                <a:latin typeface="Arial" panose="020B0604020202020204" pitchFamily="34" charset="0"/>
              </a:rPr>
              <a:t>"</a:t>
            </a:r>
            <a:r>
              <a:rPr lang="zh-CN" altLang="en-US" sz="200" dirty="0">
                <a:latin typeface="Arial" panose="020B0604020202020204" pitchFamily="34" charset="0"/>
              </a:rPr>
              <a:t>品美食、送温暖</a:t>
            </a:r>
            <a:r>
              <a:rPr lang="en-US" altLang="zh-CN" sz="200" dirty="0">
                <a:latin typeface="Arial" panose="020B0604020202020204" pitchFamily="34" charset="0"/>
              </a:rPr>
              <a:t>"</a:t>
            </a:r>
            <a:r>
              <a:rPr lang="zh-CN" altLang="en-US" sz="200" dirty="0">
                <a:latin typeface="Arial" panose="020B0604020202020204" pitchFamily="34" charset="0"/>
              </a:rPr>
              <a:t>等特色活动。</a:t>
            </a:r>
          </a:p>
        </p:txBody>
      </p:sp>
      <p:sp>
        <p:nvSpPr>
          <p:cNvPr id="101382" name="文本框 1"/>
          <p:cNvSpPr txBox="1"/>
          <p:nvPr/>
        </p:nvSpPr>
        <p:spPr>
          <a:xfrm>
            <a:off x="1270000" y="63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en-US" altLang="zh-CN" sz="200" dirty="0">
                <a:latin typeface="Arial" panose="020B0604020202020204" pitchFamily="34" charset="0"/>
              </a:rPr>
              <a:t>"</a:t>
            </a:r>
            <a:r>
              <a:rPr lang="zh-CN" altLang="en-US" sz="200" dirty="0">
                <a:latin typeface="Arial" panose="020B0604020202020204" pitchFamily="34" charset="0"/>
              </a:rPr>
              <a:t>爱</a:t>
            </a:r>
            <a:r>
              <a:rPr lang="en-US" altLang="zh-CN" sz="200" dirty="0">
                <a:latin typeface="Arial" panose="020B0604020202020204" pitchFamily="34" charset="0"/>
              </a:rPr>
              <a:t>"</a:t>
            </a:r>
            <a:r>
              <a:rPr lang="zh-CN" altLang="en-US" sz="200" dirty="0">
                <a:latin typeface="Arial" panose="020B0604020202020204" pitchFamily="34" charset="0"/>
              </a:rPr>
              <a:t>是藏在细节里的</a:t>
            </a:r>
            <a:r>
              <a:rPr lang="en-US" altLang="zh-CN" sz="200" dirty="0">
                <a:latin typeface="Arial" panose="020B0604020202020204" pitchFamily="34" charset="0"/>
              </a:rPr>
              <a:t>"</a:t>
            </a:r>
            <a:r>
              <a:rPr lang="zh-CN" altLang="en-US" sz="200" dirty="0">
                <a:latin typeface="Arial" panose="020B0604020202020204" pitchFamily="34" charset="0"/>
              </a:rPr>
              <a:t>可口饭菜</a:t>
            </a:r>
            <a:r>
              <a:rPr lang="en-US" altLang="zh-CN" sz="200" dirty="0">
                <a:latin typeface="Arial" panose="020B0604020202020204" pitchFamily="34" charset="0"/>
              </a:rPr>
              <a:t>"</a:t>
            </a:r>
            <a:r>
              <a:rPr lang="zh-CN" altLang="en-US" sz="200" dirty="0">
                <a:latin typeface="Arial" panose="020B0604020202020204" pitchFamily="34" charset="0"/>
              </a:rPr>
              <a:t>。</a:t>
            </a:r>
          </a:p>
        </p:txBody>
      </p:sp>
      <p:pic>
        <p:nvPicPr>
          <p:cNvPr id="101383" name="图片 2"/>
          <p:cNvPicPr/>
          <p:nvPr/>
        </p:nvPicPr>
        <p:blipFill>
          <a:blip r:embed="rId3"/>
          <a:stretch>
            <a:fillRect/>
          </a:stretch>
        </p:blipFill>
        <p:spPr>
          <a:xfrm>
            <a:off x="0" y="0"/>
            <a:ext cx="9144000" cy="5143500"/>
          </a:xfrm>
          <a:prstGeom prst="rect">
            <a:avLst/>
          </a:prstGeom>
          <a:noFill/>
          <a:ln w="9525">
            <a:noFill/>
          </a:ln>
        </p:spPr>
      </p:pic>
      <p:cxnSp>
        <p:nvCxnSpPr>
          <p:cNvPr id="101384" name="直接连接符 6"/>
          <p:cNvCxnSpPr/>
          <p:nvPr/>
        </p:nvCxnSpPr>
        <p:spPr>
          <a:xfrm flipH="1">
            <a:off x="406400" y="579438"/>
            <a:ext cx="6542088" cy="0"/>
          </a:xfrm>
          <a:prstGeom prst="line">
            <a:avLst/>
          </a:prstGeom>
          <a:ln w="9525" cap="flat" cmpd="sng">
            <a:solidFill>
              <a:srgbClr val="292929"/>
            </a:solidFill>
            <a:prstDash val="dash"/>
            <a:headEnd type="none" w="med" len="med"/>
            <a:tailEnd type="oval" w="med" len="med"/>
          </a:ln>
        </p:spPr>
      </p:cxnSp>
      <p:sp>
        <p:nvSpPr>
          <p:cNvPr id="4" name="等腰三角形 3"/>
          <p:cNvSpPr/>
          <p:nvPr/>
        </p:nvSpPr>
        <p:spPr>
          <a:xfrm rot="5400000">
            <a:off x="-41275" y="319088"/>
            <a:ext cx="603250" cy="520700"/>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101386" name="图片 3"/>
          <p:cNvPicPr>
            <a:picLocks noChangeAspect="1"/>
          </p:cNvPicPr>
          <p:nvPr/>
        </p:nvPicPr>
        <p:blipFill>
          <a:blip r:embed="rId4"/>
          <a:stretch>
            <a:fillRect/>
          </a:stretch>
        </p:blipFill>
        <p:spPr>
          <a:xfrm>
            <a:off x="7551738" y="0"/>
            <a:ext cx="1592262" cy="965200"/>
          </a:xfrm>
          <a:prstGeom prst="rect">
            <a:avLst/>
          </a:prstGeom>
          <a:noFill/>
          <a:ln w="9525">
            <a:noFill/>
          </a:ln>
        </p:spPr>
      </p:pic>
      <p:sp>
        <p:nvSpPr>
          <p:cNvPr id="10" name="矩形 9"/>
          <p:cNvSpPr/>
          <p:nvPr/>
        </p:nvSpPr>
        <p:spPr>
          <a:xfrm>
            <a:off x="857251" y="1520203"/>
            <a:ext cx="2371725" cy="315593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gradFill>
                  <a:gsLst>
                    <a:gs pos="24000">
                      <a:schemeClr val="bg1"/>
                    </a:gs>
                    <a:gs pos="87000">
                      <a:srgbClr val="FFFF00"/>
                    </a:gs>
                  </a:gsLst>
                  <a:lin ang="5400000" scaled="1"/>
                </a:gradFill>
                <a:effectLst/>
                <a:uLnTx/>
                <a:uFillTx/>
                <a:latin typeface="微软雅黑" panose="020B0503020204020204" pitchFamily="34" charset="-122"/>
                <a:ea typeface="微软雅黑" panose="020B0503020204020204" pitchFamily="34" charset="-122"/>
                <a:cs typeface="+mn-cs"/>
              </a:rPr>
              <a:t>历史经验</a:t>
            </a:r>
            <a:endParaRPr kumimoji="0" lang="zh-CN" altLang="en-US" sz="1200" b="1" i="0" u="none" strike="noStrike" kern="1200" cap="none" spc="0" normalizeH="0" baseline="0" noProof="0" dirty="0">
              <a:ln>
                <a:noFill/>
              </a:ln>
              <a:gradFill>
                <a:gsLst>
                  <a:gs pos="24000">
                    <a:schemeClr val="bg1"/>
                  </a:gs>
                  <a:gs pos="87000">
                    <a:srgbClr val="FFFF00"/>
                  </a:gs>
                </a:gsLst>
                <a:lin ang="5400000" scaled="1"/>
              </a:gradFill>
              <a:effectLst/>
              <a:uLnTx/>
              <a:uFillTx/>
              <a:latin typeface="微软雅黑" panose="020B0503020204020204" pitchFamily="34" charset="-122"/>
              <a:ea typeface="微软雅黑" panose="020B0503020204020204" pitchFamily="34" charset="-122"/>
              <a:cs typeface="+mn-cs"/>
            </a:endParaRPr>
          </a:p>
        </p:txBody>
      </p:sp>
      <p:sp>
        <p:nvSpPr>
          <p:cNvPr id="11" name="矩形 10"/>
          <p:cNvSpPr/>
          <p:nvPr/>
        </p:nvSpPr>
        <p:spPr>
          <a:xfrm>
            <a:off x="3762375" y="1300163"/>
            <a:ext cx="4686300" cy="3595688"/>
          </a:xfrm>
          <a:prstGeom prst="rect">
            <a:avLst/>
          </a:prstGeom>
          <a:noFill/>
          <a:ln w="1905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nvGrpSpPr>
          <p:cNvPr id="101389" name="组合 11"/>
          <p:cNvGrpSpPr/>
          <p:nvPr/>
        </p:nvGrpSpPr>
        <p:grpSpPr>
          <a:xfrm>
            <a:off x="3557588" y="1687513"/>
            <a:ext cx="4629150" cy="646112"/>
            <a:chOff x="4743598" y="1907847"/>
            <a:chExt cx="6171396" cy="859294"/>
          </a:xfrm>
        </p:grpSpPr>
        <p:sp>
          <p:nvSpPr>
            <p:cNvPr id="101397" name="矩形 12"/>
            <p:cNvSpPr/>
            <p:nvPr/>
          </p:nvSpPr>
          <p:spPr>
            <a:xfrm>
              <a:off x="5366889" y="1907847"/>
              <a:ext cx="5548105" cy="859294"/>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FontTx/>
                <a:buNone/>
              </a:pPr>
              <a:r>
                <a:rPr lang="en-US" altLang="zh-CN" sz="1200" dirty="0">
                  <a:solidFill>
                    <a:srgbClr val="591300"/>
                  </a:solidFill>
                  <a:latin typeface="微软雅黑" panose="020B0503020204020204" pitchFamily="34" charset="-122"/>
                  <a:ea typeface="微软雅黑" panose="020B0503020204020204" pitchFamily="34" charset="-122"/>
                </a:rPr>
                <a:t>——</a:t>
              </a:r>
              <a:r>
                <a:rPr lang="zh-CN" altLang="en-US" sz="1200" dirty="0">
                  <a:solidFill>
                    <a:srgbClr val="591300"/>
                  </a:solidFill>
                  <a:latin typeface="微软雅黑" panose="020B0503020204020204" pitchFamily="34" charset="-122"/>
                  <a:ea typeface="微软雅黑" panose="020B0503020204020204" pitchFamily="34" charset="-122"/>
                </a:rPr>
                <a:t>时代总是把历史责任赋予青年。新时代的中国青年，生逢其时、重任在肩，施展才干的舞台无比广阔，实现梦想的前景无比光明。</a:t>
              </a:r>
              <a:endParaRPr lang="zh-CN" altLang="en-US" sz="1200" dirty="0">
                <a:solidFill>
                  <a:srgbClr val="591300"/>
                </a:solidFill>
                <a:latin typeface="Arial" panose="020B0604020202020204" pitchFamily="34" charset="0"/>
              </a:endParaRPr>
            </a:p>
          </p:txBody>
        </p:sp>
        <p:sp>
          <p:nvSpPr>
            <p:cNvPr id="14" name="矩形 13"/>
            <p:cNvSpPr/>
            <p:nvPr/>
          </p:nvSpPr>
          <p:spPr>
            <a:xfrm>
              <a:off x="4743598" y="1971186"/>
              <a:ext cx="465606" cy="648165"/>
            </a:xfrm>
            <a:prstGeom prst="rect">
              <a:avLst/>
            </a:prstGeom>
            <a:solidFill>
              <a:srgbClr val="FFF8E5"/>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27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1</a:t>
              </a:r>
              <a:endParaRPr kumimoji="0" lang="zh-CN" altLang="en-US" sz="27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endParaRPr>
            </a:p>
          </p:txBody>
        </p:sp>
      </p:grpSp>
      <p:grpSp>
        <p:nvGrpSpPr>
          <p:cNvPr id="101390" name="组合 15"/>
          <p:cNvGrpSpPr/>
          <p:nvPr/>
        </p:nvGrpSpPr>
        <p:grpSpPr>
          <a:xfrm>
            <a:off x="3557588" y="2617788"/>
            <a:ext cx="4651375" cy="650875"/>
            <a:chOff x="4743598" y="3146289"/>
            <a:chExt cx="6202006" cy="871538"/>
          </a:xfrm>
        </p:grpSpPr>
        <p:sp>
          <p:nvSpPr>
            <p:cNvPr id="101395" name="矩形 16"/>
            <p:cNvSpPr/>
            <p:nvPr/>
          </p:nvSpPr>
          <p:spPr>
            <a:xfrm>
              <a:off x="5397499" y="3146289"/>
              <a:ext cx="5548105" cy="803634"/>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FontTx/>
                <a:buNone/>
              </a:pPr>
              <a:r>
                <a:rPr lang="en-US" altLang="zh-CN" sz="1100" dirty="0">
                  <a:solidFill>
                    <a:srgbClr val="591300"/>
                  </a:solidFill>
                  <a:latin typeface="微软雅黑" panose="020B0503020204020204" pitchFamily="34" charset="-122"/>
                  <a:ea typeface="微软雅黑" panose="020B0503020204020204" pitchFamily="34" charset="-122"/>
                </a:rPr>
                <a:t>——</a:t>
              </a:r>
              <a:r>
                <a:rPr lang="zh-CN" altLang="en-US" sz="1100" dirty="0">
                  <a:solidFill>
                    <a:srgbClr val="591300"/>
                  </a:solidFill>
                  <a:latin typeface="微软雅黑" panose="020B0503020204020204" pitchFamily="34" charset="-122"/>
                  <a:ea typeface="微软雅黑" panose="020B0503020204020204" pitchFamily="34" charset="-122"/>
                </a:rPr>
                <a:t>在庆祝中国共产党成立</a:t>
              </a:r>
              <a:r>
                <a:rPr lang="en-US" altLang="zh-CN" sz="1100" dirty="0">
                  <a:solidFill>
                    <a:srgbClr val="591300"/>
                  </a:solidFill>
                  <a:latin typeface="微软雅黑" panose="020B0503020204020204" pitchFamily="34" charset="-122"/>
                  <a:ea typeface="微软雅黑" panose="020B0503020204020204" pitchFamily="34" charset="-122"/>
                </a:rPr>
                <a:t>100</a:t>
              </a:r>
              <a:r>
                <a:rPr lang="zh-CN" altLang="en-US" sz="1100" dirty="0">
                  <a:solidFill>
                    <a:srgbClr val="591300"/>
                  </a:solidFill>
                  <a:latin typeface="微软雅黑" panose="020B0503020204020204" pitchFamily="34" charset="-122"/>
                  <a:ea typeface="微软雅黑" panose="020B0503020204020204" pitchFamily="34" charset="-122"/>
                </a:rPr>
                <a:t>周年大会上，共青团员、少先队员代表响亮喊出“请党放心、强国有我”的青春誓言。这是新时代中国青少年应该有的样子，更是党的青年组织必须有的风貌。</a:t>
              </a:r>
              <a:endParaRPr lang="zh-CN" altLang="en-US" sz="1100" dirty="0">
                <a:solidFill>
                  <a:srgbClr val="591300"/>
                </a:solidFill>
                <a:latin typeface="Arial" panose="020B0604020202020204" pitchFamily="34" charset="0"/>
              </a:endParaRPr>
            </a:p>
          </p:txBody>
        </p:sp>
        <p:sp>
          <p:nvSpPr>
            <p:cNvPr id="17" name="矩形 16"/>
            <p:cNvSpPr/>
            <p:nvPr/>
          </p:nvSpPr>
          <p:spPr>
            <a:xfrm>
              <a:off x="4743598" y="3367362"/>
              <a:ext cx="465680" cy="650465"/>
            </a:xfrm>
            <a:prstGeom prst="rect">
              <a:avLst/>
            </a:prstGeom>
            <a:solidFill>
              <a:srgbClr val="FFF8E5"/>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27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2</a:t>
              </a:r>
              <a:endParaRPr kumimoji="0" lang="zh-CN" altLang="en-US" sz="27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endParaRPr>
            </a:p>
          </p:txBody>
        </p:sp>
      </p:grpSp>
      <p:grpSp>
        <p:nvGrpSpPr>
          <p:cNvPr id="101391" name="组合 18"/>
          <p:cNvGrpSpPr/>
          <p:nvPr/>
        </p:nvGrpSpPr>
        <p:grpSpPr>
          <a:xfrm>
            <a:off x="3557588" y="3856038"/>
            <a:ext cx="4651375" cy="830262"/>
            <a:chOff x="4743598" y="4797628"/>
            <a:chExt cx="6202972" cy="1108308"/>
          </a:xfrm>
        </p:grpSpPr>
        <p:sp>
          <p:nvSpPr>
            <p:cNvPr id="101393" name="矩形 19"/>
            <p:cNvSpPr/>
            <p:nvPr/>
          </p:nvSpPr>
          <p:spPr>
            <a:xfrm>
              <a:off x="5397799" y="4797628"/>
              <a:ext cx="5548771" cy="1108308"/>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FontTx/>
                <a:buNone/>
              </a:pPr>
              <a:r>
                <a:rPr lang="en-US" altLang="zh-CN" sz="1200" dirty="0">
                  <a:solidFill>
                    <a:srgbClr val="591300"/>
                  </a:solidFill>
                  <a:latin typeface="微软雅黑" panose="020B0503020204020204" pitchFamily="34" charset="-122"/>
                  <a:ea typeface="微软雅黑" panose="020B0503020204020204" pitchFamily="34" charset="-122"/>
                </a:rPr>
                <a:t>——</a:t>
              </a:r>
              <a:r>
                <a:rPr lang="zh-CN" altLang="en-US" sz="1200" dirty="0">
                  <a:solidFill>
                    <a:srgbClr val="591300"/>
                  </a:solidFill>
                  <a:latin typeface="微软雅黑" panose="020B0503020204020204" pitchFamily="34" charset="-122"/>
                  <a:ea typeface="微软雅黑" panose="020B0503020204020204" pitchFamily="34" charset="-122"/>
                </a:rPr>
                <a:t>共青团要增强引领力、组织力、服务力，团结带领广大团员青年成长为有理想、敢担当、能吃苦、肯奋斗的新时代好青年，用青春的能动力和创造力激荡起民族复兴的澎湃春潮，用青春的智慧和汗水打拼出一个更加美好的中国！</a:t>
              </a:r>
              <a:endParaRPr lang="zh-CN" altLang="en-US" sz="1200" dirty="0">
                <a:solidFill>
                  <a:srgbClr val="591300"/>
                </a:solidFill>
                <a:latin typeface="Arial" panose="020B0604020202020204" pitchFamily="34" charset="0"/>
              </a:endParaRPr>
            </a:p>
          </p:txBody>
        </p:sp>
        <p:sp>
          <p:nvSpPr>
            <p:cNvPr id="20" name="矩形 19"/>
            <p:cNvSpPr/>
            <p:nvPr/>
          </p:nvSpPr>
          <p:spPr>
            <a:xfrm>
              <a:off x="4743598" y="4848487"/>
              <a:ext cx="465752" cy="648456"/>
            </a:xfrm>
            <a:prstGeom prst="rect">
              <a:avLst/>
            </a:prstGeom>
            <a:solidFill>
              <a:srgbClr val="FFF8E5"/>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27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3</a:t>
              </a:r>
              <a:endParaRPr kumimoji="0" lang="zh-CN" altLang="en-US" sz="27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endParaRPr>
            </a:p>
          </p:txBody>
        </p:sp>
      </p:grpSp>
      <p:sp>
        <p:nvSpPr>
          <p:cNvPr id="21" name="文本框 20"/>
          <p:cNvSpPr txBox="1"/>
          <p:nvPr/>
        </p:nvSpPr>
        <p:spPr>
          <a:xfrm>
            <a:off x="476474" y="230645"/>
            <a:ext cx="7730901" cy="400110"/>
          </a:xfrm>
          <a:prstGeom prst="rect">
            <a:avLst/>
          </a:prstGeom>
          <a:noFill/>
        </p:spPr>
        <p:txBody>
          <a:bodyPr>
            <a:spAutoFit/>
          </a:bodyPr>
          <a:lstStyle/>
          <a:p>
            <a:pPr marR="0" defTabSz="914400">
              <a:buClrTx/>
              <a:buSzTx/>
              <a:buFontTx/>
              <a:buNone/>
              <a:defRPr/>
            </a:pPr>
            <a:r>
              <a:rPr kumimoji="0" lang="zh-CN" altLang="en-US" sz="2000" b="1" kern="1200" cap="none" spc="225" normalizeH="0" baseline="0" noProof="0" dirty="0">
                <a:effectLst>
                  <a:glow rad="101600">
                    <a:prstClr val="white">
                      <a:alpha val="60000"/>
                    </a:prstClr>
                  </a:glow>
                </a:effectLst>
                <a:latin typeface="微软雅黑" panose="020B0503020204020204" pitchFamily="34" charset="-122"/>
                <a:ea typeface="微软雅黑" panose="020B0503020204020204" pitchFamily="34" charset="-122"/>
                <a:cs typeface="+mn-cs"/>
              </a:rPr>
              <a:t>三、深刻阐明了共青团和青年工作的历史经验</a:t>
            </a:r>
          </a:p>
        </p:txBody>
      </p:sp>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fltVal val="0"/>
                                          </p:val>
                                        </p:tav>
                                        <p:tav tm="100000">
                                          <p:val>
                                            <p:strVal val="#ppt_w"/>
                                          </p:val>
                                        </p:tav>
                                      </p:tavLst>
                                    </p:anim>
                                    <p:anim calcmode="lin" valueType="num">
                                      <p:cBhvr>
                                        <p:cTn id="8" dur="500" fill="hold"/>
                                        <p:tgtEl>
                                          <p:spTgt spid="21"/>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文本框 6"/>
          <p:cNvSpPr txBox="1"/>
          <p:nvPr/>
        </p:nvSpPr>
        <p:spPr>
          <a:xfrm>
            <a:off x="1270000" y="317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的心声、聊聊家长里短的幸福，真正与群众同坐一条矮板凳，话冷暖、唠家常，主动融入基层，让干群关系升温，将</a:t>
            </a:r>
            <a:r>
              <a:rPr lang="en-US" altLang="zh-CN" sz="200" dirty="0">
                <a:latin typeface="Arial" panose="020B0604020202020204" pitchFamily="34" charset="0"/>
              </a:rPr>
              <a:t>"</a:t>
            </a:r>
            <a:r>
              <a:rPr lang="zh-CN" altLang="en-US" sz="200" dirty="0">
                <a:latin typeface="Arial" panose="020B0604020202020204" pitchFamily="34" charset="0"/>
              </a:rPr>
              <a:t>油水关系</a:t>
            </a:r>
            <a:r>
              <a:rPr lang="en-US" altLang="zh-CN" sz="200" dirty="0">
                <a:latin typeface="Arial" panose="020B0604020202020204" pitchFamily="34" charset="0"/>
              </a:rPr>
              <a:t>"</a:t>
            </a:r>
            <a:r>
              <a:rPr lang="zh-CN" altLang="en-US" sz="200" dirty="0">
                <a:latin typeface="Arial" panose="020B0604020202020204" pitchFamily="34" charset="0"/>
              </a:rPr>
              <a:t>变为</a:t>
            </a:r>
            <a:r>
              <a:rPr lang="en-US" altLang="zh-CN" sz="200" dirty="0">
                <a:latin typeface="Arial" panose="020B0604020202020204" pitchFamily="34" charset="0"/>
              </a:rPr>
              <a:t>"</a:t>
            </a:r>
            <a:r>
              <a:rPr lang="zh-CN" altLang="en-US" sz="200" dirty="0">
                <a:latin typeface="Arial" panose="020B0604020202020204" pitchFamily="34" charset="0"/>
              </a:rPr>
              <a:t>鱼水相融</a:t>
            </a:r>
            <a:r>
              <a:rPr lang="en-US" altLang="zh-CN" sz="200" dirty="0">
                <a:latin typeface="Arial" panose="020B0604020202020204" pitchFamily="34" charset="0"/>
              </a:rPr>
              <a:t>"</a:t>
            </a:r>
            <a:r>
              <a:rPr lang="zh-CN" altLang="en-US" sz="200" dirty="0">
                <a:latin typeface="Arial" panose="020B0604020202020204" pitchFamily="34" charset="0"/>
              </a:rPr>
              <a:t>，将</a:t>
            </a:r>
            <a:r>
              <a:rPr lang="en-US" altLang="zh-CN" sz="200" dirty="0">
                <a:latin typeface="Arial" panose="020B0604020202020204" pitchFamily="34" charset="0"/>
              </a:rPr>
              <a:t>"</a:t>
            </a:r>
            <a:r>
              <a:rPr lang="zh-CN" altLang="en-US" sz="200" dirty="0">
                <a:latin typeface="Arial" panose="020B0604020202020204" pitchFamily="34" charset="0"/>
              </a:rPr>
              <a:t>网上领导</a:t>
            </a:r>
            <a:r>
              <a:rPr lang="en-US" altLang="zh-CN" sz="200" dirty="0">
                <a:latin typeface="Arial" panose="020B0604020202020204" pitchFamily="34" charset="0"/>
              </a:rPr>
              <a:t>"</a:t>
            </a:r>
            <a:r>
              <a:rPr lang="zh-CN" altLang="en-US" sz="200" dirty="0">
                <a:latin typeface="Arial" panose="020B0604020202020204" pitchFamily="34" charset="0"/>
              </a:rPr>
              <a:t>变为</a:t>
            </a:r>
            <a:r>
              <a:rPr lang="en-US" altLang="zh-CN" sz="200" dirty="0">
                <a:latin typeface="Arial" panose="020B0604020202020204" pitchFamily="34" charset="0"/>
              </a:rPr>
              <a:t>"</a:t>
            </a:r>
            <a:r>
              <a:rPr lang="zh-CN" altLang="en-US" sz="200" dirty="0">
                <a:latin typeface="Arial" panose="020B0604020202020204" pitchFamily="34" charset="0"/>
              </a:rPr>
              <a:t>布鞋干部</a:t>
            </a:r>
            <a:r>
              <a:rPr lang="en-US" altLang="zh-CN" sz="200" dirty="0">
                <a:latin typeface="Arial" panose="020B0604020202020204" pitchFamily="34" charset="0"/>
              </a:rPr>
              <a:t>"</a:t>
            </a:r>
            <a:r>
              <a:rPr lang="zh-CN" altLang="en-US" sz="200" dirty="0">
                <a:latin typeface="Arial" panose="020B0604020202020204" pitchFamily="34" charset="0"/>
              </a:rPr>
              <a:t>，将</a:t>
            </a:r>
            <a:r>
              <a:rPr lang="en-US" altLang="zh-CN" sz="200" dirty="0">
                <a:latin typeface="Arial" panose="020B0604020202020204" pitchFamily="34" charset="0"/>
              </a:rPr>
              <a:t>"</a:t>
            </a:r>
            <a:r>
              <a:rPr lang="zh-CN" altLang="en-US" sz="200" dirty="0">
                <a:latin typeface="Arial" panose="020B0604020202020204" pitchFamily="34" charset="0"/>
              </a:rPr>
              <a:t>微信群里喊</a:t>
            </a:r>
            <a:r>
              <a:rPr lang="en-US" altLang="zh-CN" sz="200" dirty="0">
                <a:latin typeface="Arial" panose="020B0604020202020204" pitchFamily="34" charset="0"/>
              </a:rPr>
              <a:t>"</a:t>
            </a:r>
            <a:r>
              <a:rPr lang="zh-CN" altLang="en-US" sz="200" dirty="0">
                <a:latin typeface="Arial" panose="020B0604020202020204" pitchFamily="34" charset="0"/>
              </a:rPr>
              <a:t>变为</a:t>
            </a:r>
            <a:r>
              <a:rPr lang="en-US" altLang="zh-CN" sz="200" dirty="0">
                <a:latin typeface="Arial" panose="020B0604020202020204" pitchFamily="34" charset="0"/>
              </a:rPr>
              <a:t>"</a:t>
            </a:r>
            <a:r>
              <a:rPr lang="zh-CN" altLang="en-US" sz="200" dirty="0">
                <a:latin typeface="Arial" panose="020B0604020202020204" pitchFamily="34" charset="0"/>
              </a:rPr>
              <a:t>田埂地头走</a:t>
            </a:r>
            <a:r>
              <a:rPr lang="en-US" altLang="zh-CN" sz="200" dirty="0">
                <a:latin typeface="Arial" panose="020B0604020202020204" pitchFamily="34" charset="0"/>
              </a:rPr>
              <a:t>"</a:t>
            </a:r>
            <a:endParaRPr lang="zh-CN" altLang="en-US" sz="200" dirty="0">
              <a:latin typeface="Arial" panose="020B0604020202020204" pitchFamily="34" charset="0"/>
            </a:endParaRPr>
          </a:p>
        </p:txBody>
      </p:sp>
      <p:sp>
        <p:nvSpPr>
          <p:cNvPr id="105475" name="文本框 5"/>
          <p:cNvSpPr txBox="1"/>
          <p:nvPr/>
        </p:nvSpPr>
        <p:spPr>
          <a:xfrm>
            <a:off x="1270000" y="2540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公开服务事项，凸显</a:t>
            </a:r>
            <a:r>
              <a:rPr lang="en-US" altLang="zh-CN" sz="200" dirty="0">
                <a:latin typeface="Arial" panose="020B0604020202020204" pitchFamily="34" charset="0"/>
              </a:rPr>
              <a:t>"</a:t>
            </a:r>
            <a:r>
              <a:rPr lang="zh-CN" altLang="en-US" sz="200" dirty="0">
                <a:latin typeface="Arial" panose="020B0604020202020204" pitchFamily="34" charset="0"/>
              </a:rPr>
              <a:t>釜底抽薪</a:t>
            </a:r>
            <a:r>
              <a:rPr lang="en-US" altLang="zh-CN" sz="200" dirty="0">
                <a:latin typeface="Arial" panose="020B0604020202020204" pitchFamily="34" charset="0"/>
              </a:rPr>
              <a:t>"</a:t>
            </a:r>
            <a:r>
              <a:rPr lang="zh-CN" altLang="en-US" sz="200" dirty="0">
                <a:latin typeface="Arial" panose="020B0604020202020204" pitchFamily="34" charset="0"/>
              </a:rPr>
              <a:t>效果。</a:t>
            </a:r>
          </a:p>
        </p:txBody>
      </p:sp>
      <p:sp>
        <p:nvSpPr>
          <p:cNvPr id="105476" name="文本框 4"/>
          <p:cNvSpPr txBox="1"/>
          <p:nvPr/>
        </p:nvSpPr>
        <p:spPr>
          <a:xfrm>
            <a:off x="1270000" y="190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这下，共享阵地就能真正共享了。</a:t>
            </a:r>
          </a:p>
        </p:txBody>
      </p:sp>
      <p:sp>
        <p:nvSpPr>
          <p:cNvPr id="105477" name="文本框 2"/>
          <p:cNvSpPr txBox="1"/>
          <p:nvPr/>
        </p:nvSpPr>
        <p:spPr>
          <a:xfrm>
            <a:off x="1270000" y="1270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勤掸</a:t>
            </a:r>
            <a:r>
              <a:rPr lang="en-US" altLang="zh-CN" sz="200" dirty="0">
                <a:latin typeface="Arial" panose="020B0604020202020204" pitchFamily="34" charset="0"/>
              </a:rPr>
              <a:t>"</a:t>
            </a:r>
            <a:r>
              <a:rPr lang="zh-CN" altLang="en-US" sz="200" dirty="0">
                <a:latin typeface="Arial" panose="020B0604020202020204" pitchFamily="34" charset="0"/>
              </a:rPr>
              <a:t>思想尘</a:t>
            </a:r>
            <a:r>
              <a:rPr lang="en-US" altLang="zh-CN" sz="200" dirty="0">
                <a:latin typeface="Arial" panose="020B0604020202020204" pitchFamily="34" charset="0"/>
              </a:rPr>
              <a:t>"</a:t>
            </a:r>
            <a:r>
              <a:rPr lang="zh-CN" altLang="en-US" sz="200" dirty="0">
                <a:latin typeface="Arial" panose="020B0604020202020204" pitchFamily="34" charset="0"/>
              </a:rPr>
              <a:t>。时刻为自己划定碰不得的</a:t>
            </a:r>
            <a:r>
              <a:rPr lang="en-US" altLang="zh-CN" sz="200" dirty="0">
                <a:latin typeface="Arial" panose="020B0604020202020204" pitchFamily="34" charset="0"/>
              </a:rPr>
              <a:t>"</a:t>
            </a:r>
            <a:r>
              <a:rPr lang="zh-CN" altLang="en-US" sz="200" dirty="0">
                <a:latin typeface="Arial" panose="020B0604020202020204" pitchFamily="34" charset="0"/>
              </a:rPr>
              <a:t>红线</a:t>
            </a:r>
            <a:r>
              <a:rPr lang="en-US" altLang="zh-CN" sz="200" dirty="0">
                <a:latin typeface="Arial" panose="020B0604020202020204" pitchFamily="34" charset="0"/>
              </a:rPr>
              <a:t>"</a:t>
            </a:r>
            <a:r>
              <a:rPr lang="zh-CN" altLang="en-US" sz="200" dirty="0">
                <a:latin typeface="Arial" panose="020B0604020202020204" pitchFamily="34" charset="0"/>
              </a:rPr>
              <a:t>，在自我净化、自我完善、自我革新、自我提高中，在心田植好坚如磐石的</a:t>
            </a:r>
            <a:r>
              <a:rPr lang="en-US" altLang="zh-CN" sz="200" dirty="0">
                <a:latin typeface="Arial" panose="020B0604020202020204" pitchFamily="34" charset="0"/>
              </a:rPr>
              <a:t>"</a:t>
            </a:r>
            <a:r>
              <a:rPr lang="zh-CN" altLang="en-US" sz="200" dirty="0">
                <a:latin typeface="Arial" panose="020B0604020202020204" pitchFamily="34" charset="0"/>
              </a:rPr>
              <a:t>忠诚之树</a:t>
            </a:r>
            <a:r>
              <a:rPr lang="en-US" altLang="zh-CN" sz="200" dirty="0">
                <a:latin typeface="Arial" panose="020B0604020202020204" pitchFamily="34" charset="0"/>
              </a:rPr>
              <a:t>"</a:t>
            </a:r>
            <a:r>
              <a:rPr lang="zh-CN" altLang="en-US" sz="200" dirty="0">
                <a:latin typeface="Arial" panose="020B0604020202020204" pitchFamily="34" charset="0"/>
              </a:rPr>
              <a:t>，永葆共产党人的初心使命。</a:t>
            </a:r>
          </a:p>
        </p:txBody>
      </p:sp>
      <p:sp>
        <p:nvSpPr>
          <p:cNvPr id="105478" name="文本框 1"/>
          <p:cNvSpPr txBox="1"/>
          <p:nvPr/>
        </p:nvSpPr>
        <p:spPr>
          <a:xfrm>
            <a:off x="1270000" y="63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连日来，暴雨持续袭击，广西壮族自治区桂林市全州县黄沙河镇出现道路溜方、房屋进水、农田受损等不同程度的灾情。</a:t>
            </a:r>
          </a:p>
        </p:txBody>
      </p:sp>
      <p:pic>
        <p:nvPicPr>
          <p:cNvPr id="105479" name="图片 2"/>
          <p:cNvPicPr/>
          <p:nvPr/>
        </p:nvPicPr>
        <p:blipFill>
          <a:blip r:embed="rId3"/>
          <a:stretch>
            <a:fillRect/>
          </a:stretch>
        </p:blipFill>
        <p:spPr>
          <a:xfrm>
            <a:off x="0" y="0"/>
            <a:ext cx="9144000" cy="5143500"/>
          </a:xfrm>
          <a:prstGeom prst="rect">
            <a:avLst/>
          </a:prstGeom>
          <a:noFill/>
          <a:ln w="9525">
            <a:noFill/>
          </a:ln>
        </p:spPr>
      </p:pic>
      <p:cxnSp>
        <p:nvCxnSpPr>
          <p:cNvPr id="105480" name="直接连接符 6"/>
          <p:cNvCxnSpPr/>
          <p:nvPr/>
        </p:nvCxnSpPr>
        <p:spPr>
          <a:xfrm flipH="1">
            <a:off x="406400" y="579438"/>
            <a:ext cx="6542088" cy="0"/>
          </a:xfrm>
          <a:prstGeom prst="line">
            <a:avLst/>
          </a:prstGeom>
          <a:ln w="9525" cap="flat" cmpd="sng">
            <a:solidFill>
              <a:srgbClr val="292929"/>
            </a:solidFill>
            <a:prstDash val="dash"/>
            <a:headEnd type="none" w="med" len="med"/>
            <a:tailEnd type="oval" w="med" len="med"/>
          </a:ln>
        </p:spPr>
      </p:cxnSp>
      <p:sp>
        <p:nvSpPr>
          <p:cNvPr id="4" name="等腰三角形 3"/>
          <p:cNvSpPr/>
          <p:nvPr/>
        </p:nvSpPr>
        <p:spPr>
          <a:xfrm rot="5400000">
            <a:off x="-41275" y="319088"/>
            <a:ext cx="603250" cy="520700"/>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105482" name="图片 3"/>
          <p:cNvPicPr>
            <a:picLocks noChangeAspect="1"/>
          </p:cNvPicPr>
          <p:nvPr/>
        </p:nvPicPr>
        <p:blipFill>
          <a:blip r:embed="rId4"/>
          <a:stretch>
            <a:fillRect/>
          </a:stretch>
        </p:blipFill>
        <p:spPr>
          <a:xfrm>
            <a:off x="7551738" y="0"/>
            <a:ext cx="1592262" cy="965200"/>
          </a:xfrm>
          <a:prstGeom prst="rect">
            <a:avLst/>
          </a:prstGeom>
          <a:noFill/>
          <a:ln w="9525">
            <a:noFill/>
          </a:ln>
        </p:spPr>
      </p:pic>
      <p:grpSp>
        <p:nvGrpSpPr>
          <p:cNvPr id="21" name="组合 20"/>
          <p:cNvGrpSpPr/>
          <p:nvPr/>
        </p:nvGrpSpPr>
        <p:grpSpPr>
          <a:xfrm>
            <a:off x="0" y="1227138"/>
            <a:ext cx="9215438" cy="579437"/>
            <a:chOff x="785997" y="1678947"/>
            <a:chExt cx="12287229" cy="769441"/>
          </a:xfrm>
        </p:grpSpPr>
        <p:sp>
          <p:nvSpPr>
            <p:cNvPr id="105487" name="TextBox 20"/>
            <p:cNvSpPr txBox="1"/>
            <p:nvPr/>
          </p:nvSpPr>
          <p:spPr>
            <a:xfrm>
              <a:off x="1777282" y="1678947"/>
              <a:ext cx="11295944" cy="526673"/>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nSpc>
                  <a:spcPct val="120000"/>
                </a:lnSpc>
                <a:spcBef>
                  <a:spcPct val="0"/>
                </a:spcBef>
                <a:buFontTx/>
                <a:buNone/>
              </a:pPr>
              <a:r>
                <a:rPr lang="zh-CN" altLang="en-US" sz="1800" b="1" dirty="0">
                  <a:solidFill>
                    <a:srgbClr val="C00000"/>
                  </a:solidFill>
                  <a:latin typeface="Arial" panose="020B0604020202020204" pitchFamily="34" charset="0"/>
                  <a:ea typeface="微软雅黑" panose="020B0503020204020204" pitchFamily="34" charset="-122"/>
                  <a:sym typeface="Arial" panose="020B0604020202020204" pitchFamily="34" charset="0"/>
                </a:rPr>
                <a:t>第一，坚持为党育人，始终成为引领中国青年思想进步的政治学校</a:t>
              </a:r>
            </a:p>
          </p:txBody>
        </p:sp>
        <p:pic>
          <p:nvPicPr>
            <p:cNvPr id="105488" name="图片 4"/>
            <p:cNvPicPr>
              <a:picLocks noChangeAspect="1"/>
            </p:cNvPicPr>
            <p:nvPr/>
          </p:nvPicPr>
          <p:blipFill>
            <a:blip r:embed="rId5"/>
            <a:stretch>
              <a:fillRect/>
            </a:stretch>
          </p:blipFill>
          <p:spPr>
            <a:xfrm>
              <a:off x="785997" y="1713396"/>
              <a:ext cx="1066624" cy="734992"/>
            </a:xfrm>
            <a:prstGeom prst="rect">
              <a:avLst/>
            </a:prstGeom>
            <a:noFill/>
            <a:ln w="9525">
              <a:noFill/>
            </a:ln>
          </p:spPr>
        </p:pic>
      </p:grpSp>
      <p:sp>
        <p:nvSpPr>
          <p:cNvPr id="24" name="TextBox 6"/>
          <p:cNvSpPr/>
          <p:nvPr/>
        </p:nvSpPr>
        <p:spPr>
          <a:xfrm>
            <a:off x="611188" y="1995488"/>
            <a:ext cx="4602162" cy="1687512"/>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358775" algn="just">
              <a:lnSpc>
                <a:spcPts val="1800"/>
              </a:lnSpc>
              <a:spcBef>
                <a:spcPct val="0"/>
              </a:spcBef>
              <a:buNone/>
            </a:pPr>
            <a:r>
              <a:rPr lang="zh-CN" altLang="en-US" sz="1200" dirty="0">
                <a:latin typeface="微软雅黑" panose="020B0503020204020204" pitchFamily="34" charset="-122"/>
                <a:ea typeface="微软雅黑" panose="020B0503020204020204" pitchFamily="34" charset="-122"/>
                <a:sym typeface="Arial" panose="020B0604020202020204" pitchFamily="34" charset="0"/>
              </a:rPr>
              <a:t>共青团作为广大青年在实践中学习中国特色社会主义和共产主义的学校，要从政治上着眼、从思想上入手、从青年特点出发，帮助他们早立志、立大志，从内心深处厚植对党的信赖、对中国特色社会主义的信心、对马克思主义的信仰。要立足党的事业后继有人这一根本大计，牢牢把握培养社会主义建设者和接班人这个根本任务，引导广大青年在思想洗礼、在实践锻造中不断增强做中国人的志气、骨气、底气，让革命薪火代代相传！</a:t>
            </a:r>
          </a:p>
        </p:txBody>
      </p:sp>
      <p:sp>
        <p:nvSpPr>
          <p:cNvPr id="10" name="文本框 9"/>
          <p:cNvSpPr txBox="1"/>
          <p:nvPr/>
        </p:nvSpPr>
        <p:spPr>
          <a:xfrm>
            <a:off x="476474" y="230645"/>
            <a:ext cx="7730901" cy="398780"/>
          </a:xfrm>
          <a:prstGeom prst="rect">
            <a:avLst/>
          </a:prstGeom>
          <a:noFill/>
        </p:spPr>
        <p:txBody>
          <a:bodyPr>
            <a:spAutoFit/>
          </a:bodyPr>
          <a:lstStyle/>
          <a:p>
            <a:pPr marR="0" defTabSz="914400">
              <a:buClrTx/>
              <a:buSzTx/>
              <a:buFontTx/>
              <a:buNone/>
              <a:defRPr/>
            </a:pPr>
            <a:r>
              <a:rPr lang="zh-CN" altLang="en-US" sz="2000" b="1" spc="225" noProof="0" dirty="0">
                <a:effectLst>
                  <a:glow rad="101600">
                    <a:prstClr val="white">
                      <a:alpha val="60000"/>
                    </a:prstClr>
                  </a:glow>
                </a:effectLst>
                <a:latin typeface="微软雅黑" panose="020B0503020204020204" pitchFamily="34" charset="-122"/>
                <a:ea typeface="微软雅黑" panose="020B0503020204020204" pitchFamily="34" charset="-122"/>
                <a:sym typeface="+mn-ea"/>
              </a:rPr>
              <a:t>四、对新时代共青团提出</a:t>
            </a:r>
            <a:r>
              <a:rPr lang="en-US" altLang="zh-CN" sz="2000" b="1" spc="225" noProof="0" dirty="0">
                <a:effectLst>
                  <a:glow rad="101600">
                    <a:prstClr val="white">
                      <a:alpha val="60000"/>
                    </a:prstClr>
                  </a:glow>
                </a:effectLst>
                <a:latin typeface="微软雅黑" panose="020B0503020204020204" pitchFamily="34" charset="-122"/>
                <a:ea typeface="微软雅黑" panose="020B0503020204020204" pitchFamily="34" charset="-122"/>
                <a:sym typeface="+mn-ea"/>
              </a:rPr>
              <a:t>”</a:t>
            </a:r>
            <a:r>
              <a:rPr lang="zh-CN" altLang="en-US" sz="2000" b="1" spc="225" noProof="0" dirty="0">
                <a:effectLst>
                  <a:glow rad="101600">
                    <a:prstClr val="white">
                      <a:alpha val="60000"/>
                    </a:prstClr>
                  </a:glow>
                </a:effectLst>
                <a:latin typeface="微软雅黑" panose="020B0503020204020204" pitchFamily="34" charset="-122"/>
                <a:ea typeface="微软雅黑" panose="020B0503020204020204" pitchFamily="34" charset="-122"/>
                <a:sym typeface="+mn-ea"/>
              </a:rPr>
              <a:t>四个始终成为</a:t>
            </a:r>
            <a:r>
              <a:rPr lang="en-US" altLang="zh-CN" sz="2000" b="1" spc="225" noProof="0" dirty="0">
                <a:effectLst>
                  <a:glow rad="101600">
                    <a:prstClr val="white">
                      <a:alpha val="60000"/>
                    </a:prstClr>
                  </a:glow>
                </a:effectLst>
                <a:latin typeface="微软雅黑" panose="020B0503020204020204" pitchFamily="34" charset="-122"/>
                <a:ea typeface="微软雅黑" panose="020B0503020204020204" pitchFamily="34" charset="-122"/>
                <a:sym typeface="+mn-ea"/>
              </a:rPr>
              <a:t>“</a:t>
            </a:r>
            <a:r>
              <a:rPr lang="zh-CN" altLang="en-US" sz="2000" b="1" spc="225" noProof="0" dirty="0">
                <a:effectLst>
                  <a:glow rad="101600">
                    <a:prstClr val="white">
                      <a:alpha val="60000"/>
                    </a:prstClr>
                  </a:glow>
                </a:effectLst>
                <a:latin typeface="微软雅黑" panose="020B0503020204020204" pitchFamily="34" charset="-122"/>
                <a:ea typeface="微软雅黑" panose="020B0503020204020204" pitchFamily="34" charset="-122"/>
                <a:sym typeface="+mn-ea"/>
              </a:rPr>
              <a:t>的殷切希望</a:t>
            </a:r>
            <a:endParaRPr kumimoji="0" lang="zh-CN" altLang="en-US" sz="2000" b="1" kern="1200" cap="none" spc="225" normalizeH="0" baseline="0" noProof="0" dirty="0">
              <a:effectLst>
                <a:glow rad="101600">
                  <a:prstClr val="white">
                    <a:alpha val="60000"/>
                  </a:prstClr>
                </a:glow>
              </a:effectLst>
              <a:latin typeface="微软雅黑" panose="020B0503020204020204" pitchFamily="34" charset="-122"/>
              <a:ea typeface="微软雅黑" panose="020B0503020204020204" pitchFamily="34" charset="-122"/>
              <a:cs typeface="+mn-cs"/>
            </a:endParaRPr>
          </a:p>
        </p:txBody>
      </p:sp>
      <p:pic>
        <p:nvPicPr>
          <p:cNvPr id="103438" name="图片 8"/>
          <p:cNvPicPr>
            <a:picLocks noChangeAspect="1"/>
          </p:cNvPicPr>
          <p:nvPr/>
        </p:nvPicPr>
        <p:blipFill>
          <a:blip r:embed="rId6"/>
          <a:stretch>
            <a:fillRect/>
          </a:stretch>
        </p:blipFill>
        <p:spPr>
          <a:xfrm>
            <a:off x="5795963" y="1885950"/>
            <a:ext cx="2844800" cy="2503488"/>
          </a:xfrm>
          <a:prstGeom prst="rect">
            <a:avLst/>
          </a:prstGeom>
          <a:noFill/>
          <a:ln w="9525">
            <a:noFill/>
          </a:ln>
        </p:spPr>
      </p:pic>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down)">
                                      <p:cBhvr>
                                        <p:cTn id="7" dur="500"/>
                                        <p:tgtEl>
                                          <p:spTgt spid="21"/>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down)">
                                      <p:cBhvr>
                                        <p:cTn id="11" dur="500"/>
                                        <p:tgtEl>
                                          <p:spTgt spid="24"/>
                                        </p:tgtEl>
                                      </p:cBhvr>
                                    </p:animEffect>
                                  </p:childTnLst>
                                </p:cTn>
                              </p:par>
                              <p:par>
                                <p:cTn id="12" presetID="23" presetClass="entr" presetSubtype="16" fill="hold" nodeType="with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500" fill="hold"/>
                                        <p:tgtEl>
                                          <p:spTgt spid="10"/>
                                        </p:tgtEl>
                                        <p:attrNameLst>
                                          <p:attrName>ppt_w</p:attrName>
                                        </p:attrNameLst>
                                      </p:cBhvr>
                                      <p:tavLst>
                                        <p:tav tm="0">
                                          <p:val>
                                            <p:fltVal val="0"/>
                                          </p:val>
                                        </p:tav>
                                        <p:tav tm="100000">
                                          <p:val>
                                            <p:strVal val="#ppt_w"/>
                                          </p:val>
                                        </p:tav>
                                      </p:tavLst>
                                    </p:anim>
                                    <p:anim calcmode="lin" valueType="num">
                                      <p:cBhvr>
                                        <p:cTn id="15" dur="500" fill="hold"/>
                                        <p:tgtEl>
                                          <p:spTgt spid="10"/>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文本框 6"/>
          <p:cNvSpPr txBox="1"/>
          <p:nvPr/>
        </p:nvSpPr>
        <p:spPr>
          <a:xfrm>
            <a:off x="1270000" y="317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en-US" altLang="zh-CN" sz="200" dirty="0">
                <a:latin typeface="Arial" panose="020B0604020202020204" pitchFamily="34" charset="0"/>
              </a:rPr>
              <a:t>"</a:t>
            </a:r>
            <a:r>
              <a:rPr lang="zh-CN" altLang="en-US" sz="200" dirty="0">
                <a:latin typeface="Arial" panose="020B0604020202020204" pitchFamily="34" charset="0"/>
              </a:rPr>
              <a:t>面子</a:t>
            </a:r>
            <a:r>
              <a:rPr lang="en-US" altLang="zh-CN" sz="200" dirty="0">
                <a:latin typeface="Arial" panose="020B0604020202020204" pitchFamily="34" charset="0"/>
              </a:rPr>
              <a:t>"</a:t>
            </a:r>
            <a:r>
              <a:rPr lang="zh-CN" altLang="en-US" sz="200" dirty="0">
                <a:latin typeface="Arial" panose="020B0604020202020204" pitchFamily="34" charset="0"/>
              </a:rPr>
              <a:t>是基层党建示范点的风貌，而</a:t>
            </a:r>
            <a:r>
              <a:rPr lang="en-US" altLang="zh-CN" sz="200" dirty="0">
                <a:latin typeface="Arial" panose="020B0604020202020204" pitchFamily="34" charset="0"/>
              </a:rPr>
              <a:t>"</a:t>
            </a:r>
            <a:r>
              <a:rPr lang="zh-CN" altLang="en-US" sz="200" dirty="0">
                <a:latin typeface="Arial" panose="020B0604020202020204" pitchFamily="34" charset="0"/>
              </a:rPr>
              <a:t>里子</a:t>
            </a:r>
            <a:r>
              <a:rPr lang="en-US" altLang="zh-CN" sz="200" dirty="0">
                <a:latin typeface="Arial" panose="020B0604020202020204" pitchFamily="34" charset="0"/>
              </a:rPr>
              <a:t>"</a:t>
            </a:r>
            <a:r>
              <a:rPr lang="zh-CN" altLang="en-US" sz="200" dirty="0">
                <a:latin typeface="Arial" panose="020B0604020202020204" pitchFamily="34" charset="0"/>
              </a:rPr>
              <a:t>则是</a:t>
            </a:r>
            <a:r>
              <a:rPr lang="en-US" altLang="zh-CN" sz="200" dirty="0">
                <a:latin typeface="Arial" panose="020B0604020202020204" pitchFamily="34" charset="0"/>
              </a:rPr>
              <a:t>"</a:t>
            </a:r>
            <a:r>
              <a:rPr lang="zh-CN" altLang="en-US" sz="200" dirty="0">
                <a:latin typeface="Arial" panose="020B0604020202020204" pitchFamily="34" charset="0"/>
              </a:rPr>
              <a:t>硬核</a:t>
            </a:r>
            <a:r>
              <a:rPr lang="en-US" altLang="zh-CN" sz="200" dirty="0">
                <a:latin typeface="Arial" panose="020B0604020202020204" pitchFamily="34" charset="0"/>
              </a:rPr>
              <a:t>"</a:t>
            </a:r>
            <a:r>
              <a:rPr lang="zh-CN" altLang="en-US" sz="200" dirty="0">
                <a:latin typeface="Arial" panose="020B0604020202020204" pitchFamily="34" charset="0"/>
              </a:rPr>
              <a:t>。</a:t>
            </a:r>
          </a:p>
        </p:txBody>
      </p:sp>
      <p:sp>
        <p:nvSpPr>
          <p:cNvPr id="107523" name="文本框 5"/>
          <p:cNvSpPr txBox="1"/>
          <p:nvPr/>
        </p:nvSpPr>
        <p:spPr>
          <a:xfrm>
            <a:off x="1270000" y="2540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涵养新时代良好家风于家于国都至关重要，家风正，则作风淳，作风淳，则事业兴，向新时代家风问求前行的智慧与力量，推动振兴发展的步伐加速向前。</a:t>
            </a:r>
          </a:p>
        </p:txBody>
      </p:sp>
      <p:sp>
        <p:nvSpPr>
          <p:cNvPr id="107524" name="文本框 4"/>
          <p:cNvSpPr txBox="1"/>
          <p:nvPr/>
        </p:nvSpPr>
        <p:spPr>
          <a:xfrm>
            <a:off x="1270000" y="190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en-US" altLang="zh-CN" sz="200" dirty="0">
                <a:latin typeface="Arial" panose="020B0604020202020204" pitchFamily="34" charset="0"/>
              </a:rPr>
              <a:t>"</a:t>
            </a:r>
            <a:r>
              <a:rPr lang="zh-CN" altLang="en-US" sz="200" dirty="0">
                <a:latin typeface="Arial" panose="020B0604020202020204" pitchFamily="34" charset="0"/>
              </a:rPr>
              <a:t>面对繁杂的业务工作，很多时候也会有</a:t>
            </a:r>
            <a:r>
              <a:rPr lang="en-US" altLang="zh-CN" sz="200" dirty="0">
                <a:latin typeface="Arial" panose="020B0604020202020204" pitchFamily="34" charset="0"/>
              </a:rPr>
              <a:t>"</a:t>
            </a:r>
            <a:r>
              <a:rPr lang="zh-CN" altLang="en-US" sz="200" dirty="0">
                <a:latin typeface="Arial" panose="020B0604020202020204" pitchFamily="34" charset="0"/>
              </a:rPr>
              <a:t>身心俱疲</a:t>
            </a:r>
            <a:r>
              <a:rPr lang="en-US" altLang="zh-CN" sz="200" dirty="0">
                <a:latin typeface="Arial" panose="020B0604020202020204" pitchFamily="34" charset="0"/>
              </a:rPr>
              <a:t>"</a:t>
            </a:r>
            <a:r>
              <a:rPr lang="zh-CN" altLang="en-US" sz="200" dirty="0">
                <a:latin typeface="Arial" panose="020B0604020202020204" pitchFamily="34" charset="0"/>
              </a:rPr>
              <a:t>的感觉，但是每当想起当今祖国的卓越成就和辉煌成果，都是源于一代代人的始终坚持和付出，心中就会燃起力量、斗志昂扬。</a:t>
            </a:r>
          </a:p>
        </p:txBody>
      </p:sp>
      <p:sp>
        <p:nvSpPr>
          <p:cNvPr id="107525" name="文本框 2"/>
          <p:cNvSpPr txBox="1"/>
          <p:nvPr/>
        </p:nvSpPr>
        <p:spPr>
          <a:xfrm>
            <a:off x="1270000" y="1270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因此，在开展理论宣传的过程中，广大理论宣讲员要把握好</a:t>
            </a:r>
            <a:r>
              <a:rPr lang="en-US" altLang="zh-CN" sz="200" dirty="0">
                <a:latin typeface="Arial" panose="020B0604020202020204" pitchFamily="34" charset="0"/>
              </a:rPr>
              <a:t>"</a:t>
            </a:r>
            <a:r>
              <a:rPr lang="zh-CN" altLang="en-US" sz="200" dirty="0">
                <a:latin typeface="Arial" panose="020B0604020202020204" pitchFamily="34" charset="0"/>
              </a:rPr>
              <a:t>三民</a:t>
            </a:r>
            <a:r>
              <a:rPr lang="en-US" altLang="zh-CN" sz="200" dirty="0">
                <a:latin typeface="Arial" panose="020B0604020202020204" pitchFamily="34" charset="0"/>
              </a:rPr>
              <a:t>"</a:t>
            </a:r>
            <a:r>
              <a:rPr lang="zh-CN" altLang="en-US" sz="200" dirty="0">
                <a:latin typeface="Arial" panose="020B0604020202020204" pitchFamily="34" charset="0"/>
              </a:rPr>
              <a:t>。</a:t>
            </a:r>
          </a:p>
        </p:txBody>
      </p:sp>
      <p:sp>
        <p:nvSpPr>
          <p:cNvPr id="107526" name="文本框 1"/>
          <p:cNvSpPr txBox="1"/>
          <p:nvPr/>
        </p:nvSpPr>
        <p:spPr>
          <a:xfrm>
            <a:off x="1270000" y="63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年，这里还是国家扶贫开发工作的重点旗。</a:t>
            </a:r>
          </a:p>
        </p:txBody>
      </p:sp>
      <p:pic>
        <p:nvPicPr>
          <p:cNvPr id="107527" name="图片 2"/>
          <p:cNvPicPr/>
          <p:nvPr/>
        </p:nvPicPr>
        <p:blipFill>
          <a:blip r:embed="rId3"/>
          <a:stretch>
            <a:fillRect/>
          </a:stretch>
        </p:blipFill>
        <p:spPr>
          <a:xfrm>
            <a:off x="0" y="0"/>
            <a:ext cx="9144000" cy="5143500"/>
          </a:xfrm>
          <a:prstGeom prst="rect">
            <a:avLst/>
          </a:prstGeom>
          <a:noFill/>
          <a:ln w="9525">
            <a:noFill/>
          </a:ln>
        </p:spPr>
      </p:pic>
      <p:cxnSp>
        <p:nvCxnSpPr>
          <p:cNvPr id="107528" name="直接连接符 6"/>
          <p:cNvCxnSpPr/>
          <p:nvPr/>
        </p:nvCxnSpPr>
        <p:spPr>
          <a:xfrm flipH="1">
            <a:off x="406400" y="579438"/>
            <a:ext cx="6542088" cy="0"/>
          </a:xfrm>
          <a:prstGeom prst="line">
            <a:avLst/>
          </a:prstGeom>
          <a:ln w="9525" cap="flat" cmpd="sng">
            <a:solidFill>
              <a:srgbClr val="292929"/>
            </a:solidFill>
            <a:prstDash val="dash"/>
            <a:headEnd type="none" w="med" len="med"/>
            <a:tailEnd type="oval" w="med" len="med"/>
          </a:ln>
        </p:spPr>
      </p:cxnSp>
      <p:sp>
        <p:nvSpPr>
          <p:cNvPr id="4" name="等腰三角形 3"/>
          <p:cNvSpPr/>
          <p:nvPr/>
        </p:nvSpPr>
        <p:spPr>
          <a:xfrm rot="5400000">
            <a:off x="-41275" y="319088"/>
            <a:ext cx="603250" cy="520700"/>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107530" name="图片 3"/>
          <p:cNvPicPr>
            <a:picLocks noChangeAspect="1"/>
          </p:cNvPicPr>
          <p:nvPr/>
        </p:nvPicPr>
        <p:blipFill>
          <a:blip r:embed="rId4"/>
          <a:stretch>
            <a:fillRect/>
          </a:stretch>
        </p:blipFill>
        <p:spPr>
          <a:xfrm>
            <a:off x="7551738" y="0"/>
            <a:ext cx="1592262" cy="965200"/>
          </a:xfrm>
          <a:prstGeom prst="rect">
            <a:avLst/>
          </a:prstGeom>
          <a:noFill/>
          <a:ln w="9525">
            <a:noFill/>
          </a:ln>
        </p:spPr>
      </p:pic>
      <p:grpSp>
        <p:nvGrpSpPr>
          <p:cNvPr id="21" name="组合 20"/>
          <p:cNvGrpSpPr/>
          <p:nvPr/>
        </p:nvGrpSpPr>
        <p:grpSpPr>
          <a:xfrm>
            <a:off x="0" y="1227138"/>
            <a:ext cx="9215438" cy="579437"/>
            <a:chOff x="785997" y="1678947"/>
            <a:chExt cx="12287229" cy="769441"/>
          </a:xfrm>
        </p:grpSpPr>
        <p:sp>
          <p:nvSpPr>
            <p:cNvPr id="107535" name="TextBox 20"/>
            <p:cNvSpPr txBox="1"/>
            <p:nvPr/>
          </p:nvSpPr>
          <p:spPr>
            <a:xfrm>
              <a:off x="1777282" y="1678947"/>
              <a:ext cx="11295944" cy="526673"/>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nSpc>
                  <a:spcPct val="120000"/>
                </a:lnSpc>
                <a:spcBef>
                  <a:spcPct val="0"/>
                </a:spcBef>
                <a:buFontTx/>
                <a:buNone/>
              </a:pPr>
              <a:r>
                <a:rPr lang="zh-CN" altLang="en-US" sz="1800" b="1" dirty="0">
                  <a:solidFill>
                    <a:srgbClr val="C00000"/>
                  </a:solidFill>
                  <a:latin typeface="Arial" panose="020B0604020202020204" pitchFamily="34" charset="0"/>
                  <a:ea typeface="微软雅黑" panose="020B0503020204020204" pitchFamily="34" charset="-122"/>
                  <a:sym typeface="Arial" panose="020B0604020202020204" pitchFamily="34" charset="0"/>
                </a:rPr>
                <a:t>第二，自觉担当尽责，始终成为组织中国青年永久奋斗的先锋力量</a:t>
              </a:r>
            </a:p>
          </p:txBody>
        </p:sp>
        <p:pic>
          <p:nvPicPr>
            <p:cNvPr id="107536" name="图片 4"/>
            <p:cNvPicPr>
              <a:picLocks noChangeAspect="1"/>
            </p:cNvPicPr>
            <p:nvPr/>
          </p:nvPicPr>
          <p:blipFill>
            <a:blip r:embed="rId5"/>
            <a:stretch>
              <a:fillRect/>
            </a:stretch>
          </p:blipFill>
          <p:spPr>
            <a:xfrm>
              <a:off x="785997" y="1713396"/>
              <a:ext cx="1066624" cy="734992"/>
            </a:xfrm>
            <a:prstGeom prst="rect">
              <a:avLst/>
            </a:prstGeom>
            <a:noFill/>
            <a:ln w="9525">
              <a:noFill/>
            </a:ln>
          </p:spPr>
        </p:pic>
      </p:grpSp>
      <p:sp>
        <p:nvSpPr>
          <p:cNvPr id="24" name="TextBox 6"/>
          <p:cNvSpPr/>
          <p:nvPr/>
        </p:nvSpPr>
        <p:spPr>
          <a:xfrm>
            <a:off x="611188" y="1995488"/>
            <a:ext cx="4602162" cy="2609850"/>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358775" algn="just">
              <a:lnSpc>
                <a:spcPts val="1800"/>
              </a:lnSpc>
              <a:spcBef>
                <a:spcPct val="0"/>
              </a:spcBef>
              <a:buNone/>
            </a:pPr>
            <a:r>
              <a:rPr lang="zh-CN" altLang="en-US" sz="1200" dirty="0">
                <a:latin typeface="微软雅黑" panose="020B0503020204020204" pitchFamily="34" charset="-122"/>
                <a:ea typeface="微软雅黑" panose="020B0503020204020204" pitchFamily="34" charset="-122"/>
                <a:sym typeface="Arial" panose="020B0604020202020204" pitchFamily="34" charset="0"/>
              </a:rPr>
              <a:t>奋斗是青春最亮丽的底色，行动是青年最有效的磨砺。有责任有担当，青春才会闪光。青年是常为新的，最具创新热情，最具创新动力。党和人民事业发展离不开一代又一代有志青年的拼搏奉献。只有当青春同党和人民事业高度契合时，青春的光谱才会更广阔，青春的能量才能充分迸发。青年是社会中最有生气、最有闯劲、最少保守思想的群体，蕴含着改造客观世界、推动社会进步的无穷力量。共青团要团结带领广大团员青年勇做新时代的弄潮儿，自觉听从党和人民召唤，胸怀“国之大者”，担当使命任务，到新时代新天地中去施展抱负、建功立业，争当伟大理想的追梦人，争做伟大事业的生力军，让青春在祖国和人民最需要的地方绽放绚丽之花！</a:t>
            </a:r>
          </a:p>
        </p:txBody>
      </p:sp>
      <p:sp>
        <p:nvSpPr>
          <p:cNvPr id="10" name="文本框 9"/>
          <p:cNvSpPr txBox="1"/>
          <p:nvPr/>
        </p:nvSpPr>
        <p:spPr>
          <a:xfrm>
            <a:off x="476474" y="230645"/>
            <a:ext cx="7730901" cy="398780"/>
          </a:xfrm>
          <a:prstGeom prst="rect">
            <a:avLst/>
          </a:prstGeom>
          <a:noFill/>
        </p:spPr>
        <p:txBody>
          <a:bodyPr>
            <a:spAutoFit/>
          </a:bodyPr>
          <a:lstStyle/>
          <a:p>
            <a:pPr marR="0" defTabSz="914400">
              <a:buClrTx/>
              <a:buSzTx/>
              <a:buFontTx/>
              <a:buNone/>
              <a:defRPr/>
            </a:pPr>
            <a:r>
              <a:rPr lang="zh-CN" altLang="en-US" sz="2000" b="1" spc="225" noProof="0" dirty="0">
                <a:effectLst>
                  <a:glow rad="101600">
                    <a:prstClr val="white">
                      <a:alpha val="60000"/>
                    </a:prstClr>
                  </a:glow>
                </a:effectLst>
                <a:latin typeface="微软雅黑" panose="020B0503020204020204" pitchFamily="34" charset="-122"/>
                <a:ea typeface="微软雅黑" panose="020B0503020204020204" pitchFamily="34" charset="-122"/>
                <a:sym typeface="+mn-ea"/>
              </a:rPr>
              <a:t>四、对新时代共青团提出</a:t>
            </a:r>
            <a:r>
              <a:rPr lang="en-US" altLang="zh-CN" sz="2000" b="1" spc="225" noProof="0" dirty="0">
                <a:effectLst>
                  <a:glow rad="101600">
                    <a:prstClr val="white">
                      <a:alpha val="60000"/>
                    </a:prstClr>
                  </a:glow>
                </a:effectLst>
                <a:latin typeface="微软雅黑" panose="020B0503020204020204" pitchFamily="34" charset="-122"/>
                <a:ea typeface="微软雅黑" panose="020B0503020204020204" pitchFamily="34" charset="-122"/>
                <a:sym typeface="+mn-ea"/>
              </a:rPr>
              <a:t>”</a:t>
            </a:r>
            <a:r>
              <a:rPr lang="zh-CN" altLang="en-US" sz="2000" b="1" spc="225" noProof="0" dirty="0">
                <a:effectLst>
                  <a:glow rad="101600">
                    <a:prstClr val="white">
                      <a:alpha val="60000"/>
                    </a:prstClr>
                  </a:glow>
                </a:effectLst>
                <a:latin typeface="微软雅黑" panose="020B0503020204020204" pitchFamily="34" charset="-122"/>
                <a:ea typeface="微软雅黑" panose="020B0503020204020204" pitchFamily="34" charset="-122"/>
                <a:sym typeface="+mn-ea"/>
              </a:rPr>
              <a:t>四个始终成为</a:t>
            </a:r>
            <a:r>
              <a:rPr lang="en-US" altLang="zh-CN" sz="2000" b="1" spc="225" noProof="0" dirty="0">
                <a:effectLst>
                  <a:glow rad="101600">
                    <a:prstClr val="white">
                      <a:alpha val="60000"/>
                    </a:prstClr>
                  </a:glow>
                </a:effectLst>
                <a:latin typeface="微软雅黑" panose="020B0503020204020204" pitchFamily="34" charset="-122"/>
                <a:ea typeface="微软雅黑" panose="020B0503020204020204" pitchFamily="34" charset="-122"/>
                <a:sym typeface="+mn-ea"/>
              </a:rPr>
              <a:t>“</a:t>
            </a:r>
            <a:r>
              <a:rPr lang="zh-CN" altLang="en-US" sz="2000" b="1" spc="225" noProof="0" dirty="0">
                <a:effectLst>
                  <a:glow rad="101600">
                    <a:prstClr val="white">
                      <a:alpha val="60000"/>
                    </a:prstClr>
                  </a:glow>
                </a:effectLst>
                <a:latin typeface="微软雅黑" panose="020B0503020204020204" pitchFamily="34" charset="-122"/>
                <a:ea typeface="微软雅黑" panose="020B0503020204020204" pitchFamily="34" charset="-122"/>
                <a:sym typeface="+mn-ea"/>
              </a:rPr>
              <a:t>的殷切希望</a:t>
            </a:r>
            <a:endParaRPr kumimoji="0" lang="zh-CN" altLang="en-US" sz="2000" b="1" kern="1200" cap="none" spc="225" normalizeH="0" baseline="0" noProof="0" dirty="0">
              <a:effectLst>
                <a:glow rad="101600">
                  <a:prstClr val="white">
                    <a:alpha val="60000"/>
                  </a:prstClr>
                </a:glow>
              </a:effectLst>
              <a:latin typeface="微软雅黑" panose="020B0503020204020204" pitchFamily="34" charset="-122"/>
              <a:ea typeface="微软雅黑" panose="020B0503020204020204" pitchFamily="34" charset="-122"/>
              <a:cs typeface="+mn-cs"/>
            </a:endParaRPr>
          </a:p>
        </p:txBody>
      </p:sp>
      <p:pic>
        <p:nvPicPr>
          <p:cNvPr id="107534" name="图片 6"/>
          <p:cNvPicPr>
            <a:picLocks noChangeAspect="1"/>
          </p:cNvPicPr>
          <p:nvPr/>
        </p:nvPicPr>
        <p:blipFill>
          <a:blip r:embed="rId6"/>
          <a:stretch>
            <a:fillRect/>
          </a:stretch>
        </p:blipFill>
        <p:spPr>
          <a:xfrm>
            <a:off x="5867400" y="2143125"/>
            <a:ext cx="2886075" cy="1776413"/>
          </a:xfrm>
          <a:prstGeom prst="rect">
            <a:avLst/>
          </a:prstGeom>
          <a:noFill/>
          <a:ln w="9525">
            <a:noFill/>
          </a:ln>
        </p:spPr>
      </p:pic>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down)">
                                      <p:cBhvr>
                                        <p:cTn id="7" dur="500"/>
                                        <p:tgtEl>
                                          <p:spTgt spid="21"/>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down)">
                                      <p:cBhvr>
                                        <p:cTn id="11" dur="500"/>
                                        <p:tgtEl>
                                          <p:spTgt spid="24"/>
                                        </p:tgtEl>
                                      </p:cBhvr>
                                    </p:animEffect>
                                  </p:childTnLst>
                                </p:cTn>
                              </p:par>
                              <p:par>
                                <p:cTn id="12" presetID="23" presetClass="entr" presetSubtype="16" fill="hold" nodeType="with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500" fill="hold"/>
                                        <p:tgtEl>
                                          <p:spTgt spid="10"/>
                                        </p:tgtEl>
                                        <p:attrNameLst>
                                          <p:attrName>ppt_w</p:attrName>
                                        </p:attrNameLst>
                                      </p:cBhvr>
                                      <p:tavLst>
                                        <p:tav tm="0">
                                          <p:val>
                                            <p:fltVal val="0"/>
                                          </p:val>
                                        </p:tav>
                                        <p:tav tm="100000">
                                          <p:val>
                                            <p:strVal val="#ppt_w"/>
                                          </p:val>
                                        </p:tav>
                                      </p:tavLst>
                                    </p:anim>
                                    <p:anim calcmode="lin" valueType="num">
                                      <p:cBhvr>
                                        <p:cTn id="15" dur="500" fill="hold"/>
                                        <p:tgtEl>
                                          <p:spTgt spid="10"/>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文本框 6"/>
          <p:cNvSpPr txBox="1"/>
          <p:nvPr/>
        </p:nvSpPr>
        <p:spPr>
          <a:xfrm>
            <a:off x="1270000" y="317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内强：抓本土陶艺组织化。</a:t>
            </a:r>
          </a:p>
        </p:txBody>
      </p:sp>
      <p:sp>
        <p:nvSpPr>
          <p:cNvPr id="109571" name="文本框 5"/>
          <p:cNvSpPr txBox="1"/>
          <p:nvPr/>
        </p:nvSpPr>
        <p:spPr>
          <a:xfrm>
            <a:off x="1270000" y="2540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en-US" altLang="zh-CN" sz="200" dirty="0">
                <a:latin typeface="Arial" panose="020B0604020202020204" pitchFamily="34" charset="0"/>
              </a:rPr>
              <a:t>"</a:t>
            </a:r>
            <a:r>
              <a:rPr lang="zh-CN" altLang="en-US" sz="200" dirty="0">
                <a:latin typeface="Arial" panose="020B0604020202020204" pitchFamily="34" charset="0"/>
              </a:rPr>
              <a:t>俗手</a:t>
            </a:r>
            <a:r>
              <a:rPr lang="en-US" altLang="zh-CN" sz="200" dirty="0">
                <a:latin typeface="Arial" panose="020B0604020202020204" pitchFamily="34" charset="0"/>
              </a:rPr>
              <a:t>"</a:t>
            </a:r>
            <a:r>
              <a:rPr lang="zh-CN" altLang="en-US" sz="200" dirty="0">
                <a:latin typeface="Arial" panose="020B0604020202020204" pitchFamily="34" charset="0"/>
              </a:rPr>
              <a:t>是指貌似合理、而从全局看通常会受损的下法。</a:t>
            </a:r>
          </a:p>
        </p:txBody>
      </p:sp>
      <p:sp>
        <p:nvSpPr>
          <p:cNvPr id="109572" name="文本框 4"/>
          <p:cNvSpPr txBox="1"/>
          <p:nvPr/>
        </p:nvSpPr>
        <p:spPr>
          <a:xfrm>
            <a:off x="1270000" y="190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当前，国外政治局势波诡云谲，国内正面临疫情防控和经济社会发展的双重考验，这要求我们必须具有开顶风船、走上坡路的能力。</a:t>
            </a:r>
          </a:p>
        </p:txBody>
      </p:sp>
      <p:sp>
        <p:nvSpPr>
          <p:cNvPr id="109573" name="文本框 2"/>
          <p:cNvSpPr txBox="1"/>
          <p:nvPr/>
        </p:nvSpPr>
        <p:spPr>
          <a:xfrm>
            <a:off x="1270000" y="1270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作为一名年轻的共产党员，循着习近平总书记的</a:t>
            </a:r>
            <a:r>
              <a:rPr lang="en-US" altLang="zh-CN" sz="200" dirty="0">
                <a:latin typeface="Arial" panose="020B0604020202020204" pitchFamily="34" charset="0"/>
              </a:rPr>
              <a:t>"</a:t>
            </a:r>
            <a:r>
              <a:rPr lang="zh-CN" altLang="en-US" sz="200" dirty="0">
                <a:latin typeface="Arial" panose="020B0604020202020204" pitchFamily="34" charset="0"/>
              </a:rPr>
              <a:t>为民足迹</a:t>
            </a:r>
            <a:r>
              <a:rPr lang="en-US" altLang="zh-CN" sz="200" dirty="0">
                <a:latin typeface="Arial" panose="020B0604020202020204" pitchFamily="34" charset="0"/>
              </a:rPr>
              <a:t>"</a:t>
            </a:r>
            <a:r>
              <a:rPr lang="zh-CN" altLang="en-US" sz="200" dirty="0">
                <a:latin typeface="Arial" panose="020B0604020202020204" pitchFamily="34" charset="0"/>
              </a:rPr>
              <a:t>，时时把责任刻在心里，把使命扛在肩上，用实际行动践行着</a:t>
            </a:r>
            <a:r>
              <a:rPr lang="en-US" altLang="zh-CN" sz="200" dirty="0">
                <a:latin typeface="Arial" panose="020B0604020202020204" pitchFamily="34" charset="0"/>
              </a:rPr>
              <a:t>"</a:t>
            </a:r>
            <a:r>
              <a:rPr lang="zh-CN" altLang="en-US" sz="200" dirty="0">
                <a:latin typeface="Arial" panose="020B0604020202020204" pitchFamily="34" charset="0"/>
              </a:rPr>
              <a:t>我将无我、不负人民</a:t>
            </a:r>
            <a:r>
              <a:rPr lang="en-US" altLang="zh-CN" sz="200" dirty="0">
                <a:latin typeface="Arial" panose="020B0604020202020204" pitchFamily="34" charset="0"/>
              </a:rPr>
              <a:t>"</a:t>
            </a:r>
            <a:r>
              <a:rPr lang="zh-CN" altLang="en-US" sz="200" dirty="0">
                <a:latin typeface="Arial" panose="020B0604020202020204" pitchFamily="34" charset="0"/>
              </a:rPr>
              <a:t>的为民情怀。</a:t>
            </a:r>
          </a:p>
        </p:txBody>
      </p:sp>
      <p:sp>
        <p:nvSpPr>
          <p:cNvPr id="109574" name="文本框 1"/>
          <p:cNvSpPr txBox="1"/>
          <p:nvPr/>
        </p:nvSpPr>
        <p:spPr>
          <a:xfrm>
            <a:off x="1270000" y="63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a:t>
            </a:r>
            <a:r>
              <a:rPr lang="en-US" altLang="zh-CN" sz="200" dirty="0">
                <a:latin typeface="Arial" panose="020B0604020202020204" pitchFamily="34" charset="0"/>
              </a:rPr>
              <a:t>"</a:t>
            </a:r>
            <a:endParaRPr lang="zh-CN" altLang="en-US" sz="200" dirty="0">
              <a:latin typeface="Arial" panose="020B0604020202020204" pitchFamily="34" charset="0"/>
            </a:endParaRPr>
          </a:p>
        </p:txBody>
      </p:sp>
      <p:pic>
        <p:nvPicPr>
          <p:cNvPr id="109575" name="图片 2"/>
          <p:cNvPicPr/>
          <p:nvPr/>
        </p:nvPicPr>
        <p:blipFill>
          <a:blip r:embed="rId3"/>
          <a:stretch>
            <a:fillRect/>
          </a:stretch>
        </p:blipFill>
        <p:spPr>
          <a:xfrm>
            <a:off x="0" y="0"/>
            <a:ext cx="9144000" cy="5143500"/>
          </a:xfrm>
          <a:prstGeom prst="rect">
            <a:avLst/>
          </a:prstGeom>
          <a:noFill/>
          <a:ln w="9525">
            <a:noFill/>
          </a:ln>
        </p:spPr>
      </p:pic>
      <p:cxnSp>
        <p:nvCxnSpPr>
          <p:cNvPr id="109576" name="直接连接符 6"/>
          <p:cNvCxnSpPr/>
          <p:nvPr/>
        </p:nvCxnSpPr>
        <p:spPr>
          <a:xfrm flipH="1">
            <a:off x="406400" y="579438"/>
            <a:ext cx="6542088" cy="0"/>
          </a:xfrm>
          <a:prstGeom prst="line">
            <a:avLst/>
          </a:prstGeom>
          <a:ln w="9525" cap="flat" cmpd="sng">
            <a:solidFill>
              <a:srgbClr val="292929"/>
            </a:solidFill>
            <a:prstDash val="dash"/>
            <a:headEnd type="none" w="med" len="med"/>
            <a:tailEnd type="oval" w="med" len="med"/>
          </a:ln>
        </p:spPr>
      </p:cxnSp>
      <p:sp>
        <p:nvSpPr>
          <p:cNvPr id="4" name="等腰三角形 3"/>
          <p:cNvSpPr/>
          <p:nvPr/>
        </p:nvSpPr>
        <p:spPr>
          <a:xfrm rot="5400000">
            <a:off x="-41275" y="319088"/>
            <a:ext cx="603250" cy="520700"/>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109578" name="图片 3"/>
          <p:cNvPicPr>
            <a:picLocks noChangeAspect="1"/>
          </p:cNvPicPr>
          <p:nvPr/>
        </p:nvPicPr>
        <p:blipFill>
          <a:blip r:embed="rId4"/>
          <a:stretch>
            <a:fillRect/>
          </a:stretch>
        </p:blipFill>
        <p:spPr>
          <a:xfrm>
            <a:off x="7551738" y="0"/>
            <a:ext cx="1592262" cy="965200"/>
          </a:xfrm>
          <a:prstGeom prst="rect">
            <a:avLst/>
          </a:prstGeom>
          <a:noFill/>
          <a:ln w="9525">
            <a:noFill/>
          </a:ln>
        </p:spPr>
      </p:pic>
      <p:grpSp>
        <p:nvGrpSpPr>
          <p:cNvPr id="21" name="组合 20"/>
          <p:cNvGrpSpPr/>
          <p:nvPr/>
        </p:nvGrpSpPr>
        <p:grpSpPr>
          <a:xfrm>
            <a:off x="0" y="1227138"/>
            <a:ext cx="9215438" cy="579437"/>
            <a:chOff x="785997" y="1678947"/>
            <a:chExt cx="12287229" cy="769441"/>
          </a:xfrm>
        </p:grpSpPr>
        <p:sp>
          <p:nvSpPr>
            <p:cNvPr id="109583" name="TextBox 20"/>
            <p:cNvSpPr txBox="1"/>
            <p:nvPr/>
          </p:nvSpPr>
          <p:spPr>
            <a:xfrm>
              <a:off x="1777282" y="1678947"/>
              <a:ext cx="11295944" cy="526673"/>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nSpc>
                  <a:spcPct val="120000"/>
                </a:lnSpc>
                <a:spcBef>
                  <a:spcPct val="0"/>
                </a:spcBef>
                <a:buFontTx/>
                <a:buNone/>
              </a:pPr>
              <a:r>
                <a:rPr lang="zh-CN" altLang="en-US" sz="1800" b="1" dirty="0">
                  <a:solidFill>
                    <a:srgbClr val="C00000"/>
                  </a:solidFill>
                  <a:latin typeface="Arial" panose="020B0604020202020204" pitchFamily="34" charset="0"/>
                  <a:ea typeface="微软雅黑" panose="020B0503020204020204" pitchFamily="34" charset="-122"/>
                  <a:sym typeface="Arial" panose="020B0604020202020204" pitchFamily="34" charset="0"/>
                </a:rPr>
                <a:t>第三，心系广大青年，始终成为党联系青年最为牢固的桥梁纽带</a:t>
              </a:r>
            </a:p>
          </p:txBody>
        </p:sp>
        <p:pic>
          <p:nvPicPr>
            <p:cNvPr id="109584" name="图片 4"/>
            <p:cNvPicPr>
              <a:picLocks noChangeAspect="1"/>
            </p:cNvPicPr>
            <p:nvPr/>
          </p:nvPicPr>
          <p:blipFill>
            <a:blip r:embed="rId5"/>
            <a:stretch>
              <a:fillRect/>
            </a:stretch>
          </p:blipFill>
          <p:spPr>
            <a:xfrm>
              <a:off x="785997" y="1713396"/>
              <a:ext cx="1066624" cy="734992"/>
            </a:xfrm>
            <a:prstGeom prst="rect">
              <a:avLst/>
            </a:prstGeom>
            <a:noFill/>
            <a:ln w="9525">
              <a:noFill/>
            </a:ln>
          </p:spPr>
        </p:pic>
      </p:grpSp>
      <p:sp>
        <p:nvSpPr>
          <p:cNvPr id="24" name="TextBox 6"/>
          <p:cNvSpPr/>
          <p:nvPr/>
        </p:nvSpPr>
        <p:spPr>
          <a:xfrm>
            <a:off x="611188" y="1995488"/>
            <a:ext cx="4537075" cy="1917700"/>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358775" algn="just">
              <a:lnSpc>
                <a:spcPts val="1800"/>
              </a:lnSpc>
              <a:spcBef>
                <a:spcPct val="0"/>
              </a:spcBef>
              <a:buNone/>
            </a:pPr>
            <a:r>
              <a:rPr lang="zh-CN" altLang="en-US" sz="1200" dirty="0">
                <a:latin typeface="微软雅黑" panose="020B0503020204020204" pitchFamily="34" charset="-122"/>
                <a:ea typeface="微软雅黑" panose="020B0503020204020204" pitchFamily="34" charset="-122"/>
                <a:sym typeface="Arial" panose="020B0604020202020204" pitchFamily="34" charset="0"/>
              </a:rPr>
              <a:t>共青团是党领导的群团组织，也是青年人自己的组织。团的最大优势在于遍布基层一线、深入青年身边。要紧扣服务青年的工作生命线，履行巩固和扩大党执政的青年群众基础这一政治责任，既把青年的温度如实告诉党，也把党的温暖充分传递给青年。要千方百计为青年办实事、解难事，主动想青年之所想、急青年之所急，充分依托党赋予的资源和渠道，为青年提供实实在在的帮助，让广大青年真切感受到党的关爱就在身边、关怀就在眼前！</a:t>
            </a:r>
          </a:p>
        </p:txBody>
      </p:sp>
      <p:sp>
        <p:nvSpPr>
          <p:cNvPr id="10" name="文本框 9"/>
          <p:cNvSpPr txBox="1"/>
          <p:nvPr/>
        </p:nvSpPr>
        <p:spPr>
          <a:xfrm>
            <a:off x="476474" y="230645"/>
            <a:ext cx="7730901" cy="398780"/>
          </a:xfrm>
          <a:prstGeom prst="rect">
            <a:avLst/>
          </a:prstGeom>
          <a:noFill/>
        </p:spPr>
        <p:txBody>
          <a:bodyPr>
            <a:spAutoFit/>
          </a:bodyPr>
          <a:lstStyle/>
          <a:p>
            <a:pPr marR="0" defTabSz="914400">
              <a:buClrTx/>
              <a:buSzTx/>
              <a:buFontTx/>
              <a:buNone/>
              <a:defRPr/>
            </a:pPr>
            <a:r>
              <a:rPr lang="zh-CN" altLang="en-US" sz="2000" b="1" spc="225" noProof="0" dirty="0">
                <a:effectLst>
                  <a:glow rad="101600">
                    <a:prstClr val="white">
                      <a:alpha val="60000"/>
                    </a:prstClr>
                  </a:glow>
                </a:effectLst>
                <a:latin typeface="微软雅黑" panose="020B0503020204020204" pitchFamily="34" charset="-122"/>
                <a:ea typeface="微软雅黑" panose="020B0503020204020204" pitchFamily="34" charset="-122"/>
                <a:sym typeface="+mn-ea"/>
              </a:rPr>
              <a:t>四、对新时代共青团提出</a:t>
            </a:r>
            <a:r>
              <a:rPr lang="en-US" altLang="zh-CN" sz="2000" b="1" spc="225" noProof="0" dirty="0">
                <a:effectLst>
                  <a:glow rad="101600">
                    <a:prstClr val="white">
                      <a:alpha val="60000"/>
                    </a:prstClr>
                  </a:glow>
                </a:effectLst>
                <a:latin typeface="微软雅黑" panose="020B0503020204020204" pitchFamily="34" charset="-122"/>
                <a:ea typeface="微软雅黑" panose="020B0503020204020204" pitchFamily="34" charset="-122"/>
                <a:sym typeface="+mn-ea"/>
              </a:rPr>
              <a:t>”</a:t>
            </a:r>
            <a:r>
              <a:rPr lang="zh-CN" altLang="en-US" sz="2000" b="1" spc="225" noProof="0" dirty="0">
                <a:effectLst>
                  <a:glow rad="101600">
                    <a:prstClr val="white">
                      <a:alpha val="60000"/>
                    </a:prstClr>
                  </a:glow>
                </a:effectLst>
                <a:latin typeface="微软雅黑" panose="020B0503020204020204" pitchFamily="34" charset="-122"/>
                <a:ea typeface="微软雅黑" panose="020B0503020204020204" pitchFamily="34" charset="-122"/>
                <a:sym typeface="+mn-ea"/>
              </a:rPr>
              <a:t>四个始终成为</a:t>
            </a:r>
            <a:r>
              <a:rPr lang="en-US" altLang="zh-CN" sz="2000" b="1" spc="225" noProof="0" dirty="0">
                <a:effectLst>
                  <a:glow rad="101600">
                    <a:prstClr val="white">
                      <a:alpha val="60000"/>
                    </a:prstClr>
                  </a:glow>
                </a:effectLst>
                <a:latin typeface="微软雅黑" panose="020B0503020204020204" pitchFamily="34" charset="-122"/>
                <a:ea typeface="微软雅黑" panose="020B0503020204020204" pitchFamily="34" charset="-122"/>
                <a:sym typeface="+mn-ea"/>
              </a:rPr>
              <a:t>“</a:t>
            </a:r>
            <a:r>
              <a:rPr lang="zh-CN" altLang="en-US" sz="2000" b="1" spc="225" noProof="0" dirty="0">
                <a:effectLst>
                  <a:glow rad="101600">
                    <a:prstClr val="white">
                      <a:alpha val="60000"/>
                    </a:prstClr>
                  </a:glow>
                </a:effectLst>
                <a:latin typeface="微软雅黑" panose="020B0503020204020204" pitchFamily="34" charset="-122"/>
                <a:ea typeface="微软雅黑" panose="020B0503020204020204" pitchFamily="34" charset="-122"/>
                <a:sym typeface="+mn-ea"/>
              </a:rPr>
              <a:t>的殷切希望</a:t>
            </a:r>
            <a:endParaRPr kumimoji="0" lang="zh-CN" altLang="en-US" sz="2000" b="1" kern="1200" cap="none" spc="225" normalizeH="0" baseline="0" noProof="0" dirty="0">
              <a:effectLst>
                <a:glow rad="101600">
                  <a:prstClr val="white">
                    <a:alpha val="60000"/>
                  </a:prstClr>
                </a:glow>
              </a:effectLst>
              <a:latin typeface="微软雅黑" panose="020B0503020204020204" pitchFamily="34" charset="-122"/>
              <a:ea typeface="微软雅黑" panose="020B0503020204020204" pitchFamily="34" charset="-122"/>
              <a:cs typeface="+mn-cs"/>
            </a:endParaRPr>
          </a:p>
        </p:txBody>
      </p:sp>
      <p:pic>
        <p:nvPicPr>
          <p:cNvPr id="109582" name="图片 4"/>
          <p:cNvPicPr>
            <a:picLocks noChangeAspect="1"/>
          </p:cNvPicPr>
          <p:nvPr/>
        </p:nvPicPr>
        <p:blipFill>
          <a:blip r:embed="rId6"/>
          <a:stretch>
            <a:fillRect/>
          </a:stretch>
        </p:blipFill>
        <p:spPr>
          <a:xfrm>
            <a:off x="6002338" y="1885950"/>
            <a:ext cx="2346325" cy="1919288"/>
          </a:xfrm>
          <a:prstGeom prst="rect">
            <a:avLst/>
          </a:prstGeom>
          <a:noFill/>
          <a:ln w="9525">
            <a:noFill/>
          </a:ln>
        </p:spPr>
      </p:pic>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down)">
                                      <p:cBhvr>
                                        <p:cTn id="7" dur="500"/>
                                        <p:tgtEl>
                                          <p:spTgt spid="21"/>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down)">
                                      <p:cBhvr>
                                        <p:cTn id="11" dur="500"/>
                                        <p:tgtEl>
                                          <p:spTgt spid="24"/>
                                        </p:tgtEl>
                                      </p:cBhvr>
                                    </p:animEffect>
                                  </p:childTnLst>
                                </p:cTn>
                              </p:par>
                              <p:par>
                                <p:cTn id="12" presetID="23" presetClass="entr" presetSubtype="16" fill="hold" nodeType="with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500" fill="hold"/>
                                        <p:tgtEl>
                                          <p:spTgt spid="10"/>
                                        </p:tgtEl>
                                        <p:attrNameLst>
                                          <p:attrName>ppt_w</p:attrName>
                                        </p:attrNameLst>
                                      </p:cBhvr>
                                      <p:tavLst>
                                        <p:tav tm="0">
                                          <p:val>
                                            <p:fltVal val="0"/>
                                          </p:val>
                                        </p:tav>
                                        <p:tav tm="100000">
                                          <p:val>
                                            <p:strVal val="#ppt_w"/>
                                          </p:val>
                                        </p:tav>
                                      </p:tavLst>
                                    </p:anim>
                                    <p:anim calcmode="lin" valueType="num">
                                      <p:cBhvr>
                                        <p:cTn id="15" dur="500" fill="hold"/>
                                        <p:tgtEl>
                                          <p:spTgt spid="10"/>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文本框 6"/>
          <p:cNvSpPr txBox="1"/>
          <p:nvPr/>
        </p:nvSpPr>
        <p:spPr>
          <a:xfrm>
            <a:off x="1270000" y="317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分领域组织市直单位就重点工作落实情况开展拉练观摩，高点对标，激励争先。</a:t>
            </a:r>
          </a:p>
        </p:txBody>
      </p:sp>
      <p:sp>
        <p:nvSpPr>
          <p:cNvPr id="111619" name="文本框 5"/>
          <p:cNvSpPr txBox="1"/>
          <p:nvPr/>
        </p:nvSpPr>
        <p:spPr>
          <a:xfrm>
            <a:off x="1270000" y="2540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愿为</a:t>
            </a:r>
            <a:r>
              <a:rPr lang="en-US" altLang="zh-CN" sz="200" dirty="0">
                <a:latin typeface="Arial" panose="020B0604020202020204" pitchFamily="34" charset="0"/>
              </a:rPr>
              <a:t>"</a:t>
            </a:r>
            <a:r>
              <a:rPr lang="zh-CN" altLang="en-US" sz="200" dirty="0">
                <a:latin typeface="Arial" panose="020B0604020202020204" pitchFamily="34" charset="0"/>
              </a:rPr>
              <a:t>薪火</a:t>
            </a:r>
            <a:r>
              <a:rPr lang="en-US" altLang="zh-CN" sz="200" dirty="0">
                <a:latin typeface="Arial" panose="020B0604020202020204" pitchFamily="34" charset="0"/>
              </a:rPr>
              <a:t>" "</a:t>
            </a:r>
            <a:r>
              <a:rPr lang="zh-CN" altLang="en-US" sz="200" dirty="0">
                <a:latin typeface="Arial" panose="020B0604020202020204" pitchFamily="34" charset="0"/>
              </a:rPr>
              <a:t>追光</a:t>
            </a:r>
            <a:r>
              <a:rPr lang="en-US" altLang="zh-CN" sz="200" dirty="0">
                <a:latin typeface="Arial" panose="020B0604020202020204" pitchFamily="34" charset="0"/>
              </a:rPr>
              <a:t>"</a:t>
            </a:r>
            <a:r>
              <a:rPr lang="zh-CN" altLang="en-US" sz="200" dirty="0">
                <a:latin typeface="Arial" panose="020B0604020202020204" pitchFamily="34" charset="0"/>
              </a:rPr>
              <a:t>前行</a:t>
            </a:r>
          </a:p>
        </p:txBody>
      </p:sp>
      <p:sp>
        <p:nvSpPr>
          <p:cNvPr id="111620" name="文本框 4"/>
          <p:cNvSpPr txBox="1"/>
          <p:nvPr/>
        </p:nvSpPr>
        <p:spPr>
          <a:xfrm>
            <a:off x="1270000" y="190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en-US" altLang="zh-CN" sz="200" dirty="0">
                <a:latin typeface="Arial" panose="020B0604020202020204" pitchFamily="34" charset="0"/>
              </a:rPr>
              <a:t>"</a:t>
            </a:r>
            <a:r>
              <a:rPr lang="zh-CN" altLang="en-US" sz="200" dirty="0">
                <a:latin typeface="Arial" panose="020B0604020202020204" pitchFamily="34" charset="0"/>
              </a:rPr>
              <a:t>秦加增常常挂念家乡父老乡亲的生活，对家乡的建设倾注了满腔热血。</a:t>
            </a:r>
          </a:p>
        </p:txBody>
      </p:sp>
      <p:sp>
        <p:nvSpPr>
          <p:cNvPr id="111621" name="文本框 2"/>
          <p:cNvSpPr txBox="1"/>
          <p:nvPr/>
        </p:nvSpPr>
        <p:spPr>
          <a:xfrm>
            <a:off x="1270000" y="1270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文章指出，尊重和保障人权是中国共产党人的不懈追求。</a:t>
            </a:r>
          </a:p>
        </p:txBody>
      </p:sp>
      <p:sp>
        <p:nvSpPr>
          <p:cNvPr id="111622" name="文本框 1"/>
          <p:cNvSpPr txBox="1"/>
          <p:nvPr/>
        </p:nvSpPr>
        <p:spPr>
          <a:xfrm>
            <a:off x="1270000" y="63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激烈的竞争，突然风靡的</a:t>
            </a:r>
            <a:r>
              <a:rPr lang="en-US" altLang="zh-CN" sz="200" dirty="0">
                <a:latin typeface="Arial" panose="020B0604020202020204" pitchFamily="34" charset="0"/>
              </a:rPr>
              <a:t>"</a:t>
            </a:r>
            <a:r>
              <a:rPr lang="zh-CN" altLang="en-US" sz="200" dirty="0">
                <a:latin typeface="Arial" panose="020B0604020202020204" pitchFamily="34" charset="0"/>
              </a:rPr>
              <a:t>内卷</a:t>
            </a:r>
            <a:r>
              <a:rPr lang="en-US" altLang="zh-CN" sz="200" dirty="0">
                <a:latin typeface="Arial" panose="020B0604020202020204" pitchFamily="34" charset="0"/>
              </a:rPr>
              <a:t>"</a:t>
            </a:r>
            <a:r>
              <a:rPr lang="zh-CN" altLang="en-US" sz="200" dirty="0">
                <a:latin typeface="Arial" panose="020B0604020202020204" pitchFamily="34" charset="0"/>
              </a:rPr>
              <a:t>，拨乱了很多青年的选择，大家好似被动地前进着，但又缺失了些什么。</a:t>
            </a:r>
          </a:p>
        </p:txBody>
      </p:sp>
      <p:pic>
        <p:nvPicPr>
          <p:cNvPr id="111623" name="图片 2"/>
          <p:cNvPicPr/>
          <p:nvPr/>
        </p:nvPicPr>
        <p:blipFill>
          <a:blip r:embed="rId3"/>
          <a:stretch>
            <a:fillRect/>
          </a:stretch>
        </p:blipFill>
        <p:spPr>
          <a:xfrm>
            <a:off x="0" y="0"/>
            <a:ext cx="9144000" cy="5143500"/>
          </a:xfrm>
          <a:prstGeom prst="rect">
            <a:avLst/>
          </a:prstGeom>
          <a:noFill/>
          <a:ln w="9525">
            <a:noFill/>
          </a:ln>
        </p:spPr>
      </p:pic>
      <p:cxnSp>
        <p:nvCxnSpPr>
          <p:cNvPr id="111624" name="直接连接符 6"/>
          <p:cNvCxnSpPr/>
          <p:nvPr/>
        </p:nvCxnSpPr>
        <p:spPr>
          <a:xfrm flipH="1">
            <a:off x="406400" y="579438"/>
            <a:ext cx="6542088" cy="0"/>
          </a:xfrm>
          <a:prstGeom prst="line">
            <a:avLst/>
          </a:prstGeom>
          <a:ln w="9525" cap="flat" cmpd="sng">
            <a:solidFill>
              <a:srgbClr val="292929"/>
            </a:solidFill>
            <a:prstDash val="dash"/>
            <a:headEnd type="none" w="med" len="med"/>
            <a:tailEnd type="oval" w="med" len="med"/>
          </a:ln>
        </p:spPr>
      </p:cxnSp>
      <p:sp>
        <p:nvSpPr>
          <p:cNvPr id="4" name="等腰三角形 3"/>
          <p:cNvSpPr/>
          <p:nvPr/>
        </p:nvSpPr>
        <p:spPr>
          <a:xfrm rot="5400000">
            <a:off x="-41275" y="319088"/>
            <a:ext cx="603250" cy="520700"/>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111626" name="图片 3"/>
          <p:cNvPicPr>
            <a:picLocks noChangeAspect="1"/>
          </p:cNvPicPr>
          <p:nvPr/>
        </p:nvPicPr>
        <p:blipFill>
          <a:blip r:embed="rId4"/>
          <a:stretch>
            <a:fillRect/>
          </a:stretch>
        </p:blipFill>
        <p:spPr>
          <a:xfrm>
            <a:off x="7551738" y="0"/>
            <a:ext cx="1592262" cy="965200"/>
          </a:xfrm>
          <a:prstGeom prst="rect">
            <a:avLst/>
          </a:prstGeom>
          <a:noFill/>
          <a:ln w="9525">
            <a:noFill/>
          </a:ln>
        </p:spPr>
      </p:pic>
      <p:grpSp>
        <p:nvGrpSpPr>
          <p:cNvPr id="21" name="组合 20"/>
          <p:cNvGrpSpPr/>
          <p:nvPr/>
        </p:nvGrpSpPr>
        <p:grpSpPr>
          <a:xfrm>
            <a:off x="0" y="1227138"/>
            <a:ext cx="9215438" cy="579437"/>
            <a:chOff x="785997" y="1678947"/>
            <a:chExt cx="12287229" cy="769441"/>
          </a:xfrm>
        </p:grpSpPr>
        <p:sp>
          <p:nvSpPr>
            <p:cNvPr id="111631" name="TextBox 20"/>
            <p:cNvSpPr txBox="1"/>
            <p:nvPr/>
          </p:nvSpPr>
          <p:spPr>
            <a:xfrm>
              <a:off x="1777282" y="1678947"/>
              <a:ext cx="11295944" cy="526673"/>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nSpc>
                  <a:spcPct val="120000"/>
                </a:lnSpc>
                <a:spcBef>
                  <a:spcPct val="0"/>
                </a:spcBef>
                <a:buFontTx/>
                <a:buNone/>
              </a:pPr>
              <a:r>
                <a:rPr lang="zh-CN" altLang="en-US" sz="1800" b="1" dirty="0">
                  <a:solidFill>
                    <a:srgbClr val="C00000"/>
                  </a:solidFill>
                  <a:latin typeface="Arial" panose="020B0604020202020204" pitchFamily="34" charset="0"/>
                  <a:ea typeface="微软雅黑" panose="020B0503020204020204" pitchFamily="34" charset="-122"/>
                  <a:sym typeface="Arial" panose="020B0604020202020204" pitchFamily="34" charset="0"/>
                </a:rPr>
                <a:t>第四，勇于自我革命，始终成为紧跟党走在时代前列的先进组织</a:t>
              </a:r>
            </a:p>
          </p:txBody>
        </p:sp>
        <p:pic>
          <p:nvPicPr>
            <p:cNvPr id="111632" name="图片 4"/>
            <p:cNvPicPr>
              <a:picLocks noChangeAspect="1"/>
            </p:cNvPicPr>
            <p:nvPr/>
          </p:nvPicPr>
          <p:blipFill>
            <a:blip r:embed="rId5"/>
            <a:stretch>
              <a:fillRect/>
            </a:stretch>
          </p:blipFill>
          <p:spPr>
            <a:xfrm>
              <a:off x="785997" y="1713396"/>
              <a:ext cx="1066624" cy="734992"/>
            </a:xfrm>
            <a:prstGeom prst="rect">
              <a:avLst/>
            </a:prstGeom>
            <a:noFill/>
            <a:ln w="9525">
              <a:noFill/>
            </a:ln>
          </p:spPr>
        </p:pic>
      </p:grpSp>
      <p:sp>
        <p:nvSpPr>
          <p:cNvPr id="24" name="TextBox 6"/>
          <p:cNvSpPr/>
          <p:nvPr/>
        </p:nvSpPr>
        <p:spPr>
          <a:xfrm>
            <a:off x="611188" y="1995488"/>
            <a:ext cx="4537075" cy="28416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358775" algn="just">
              <a:lnSpc>
                <a:spcPts val="1800"/>
              </a:lnSpc>
              <a:spcBef>
                <a:spcPct val="0"/>
              </a:spcBef>
              <a:buNone/>
            </a:pPr>
            <a:r>
              <a:rPr lang="zh-CN" altLang="en-US" sz="1200" dirty="0">
                <a:latin typeface="微软雅黑" panose="020B0503020204020204" pitchFamily="34" charset="-122"/>
                <a:ea typeface="微软雅黑" panose="020B0503020204020204" pitchFamily="34" charset="-122"/>
                <a:sym typeface="Arial" panose="020B0604020202020204" pitchFamily="34" charset="0"/>
              </a:rPr>
              <a:t>对共青团来说，建设什么样的青年组织、怎样建设青年组织是事关根本的重大问题。“常制不可以待变化，一途不可以应无方，刻船不可以索遗剑。”共青团只有勇于自我革命，才能跟上时代前进、青年发展、实践创新的步伐。要把党的全面领导落实到工作的全过程各领域，走好中国特色社会主义群团发展道路，聚焦不断保持和增强政治性、先进性、群众性的目标方向，推动共青团改革向纵深发展。要敏于把握青年脉搏，依据青年工作生活方式新变化新特点，探索团的基层组织建设新思路新模式，带动青联、学联组织高扬爱国主义、社会主义旗帜，不断巩固和扩大青年爱国统一战线。要自觉对标全面从严治党经验做法，以改革创新精神和从严从实之风加强自身建设，严于管团治团，在全方位、高标准锻造中焕发出共青团昂扬向上的时代风貌！</a:t>
            </a:r>
          </a:p>
        </p:txBody>
      </p:sp>
      <p:sp>
        <p:nvSpPr>
          <p:cNvPr id="10" name="文本框 9"/>
          <p:cNvSpPr txBox="1"/>
          <p:nvPr/>
        </p:nvSpPr>
        <p:spPr>
          <a:xfrm>
            <a:off x="476474" y="230645"/>
            <a:ext cx="7730901" cy="398780"/>
          </a:xfrm>
          <a:prstGeom prst="rect">
            <a:avLst/>
          </a:prstGeom>
          <a:noFill/>
        </p:spPr>
        <p:txBody>
          <a:bodyPr>
            <a:spAutoFit/>
          </a:bodyPr>
          <a:lstStyle/>
          <a:p>
            <a:pPr marR="0" defTabSz="914400">
              <a:buClrTx/>
              <a:buSzTx/>
              <a:buFontTx/>
              <a:buNone/>
              <a:defRPr/>
            </a:pPr>
            <a:r>
              <a:rPr lang="zh-CN" altLang="en-US" sz="2000" b="1" spc="225" noProof="0" dirty="0">
                <a:effectLst>
                  <a:glow rad="101600">
                    <a:prstClr val="white">
                      <a:alpha val="60000"/>
                    </a:prstClr>
                  </a:glow>
                </a:effectLst>
                <a:latin typeface="微软雅黑" panose="020B0503020204020204" pitchFamily="34" charset="-122"/>
                <a:ea typeface="微软雅黑" panose="020B0503020204020204" pitchFamily="34" charset="-122"/>
                <a:sym typeface="+mn-ea"/>
              </a:rPr>
              <a:t>四、对新时代共青团提出</a:t>
            </a:r>
            <a:r>
              <a:rPr lang="en-US" altLang="zh-CN" sz="2000" b="1" spc="225" noProof="0" dirty="0">
                <a:effectLst>
                  <a:glow rad="101600">
                    <a:prstClr val="white">
                      <a:alpha val="60000"/>
                    </a:prstClr>
                  </a:glow>
                </a:effectLst>
                <a:latin typeface="微软雅黑" panose="020B0503020204020204" pitchFamily="34" charset="-122"/>
                <a:ea typeface="微软雅黑" panose="020B0503020204020204" pitchFamily="34" charset="-122"/>
                <a:sym typeface="+mn-ea"/>
              </a:rPr>
              <a:t>”</a:t>
            </a:r>
            <a:r>
              <a:rPr lang="zh-CN" altLang="en-US" sz="2000" b="1" spc="225" noProof="0" dirty="0">
                <a:effectLst>
                  <a:glow rad="101600">
                    <a:prstClr val="white">
                      <a:alpha val="60000"/>
                    </a:prstClr>
                  </a:glow>
                </a:effectLst>
                <a:latin typeface="微软雅黑" panose="020B0503020204020204" pitchFamily="34" charset="-122"/>
                <a:ea typeface="微软雅黑" panose="020B0503020204020204" pitchFamily="34" charset="-122"/>
                <a:sym typeface="+mn-ea"/>
              </a:rPr>
              <a:t>四个始终成为</a:t>
            </a:r>
            <a:r>
              <a:rPr lang="en-US" altLang="zh-CN" sz="2000" b="1" spc="225" noProof="0" dirty="0">
                <a:effectLst>
                  <a:glow rad="101600">
                    <a:prstClr val="white">
                      <a:alpha val="60000"/>
                    </a:prstClr>
                  </a:glow>
                </a:effectLst>
                <a:latin typeface="微软雅黑" panose="020B0503020204020204" pitchFamily="34" charset="-122"/>
                <a:ea typeface="微软雅黑" panose="020B0503020204020204" pitchFamily="34" charset="-122"/>
                <a:sym typeface="+mn-ea"/>
              </a:rPr>
              <a:t>“</a:t>
            </a:r>
            <a:r>
              <a:rPr lang="zh-CN" altLang="en-US" sz="2000" b="1" spc="225" noProof="0" dirty="0">
                <a:effectLst>
                  <a:glow rad="101600">
                    <a:prstClr val="white">
                      <a:alpha val="60000"/>
                    </a:prstClr>
                  </a:glow>
                </a:effectLst>
                <a:latin typeface="微软雅黑" panose="020B0503020204020204" pitchFamily="34" charset="-122"/>
                <a:ea typeface="微软雅黑" panose="020B0503020204020204" pitchFamily="34" charset="-122"/>
                <a:sym typeface="+mn-ea"/>
              </a:rPr>
              <a:t>的殷切希望</a:t>
            </a:r>
            <a:endParaRPr kumimoji="0" lang="zh-CN" altLang="en-US" sz="2000" b="1" kern="1200" cap="none" spc="225" normalizeH="0" baseline="0" noProof="0" dirty="0">
              <a:effectLst>
                <a:glow rad="101600">
                  <a:prstClr val="white">
                    <a:alpha val="60000"/>
                  </a:prstClr>
                </a:glow>
              </a:effectLst>
              <a:latin typeface="微软雅黑" panose="020B0503020204020204" pitchFamily="34" charset="-122"/>
              <a:ea typeface="微软雅黑" panose="020B0503020204020204" pitchFamily="34" charset="-122"/>
              <a:cs typeface="+mn-cs"/>
            </a:endParaRPr>
          </a:p>
        </p:txBody>
      </p:sp>
      <p:pic>
        <p:nvPicPr>
          <p:cNvPr id="111630" name="图片 4"/>
          <p:cNvPicPr>
            <a:picLocks noChangeAspect="1"/>
          </p:cNvPicPr>
          <p:nvPr/>
        </p:nvPicPr>
        <p:blipFill>
          <a:blip r:embed="rId6"/>
          <a:stretch>
            <a:fillRect/>
          </a:stretch>
        </p:blipFill>
        <p:spPr>
          <a:xfrm>
            <a:off x="5867400" y="2222500"/>
            <a:ext cx="2787650" cy="2078038"/>
          </a:xfrm>
          <a:prstGeom prst="rect">
            <a:avLst/>
          </a:prstGeom>
          <a:noFill/>
          <a:ln w="9525">
            <a:noFill/>
          </a:ln>
        </p:spPr>
      </p:pic>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down)">
                                      <p:cBhvr>
                                        <p:cTn id="7" dur="500"/>
                                        <p:tgtEl>
                                          <p:spTgt spid="21"/>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down)">
                                      <p:cBhvr>
                                        <p:cTn id="11" dur="500"/>
                                        <p:tgtEl>
                                          <p:spTgt spid="24"/>
                                        </p:tgtEl>
                                      </p:cBhvr>
                                    </p:animEffect>
                                  </p:childTnLst>
                                </p:cTn>
                              </p:par>
                              <p:par>
                                <p:cTn id="12" presetID="23" presetClass="entr" presetSubtype="16" fill="hold" nodeType="with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500" fill="hold"/>
                                        <p:tgtEl>
                                          <p:spTgt spid="10"/>
                                        </p:tgtEl>
                                        <p:attrNameLst>
                                          <p:attrName>ppt_w</p:attrName>
                                        </p:attrNameLst>
                                      </p:cBhvr>
                                      <p:tavLst>
                                        <p:tav tm="0">
                                          <p:val>
                                            <p:fltVal val="0"/>
                                          </p:val>
                                        </p:tav>
                                        <p:tav tm="100000">
                                          <p:val>
                                            <p:strVal val="#ppt_w"/>
                                          </p:val>
                                        </p:tav>
                                      </p:tavLst>
                                    </p:anim>
                                    <p:anim calcmode="lin" valueType="num">
                                      <p:cBhvr>
                                        <p:cTn id="15" dur="500" fill="hold"/>
                                        <p:tgtEl>
                                          <p:spTgt spid="10"/>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文本框 6"/>
          <p:cNvSpPr txBox="1"/>
          <p:nvPr/>
        </p:nvSpPr>
        <p:spPr>
          <a:xfrm>
            <a:off x="1270000" y="317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en-US" altLang="zh-CN" sz="200" dirty="0">
                <a:latin typeface="Arial" panose="020B0604020202020204" pitchFamily="34" charset="0"/>
              </a:rPr>
              <a:t>"</a:t>
            </a:r>
            <a:r>
              <a:rPr lang="zh-CN" altLang="en-US" sz="200" dirty="0">
                <a:latin typeface="Arial" panose="020B0604020202020204" pitchFamily="34" charset="0"/>
              </a:rPr>
              <a:t>人就像蜡烛，有一分热，发一分光，给人以光明，给以温暖。</a:t>
            </a:r>
          </a:p>
        </p:txBody>
      </p:sp>
      <p:sp>
        <p:nvSpPr>
          <p:cNvPr id="113667" name="文本框 5"/>
          <p:cNvSpPr txBox="1"/>
          <p:nvPr/>
        </p:nvSpPr>
        <p:spPr>
          <a:xfrm>
            <a:off x="1270000" y="2540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于是，他经常是忍着肝疼逆风而上，徒步几里地也要探查风口沙源，有时身子单薄被风吹得站不起来，他就手脚并用趴在地上向前爬。</a:t>
            </a:r>
          </a:p>
        </p:txBody>
      </p:sp>
      <p:sp>
        <p:nvSpPr>
          <p:cNvPr id="113668" name="文本框 4"/>
          <p:cNvSpPr txBox="1"/>
          <p:nvPr/>
        </p:nvSpPr>
        <p:spPr>
          <a:xfrm>
            <a:off x="1270000" y="190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在工作中，对同事要甘为衬红绿叶，多一些由衷的关怀与帮衬，少一些</a:t>
            </a:r>
            <a:r>
              <a:rPr lang="en-US" altLang="zh-CN" sz="200" dirty="0">
                <a:latin typeface="Arial" panose="020B0604020202020204" pitchFamily="34" charset="0"/>
              </a:rPr>
              <a:t>"</a:t>
            </a:r>
            <a:r>
              <a:rPr lang="zh-CN" altLang="en-US" sz="200" dirty="0">
                <a:latin typeface="Arial" panose="020B0604020202020204" pitchFamily="34" charset="0"/>
              </a:rPr>
              <a:t>与我无关</a:t>
            </a:r>
            <a:r>
              <a:rPr lang="en-US" altLang="zh-CN" sz="200" dirty="0">
                <a:latin typeface="Arial" panose="020B0604020202020204" pitchFamily="34" charset="0"/>
              </a:rPr>
              <a:t>"</a:t>
            </a:r>
            <a:r>
              <a:rPr lang="zh-CN" altLang="en-US" sz="200" dirty="0">
                <a:latin typeface="Arial" panose="020B0604020202020204" pitchFamily="34" charset="0"/>
              </a:rPr>
              <a:t>的推脱；对前辈要乐做低头稻穗，多一些真诚的尊重与求教，少一些</a:t>
            </a:r>
            <a:r>
              <a:rPr lang="en-US" altLang="zh-CN" sz="200" dirty="0">
                <a:latin typeface="Arial" panose="020B0604020202020204" pitchFamily="34" charset="0"/>
              </a:rPr>
              <a:t>"</a:t>
            </a:r>
            <a:r>
              <a:rPr lang="zh-CN" altLang="en-US" sz="200" dirty="0">
                <a:latin typeface="Arial" panose="020B0604020202020204" pitchFamily="34" charset="0"/>
              </a:rPr>
              <a:t>眼高手低</a:t>
            </a:r>
            <a:r>
              <a:rPr lang="en-US" altLang="zh-CN" sz="200" dirty="0">
                <a:latin typeface="Arial" panose="020B0604020202020204" pitchFamily="34" charset="0"/>
              </a:rPr>
              <a:t>"</a:t>
            </a:r>
            <a:r>
              <a:rPr lang="zh-CN" altLang="en-US" sz="200" dirty="0">
                <a:latin typeface="Arial" panose="020B0604020202020204" pitchFamily="34" charset="0"/>
              </a:rPr>
              <a:t>的狂妄；对百姓要说好一家话，当好一家人，聚合一家力</a:t>
            </a:r>
          </a:p>
        </p:txBody>
      </p:sp>
      <p:sp>
        <p:nvSpPr>
          <p:cNvPr id="113669" name="文本框 2"/>
          <p:cNvSpPr txBox="1"/>
          <p:nvPr/>
        </p:nvSpPr>
        <p:spPr>
          <a:xfrm>
            <a:off x="1270000" y="1270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党员干部要在新形势新挑战新征程中快速成长起来，秉承好先辈意志，坚守好党的</a:t>
            </a:r>
            <a:r>
              <a:rPr lang="en-US" altLang="zh-CN" sz="200" dirty="0">
                <a:latin typeface="Arial" panose="020B0604020202020204" pitchFamily="34" charset="0"/>
              </a:rPr>
              <a:t>"</a:t>
            </a:r>
            <a:r>
              <a:rPr lang="zh-CN" altLang="en-US" sz="200" dirty="0">
                <a:latin typeface="Arial" panose="020B0604020202020204" pitchFamily="34" charset="0"/>
              </a:rPr>
              <a:t>家风</a:t>
            </a:r>
            <a:r>
              <a:rPr lang="en-US" altLang="zh-CN" sz="200" dirty="0">
                <a:latin typeface="Arial" panose="020B0604020202020204" pitchFamily="34" charset="0"/>
              </a:rPr>
              <a:t>"</a:t>
            </a:r>
            <a:r>
              <a:rPr lang="zh-CN" altLang="en-US" sz="200" dirty="0">
                <a:latin typeface="Arial" panose="020B0604020202020204" pitchFamily="34" charset="0"/>
              </a:rPr>
              <a:t>，不耽于物欲，不湎于权力，踏踏实实地为群众排忧解难，兢兢业业地为发展谋划蓄力</a:t>
            </a:r>
          </a:p>
        </p:txBody>
      </p:sp>
      <p:sp>
        <p:nvSpPr>
          <p:cNvPr id="113670" name="文本框 1"/>
          <p:cNvSpPr txBox="1"/>
          <p:nvPr/>
        </p:nvSpPr>
        <p:spPr>
          <a:xfrm>
            <a:off x="1270000" y="63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高校毕业生们往往都是戴着</a:t>
            </a:r>
            <a:r>
              <a:rPr lang="en-US" altLang="zh-CN" sz="200" dirty="0">
                <a:latin typeface="Arial" panose="020B0604020202020204" pitchFamily="34" charset="0"/>
              </a:rPr>
              <a:t>"</a:t>
            </a:r>
            <a:r>
              <a:rPr lang="zh-CN" altLang="en-US" sz="200" dirty="0">
                <a:latin typeface="Arial" panose="020B0604020202020204" pitchFamily="34" charset="0"/>
              </a:rPr>
              <a:t>高学历</a:t>
            </a:r>
            <a:r>
              <a:rPr lang="en-US" altLang="zh-CN" sz="200" dirty="0">
                <a:latin typeface="Arial" panose="020B0604020202020204" pitchFamily="34" charset="0"/>
              </a:rPr>
              <a:t>"</a:t>
            </a:r>
            <a:r>
              <a:rPr lang="zh-CN" altLang="en-US" sz="200" dirty="0">
                <a:latin typeface="Arial" panose="020B0604020202020204" pitchFamily="34" charset="0"/>
              </a:rPr>
              <a:t>的</a:t>
            </a:r>
            <a:r>
              <a:rPr lang="en-US" altLang="zh-CN" sz="200" dirty="0">
                <a:latin typeface="Arial" panose="020B0604020202020204" pitchFamily="34" charset="0"/>
              </a:rPr>
              <a:t>"</a:t>
            </a:r>
            <a:r>
              <a:rPr lang="zh-CN" altLang="en-US" sz="200" dirty="0">
                <a:latin typeface="Arial" panose="020B0604020202020204" pitchFamily="34" charset="0"/>
              </a:rPr>
              <a:t>帽子</a:t>
            </a:r>
            <a:r>
              <a:rPr lang="en-US" altLang="zh-CN" sz="200" dirty="0">
                <a:latin typeface="Arial" panose="020B0604020202020204" pitchFamily="34" charset="0"/>
              </a:rPr>
              <a:t>"</a:t>
            </a:r>
            <a:r>
              <a:rPr lang="zh-CN" altLang="en-US" sz="200" dirty="0">
                <a:latin typeface="Arial" panose="020B0604020202020204" pitchFamily="34" charset="0"/>
              </a:rPr>
              <a:t>，视野宽、眼界高，对于新鲜事物，勇于尝试、敢于拼搏。</a:t>
            </a:r>
          </a:p>
        </p:txBody>
      </p:sp>
      <p:pic>
        <p:nvPicPr>
          <p:cNvPr id="113671" name="图片 2"/>
          <p:cNvPicPr/>
          <p:nvPr/>
        </p:nvPicPr>
        <p:blipFill>
          <a:blip r:embed="rId3"/>
          <a:stretch>
            <a:fillRect/>
          </a:stretch>
        </p:blipFill>
        <p:spPr>
          <a:xfrm>
            <a:off x="0" y="0"/>
            <a:ext cx="9144000" cy="5143500"/>
          </a:xfrm>
          <a:prstGeom prst="rect">
            <a:avLst/>
          </a:prstGeom>
          <a:noFill/>
          <a:ln w="9525">
            <a:noFill/>
          </a:ln>
        </p:spPr>
      </p:pic>
      <p:cxnSp>
        <p:nvCxnSpPr>
          <p:cNvPr id="113672" name="直接连接符 6"/>
          <p:cNvCxnSpPr/>
          <p:nvPr/>
        </p:nvCxnSpPr>
        <p:spPr>
          <a:xfrm flipH="1">
            <a:off x="406400" y="579438"/>
            <a:ext cx="6542088" cy="0"/>
          </a:xfrm>
          <a:prstGeom prst="line">
            <a:avLst/>
          </a:prstGeom>
          <a:ln w="9525" cap="flat" cmpd="sng">
            <a:solidFill>
              <a:srgbClr val="292929"/>
            </a:solidFill>
            <a:prstDash val="dash"/>
            <a:headEnd type="none" w="med" len="med"/>
            <a:tailEnd type="oval" w="med" len="med"/>
          </a:ln>
        </p:spPr>
      </p:cxnSp>
      <p:sp>
        <p:nvSpPr>
          <p:cNvPr id="4" name="等腰三角形 3"/>
          <p:cNvSpPr/>
          <p:nvPr/>
        </p:nvSpPr>
        <p:spPr>
          <a:xfrm rot="5400000">
            <a:off x="-41275" y="319088"/>
            <a:ext cx="603250" cy="520700"/>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113674" name="图片 3"/>
          <p:cNvPicPr>
            <a:picLocks noChangeAspect="1"/>
          </p:cNvPicPr>
          <p:nvPr/>
        </p:nvPicPr>
        <p:blipFill>
          <a:blip r:embed="rId4"/>
          <a:stretch>
            <a:fillRect/>
          </a:stretch>
        </p:blipFill>
        <p:spPr>
          <a:xfrm>
            <a:off x="7551738" y="0"/>
            <a:ext cx="1592262" cy="965200"/>
          </a:xfrm>
          <a:prstGeom prst="rect">
            <a:avLst/>
          </a:prstGeom>
          <a:noFill/>
          <a:ln w="9525">
            <a:noFill/>
          </a:ln>
        </p:spPr>
      </p:pic>
      <p:grpSp>
        <p:nvGrpSpPr>
          <p:cNvPr id="21" name="组合 20"/>
          <p:cNvGrpSpPr/>
          <p:nvPr/>
        </p:nvGrpSpPr>
        <p:grpSpPr>
          <a:xfrm>
            <a:off x="0" y="1227138"/>
            <a:ext cx="9215438" cy="579437"/>
            <a:chOff x="785997" y="1678947"/>
            <a:chExt cx="12287229" cy="769441"/>
          </a:xfrm>
        </p:grpSpPr>
        <p:sp>
          <p:nvSpPr>
            <p:cNvPr id="113679" name="TextBox 20"/>
            <p:cNvSpPr txBox="1"/>
            <p:nvPr/>
          </p:nvSpPr>
          <p:spPr>
            <a:xfrm>
              <a:off x="1777282" y="1678947"/>
              <a:ext cx="11295944" cy="526674"/>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nSpc>
                  <a:spcPct val="120000"/>
                </a:lnSpc>
                <a:spcBef>
                  <a:spcPct val="0"/>
                </a:spcBef>
                <a:buFontTx/>
                <a:buNone/>
              </a:pPr>
              <a:r>
                <a:rPr lang="zh-CN" altLang="en-US" sz="1800" b="1" dirty="0">
                  <a:solidFill>
                    <a:srgbClr val="C00000"/>
                  </a:solidFill>
                  <a:latin typeface="Arial" panose="020B0604020202020204" pitchFamily="34" charset="0"/>
                  <a:ea typeface="微软雅黑" panose="020B0503020204020204" pitchFamily="34" charset="-122"/>
                  <a:sym typeface="Arial" panose="020B0604020202020204" pitchFamily="34" charset="0"/>
                </a:rPr>
                <a:t>以成长为一名合格的共产党员为目标、为光荣</a:t>
              </a:r>
            </a:p>
          </p:txBody>
        </p:sp>
        <p:pic>
          <p:nvPicPr>
            <p:cNvPr id="113680" name="图片 4"/>
            <p:cNvPicPr>
              <a:picLocks noChangeAspect="1"/>
            </p:cNvPicPr>
            <p:nvPr/>
          </p:nvPicPr>
          <p:blipFill>
            <a:blip r:embed="rId5"/>
            <a:stretch>
              <a:fillRect/>
            </a:stretch>
          </p:blipFill>
          <p:spPr>
            <a:xfrm>
              <a:off x="785997" y="1713396"/>
              <a:ext cx="1066624" cy="734992"/>
            </a:xfrm>
            <a:prstGeom prst="rect">
              <a:avLst/>
            </a:prstGeom>
            <a:noFill/>
            <a:ln w="9525">
              <a:noFill/>
            </a:ln>
          </p:spPr>
        </p:pic>
      </p:grpSp>
      <p:sp>
        <p:nvSpPr>
          <p:cNvPr id="24" name="TextBox 6"/>
          <p:cNvSpPr/>
          <p:nvPr/>
        </p:nvSpPr>
        <p:spPr>
          <a:xfrm>
            <a:off x="520700" y="1782763"/>
            <a:ext cx="4824413" cy="2861310"/>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358775" algn="just">
              <a:lnSpc>
                <a:spcPts val="1800"/>
              </a:lnSpc>
              <a:spcBef>
                <a:spcPct val="0"/>
              </a:spcBef>
              <a:buNone/>
            </a:pPr>
            <a:r>
              <a:rPr lang="zh-CN" altLang="en-US" sz="1200" dirty="0">
                <a:latin typeface="微软雅黑" panose="020B0503020204020204" pitchFamily="34" charset="-122"/>
                <a:ea typeface="微软雅黑" panose="020B0503020204020204" pitchFamily="34" charset="-122"/>
                <a:sym typeface="Arial" panose="020B0604020202020204" pitchFamily="34" charset="0"/>
              </a:rPr>
              <a:t>新时代的广大共青团员，要做理想远大、信念坚定的模范，带头学习马克思主义理论，树立共产主义远大理想和中国特色社会主义共同理想，自觉践行社会主义核心价值观，大力弘扬爱国主义精神；要做刻苦学习、锐意创新的模范，带头立足岗位、苦练本领、创先争优，努力成为行业骨干、青年先锋；要做敢于斗争、善于斗争的模范，带头迎难而上、攻坚克难，做到不信邪、不怕鬼、骨头硬；要做艰苦奋斗、无私奉献的模范，带头站稳人民立场，脚踏实地、求真务实，吃苦在前、享受在后，甘于做一颗永不生锈的螺丝钉；要做崇德向善、严守纪律的模范，带头明大德、守公德、严私德，严格遵纪守法，严格履行团员义务。广大共青团员要认真接受政治训练、加强政治锻造、追求政治进步，积极向党组织靠拢，以成长为一名合格的共产党员为目标、为光荣。</a:t>
            </a:r>
          </a:p>
        </p:txBody>
      </p:sp>
      <p:sp>
        <p:nvSpPr>
          <p:cNvPr id="10" name="文本框 9"/>
          <p:cNvSpPr txBox="1"/>
          <p:nvPr/>
        </p:nvSpPr>
        <p:spPr>
          <a:xfrm>
            <a:off x="476474" y="230645"/>
            <a:ext cx="7730901" cy="398780"/>
          </a:xfrm>
          <a:prstGeom prst="rect">
            <a:avLst/>
          </a:prstGeom>
          <a:noFill/>
        </p:spPr>
        <p:txBody>
          <a:bodyPr>
            <a:spAutoFit/>
          </a:bodyPr>
          <a:lstStyle/>
          <a:p>
            <a:pPr marR="0" defTabSz="914400">
              <a:buClrTx/>
              <a:buSzTx/>
              <a:buFontTx/>
              <a:buNone/>
              <a:defRPr/>
            </a:pPr>
            <a:r>
              <a:rPr kumimoji="0" lang="zh-CN" altLang="en-US" sz="2000" b="1" kern="1200" cap="none" spc="225" normalizeH="0" baseline="0" noProof="0" dirty="0">
                <a:effectLst>
                  <a:glow rad="101600">
                    <a:prstClr val="white">
                      <a:alpha val="60000"/>
                    </a:prstClr>
                  </a:glow>
                </a:effectLst>
                <a:latin typeface="微软雅黑" panose="020B0503020204020204" pitchFamily="34" charset="-122"/>
                <a:ea typeface="微软雅黑" panose="020B0503020204020204" pitchFamily="34" charset="-122"/>
                <a:cs typeface="+mn-cs"/>
              </a:rPr>
              <a:t>五、对当代青年提出</a:t>
            </a:r>
            <a:r>
              <a:rPr kumimoji="0" lang="en-US" altLang="zh-CN" sz="2000" b="1" kern="1200" cap="none" spc="225" normalizeH="0" baseline="0" noProof="0" dirty="0">
                <a:effectLst>
                  <a:glow rad="101600">
                    <a:prstClr val="white">
                      <a:alpha val="60000"/>
                    </a:prstClr>
                  </a:glow>
                </a:effectLst>
                <a:latin typeface="微软雅黑" panose="020B0503020204020204" pitchFamily="34" charset="-122"/>
                <a:ea typeface="微软雅黑" panose="020B0503020204020204" pitchFamily="34" charset="-122"/>
                <a:cs typeface="+mn-cs"/>
              </a:rPr>
              <a:t>”</a:t>
            </a:r>
            <a:r>
              <a:rPr kumimoji="0" lang="zh-CN" altLang="en-US" sz="2000" b="1" kern="1200" cap="none" spc="225" normalizeH="0" baseline="0" noProof="0" dirty="0">
                <a:effectLst>
                  <a:glow rad="101600">
                    <a:prstClr val="white">
                      <a:alpha val="60000"/>
                    </a:prstClr>
                  </a:glow>
                </a:effectLst>
                <a:latin typeface="微软雅黑" panose="020B0503020204020204" pitchFamily="34" charset="-122"/>
                <a:ea typeface="微软雅黑" panose="020B0503020204020204" pitchFamily="34" charset="-122"/>
                <a:cs typeface="+mn-cs"/>
              </a:rPr>
              <a:t>五介模范，五个带头</a:t>
            </a:r>
            <a:r>
              <a:rPr kumimoji="0" lang="en-US" altLang="zh-CN" sz="2000" b="1" kern="1200" cap="none" spc="225" normalizeH="0" baseline="0" noProof="0" dirty="0">
                <a:effectLst>
                  <a:glow rad="101600">
                    <a:prstClr val="white">
                      <a:alpha val="60000"/>
                    </a:prstClr>
                  </a:glow>
                </a:effectLst>
                <a:latin typeface="微软雅黑" panose="020B0503020204020204" pitchFamily="34" charset="-122"/>
                <a:ea typeface="微软雅黑" panose="020B0503020204020204" pitchFamily="34" charset="-122"/>
                <a:cs typeface="+mn-cs"/>
              </a:rPr>
              <a:t>“</a:t>
            </a:r>
            <a:r>
              <a:rPr kumimoji="0" lang="zh-CN" altLang="en-US" sz="2000" b="1" kern="1200" cap="none" spc="225" normalizeH="0" baseline="0" noProof="0" dirty="0">
                <a:effectLst>
                  <a:glow rad="101600">
                    <a:prstClr val="white">
                      <a:alpha val="60000"/>
                    </a:prstClr>
                  </a:glow>
                </a:effectLst>
                <a:latin typeface="微软雅黑" panose="020B0503020204020204" pitchFamily="34" charset="-122"/>
                <a:ea typeface="微软雅黑" panose="020B0503020204020204" pitchFamily="34" charset="-122"/>
                <a:cs typeface="+mn-cs"/>
              </a:rPr>
              <a:t>的成长指引</a:t>
            </a:r>
          </a:p>
        </p:txBody>
      </p:sp>
      <p:pic>
        <p:nvPicPr>
          <p:cNvPr id="113678" name="图片 4"/>
          <p:cNvPicPr>
            <a:picLocks noChangeAspect="1"/>
          </p:cNvPicPr>
          <p:nvPr/>
        </p:nvPicPr>
        <p:blipFill>
          <a:blip r:embed="rId6"/>
          <a:stretch>
            <a:fillRect/>
          </a:stretch>
        </p:blipFill>
        <p:spPr>
          <a:xfrm>
            <a:off x="5940425" y="2195513"/>
            <a:ext cx="2682875" cy="1911350"/>
          </a:xfrm>
          <a:prstGeom prst="rect">
            <a:avLst/>
          </a:prstGeom>
          <a:noFill/>
          <a:ln w="9525">
            <a:noFill/>
          </a:ln>
        </p:spPr>
      </p:pic>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down)">
                                      <p:cBhvr>
                                        <p:cTn id="7" dur="500"/>
                                        <p:tgtEl>
                                          <p:spTgt spid="21"/>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down)">
                                      <p:cBhvr>
                                        <p:cTn id="11" dur="500"/>
                                        <p:tgtEl>
                                          <p:spTgt spid="24"/>
                                        </p:tgtEl>
                                      </p:cBhvr>
                                    </p:animEffect>
                                  </p:childTnLst>
                                </p:cTn>
                              </p:par>
                              <p:par>
                                <p:cTn id="12" presetID="23" presetClass="entr" presetSubtype="16" fill="hold" nodeType="with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500" fill="hold"/>
                                        <p:tgtEl>
                                          <p:spTgt spid="10"/>
                                        </p:tgtEl>
                                        <p:attrNameLst>
                                          <p:attrName>ppt_w</p:attrName>
                                        </p:attrNameLst>
                                      </p:cBhvr>
                                      <p:tavLst>
                                        <p:tav tm="0">
                                          <p:val>
                                            <p:fltVal val="0"/>
                                          </p:val>
                                        </p:tav>
                                        <p:tav tm="100000">
                                          <p:val>
                                            <p:strVal val="#ppt_w"/>
                                          </p:val>
                                        </p:tav>
                                      </p:tavLst>
                                    </p:anim>
                                    <p:anim calcmode="lin" valueType="num">
                                      <p:cBhvr>
                                        <p:cTn id="15" dur="500" fill="hold"/>
                                        <p:tgtEl>
                                          <p:spTgt spid="10"/>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文本框 6"/>
          <p:cNvSpPr txBox="1"/>
          <p:nvPr/>
        </p:nvSpPr>
        <p:spPr>
          <a:xfrm>
            <a:off x="1270000" y="317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六月，骄阳似火、暑气留恋。</a:t>
            </a:r>
          </a:p>
        </p:txBody>
      </p:sp>
      <p:sp>
        <p:nvSpPr>
          <p:cNvPr id="115715" name="文本框 5"/>
          <p:cNvSpPr txBox="1"/>
          <p:nvPr/>
        </p:nvSpPr>
        <p:spPr>
          <a:xfrm>
            <a:off x="1270000" y="2540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九层之台，起于累土。习近平总书记强调，基层党组织是贯彻落实党中央决策部署的</a:t>
            </a:r>
            <a:r>
              <a:rPr lang="en-US" altLang="zh-CN" sz="200" dirty="0">
                <a:latin typeface="Arial" panose="020B0604020202020204" pitchFamily="34" charset="0"/>
              </a:rPr>
              <a:t>"</a:t>
            </a:r>
            <a:r>
              <a:rPr lang="zh-CN" altLang="en-US" sz="200" dirty="0">
                <a:latin typeface="Arial" panose="020B0604020202020204" pitchFamily="34" charset="0"/>
              </a:rPr>
              <a:t>最后一公里</a:t>
            </a:r>
            <a:r>
              <a:rPr lang="en-US" altLang="zh-CN" sz="200" dirty="0">
                <a:latin typeface="Arial" panose="020B0604020202020204" pitchFamily="34" charset="0"/>
              </a:rPr>
              <a:t>"</a:t>
            </a:r>
            <a:r>
              <a:rPr lang="zh-CN" altLang="en-US" sz="200" dirty="0">
                <a:latin typeface="Arial" panose="020B0604020202020204" pitchFamily="34" charset="0"/>
              </a:rPr>
              <a:t>，不能出现</a:t>
            </a:r>
            <a:r>
              <a:rPr lang="en-US" altLang="zh-CN" sz="200" dirty="0">
                <a:latin typeface="Arial" panose="020B0604020202020204" pitchFamily="34" charset="0"/>
              </a:rPr>
              <a:t>"</a:t>
            </a:r>
            <a:r>
              <a:rPr lang="zh-CN" altLang="en-US" sz="200" dirty="0">
                <a:latin typeface="Arial" panose="020B0604020202020204" pitchFamily="34" charset="0"/>
              </a:rPr>
              <a:t>断头路</a:t>
            </a:r>
            <a:r>
              <a:rPr lang="en-US" altLang="zh-CN" sz="200" dirty="0">
                <a:latin typeface="Arial" panose="020B0604020202020204" pitchFamily="34" charset="0"/>
              </a:rPr>
              <a:t>"</a:t>
            </a:r>
            <a:r>
              <a:rPr lang="zh-CN" altLang="en-US" sz="200" dirty="0">
                <a:latin typeface="Arial" panose="020B0604020202020204" pitchFamily="34" charset="0"/>
              </a:rPr>
              <a:t>。</a:t>
            </a:r>
          </a:p>
        </p:txBody>
      </p:sp>
      <p:sp>
        <p:nvSpPr>
          <p:cNvPr id="115716" name="文本框 4"/>
          <p:cNvSpPr txBox="1"/>
          <p:nvPr/>
        </p:nvSpPr>
        <p:spPr>
          <a:xfrm>
            <a:off x="1270000" y="190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在我儿时的记忆里，父亲的衣服几乎没变过颜色，总是一身藏蓝色制服，偶尔还有一两个烟洞和几片油渍。</a:t>
            </a:r>
          </a:p>
        </p:txBody>
      </p:sp>
      <p:sp>
        <p:nvSpPr>
          <p:cNvPr id="115717" name="文本框 2"/>
          <p:cNvSpPr txBox="1"/>
          <p:nvPr/>
        </p:nvSpPr>
        <p:spPr>
          <a:xfrm>
            <a:off x="1270000" y="1270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父亲的</a:t>
            </a:r>
            <a:r>
              <a:rPr lang="en-US" altLang="zh-CN" sz="200" dirty="0">
                <a:latin typeface="Arial" panose="020B0604020202020204" pitchFamily="34" charset="0"/>
              </a:rPr>
              <a:t>"</a:t>
            </a:r>
            <a:r>
              <a:rPr lang="zh-CN" altLang="en-US" sz="200" dirty="0">
                <a:latin typeface="Arial" panose="020B0604020202020204" pitchFamily="34" charset="0"/>
              </a:rPr>
              <a:t>爱</a:t>
            </a:r>
            <a:r>
              <a:rPr lang="en-US" altLang="zh-CN" sz="200" dirty="0">
                <a:latin typeface="Arial" panose="020B0604020202020204" pitchFamily="34" charset="0"/>
              </a:rPr>
              <a:t>"</a:t>
            </a:r>
            <a:r>
              <a:rPr lang="zh-CN" altLang="en-US" sz="200" dirty="0">
                <a:latin typeface="Arial" panose="020B0604020202020204" pitchFamily="34" charset="0"/>
              </a:rPr>
              <a:t>藏在</a:t>
            </a:r>
            <a:r>
              <a:rPr lang="en-US" altLang="zh-CN" sz="200" dirty="0">
                <a:latin typeface="Arial" panose="020B0604020202020204" pitchFamily="34" charset="0"/>
              </a:rPr>
              <a:t>"</a:t>
            </a:r>
            <a:r>
              <a:rPr lang="zh-CN" altLang="en-US" sz="200" dirty="0">
                <a:latin typeface="Arial" panose="020B0604020202020204" pitchFamily="34" charset="0"/>
              </a:rPr>
              <a:t>可口饭菜</a:t>
            </a:r>
            <a:r>
              <a:rPr lang="en-US" altLang="zh-CN" sz="200" dirty="0">
                <a:latin typeface="Arial" panose="020B0604020202020204" pitchFamily="34" charset="0"/>
              </a:rPr>
              <a:t>"</a:t>
            </a:r>
            <a:r>
              <a:rPr lang="zh-CN" altLang="en-US" sz="200" dirty="0">
                <a:latin typeface="Arial" panose="020B0604020202020204" pitchFamily="34" charset="0"/>
              </a:rPr>
              <a:t>里，</a:t>
            </a:r>
            <a:r>
              <a:rPr lang="en-US" altLang="zh-CN" sz="200" dirty="0">
                <a:latin typeface="Arial" panose="020B0604020202020204" pitchFamily="34" charset="0"/>
              </a:rPr>
              <a:t>"</a:t>
            </a:r>
            <a:r>
              <a:rPr lang="zh-CN" altLang="en-US" sz="200" dirty="0">
                <a:latin typeface="Arial" panose="020B0604020202020204" pitchFamily="34" charset="0"/>
              </a:rPr>
              <a:t>热气腾腾</a:t>
            </a:r>
            <a:r>
              <a:rPr lang="en-US" altLang="zh-CN" sz="200" dirty="0">
                <a:latin typeface="Arial" panose="020B0604020202020204" pitchFamily="34" charset="0"/>
              </a:rPr>
              <a:t>"</a:t>
            </a:r>
            <a:r>
              <a:rPr lang="zh-CN" altLang="en-US" sz="200" dirty="0">
                <a:latin typeface="Arial" panose="020B0604020202020204" pitchFamily="34" charset="0"/>
              </a:rPr>
              <a:t>而</a:t>
            </a:r>
            <a:r>
              <a:rPr lang="en-US" altLang="zh-CN" sz="200" dirty="0">
                <a:latin typeface="Arial" panose="020B0604020202020204" pitchFamily="34" charset="0"/>
              </a:rPr>
              <a:t>"</a:t>
            </a:r>
            <a:r>
              <a:rPr lang="zh-CN" altLang="en-US" sz="200" dirty="0">
                <a:latin typeface="Arial" panose="020B0604020202020204" pitchFamily="34" charset="0"/>
              </a:rPr>
              <a:t>别有用心</a:t>
            </a:r>
            <a:r>
              <a:rPr lang="en-US" altLang="zh-CN" sz="200" dirty="0">
                <a:latin typeface="Arial" panose="020B0604020202020204" pitchFamily="34" charset="0"/>
              </a:rPr>
              <a:t>"</a:t>
            </a:r>
            <a:r>
              <a:rPr lang="zh-CN" altLang="en-US" sz="200" dirty="0">
                <a:latin typeface="Arial" panose="020B0604020202020204" pitchFamily="34" charset="0"/>
              </a:rPr>
              <a:t>，那是他对在外工作女儿的思念。</a:t>
            </a:r>
          </a:p>
        </p:txBody>
      </p:sp>
      <p:sp>
        <p:nvSpPr>
          <p:cNvPr id="115718" name="文本框 1"/>
          <p:cNvSpPr txBox="1"/>
          <p:nvPr/>
        </p:nvSpPr>
        <p:spPr>
          <a:xfrm>
            <a:off x="1270000" y="63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读懂</a:t>
            </a:r>
            <a:r>
              <a:rPr lang="en-US" altLang="zh-CN" sz="200" dirty="0">
                <a:latin typeface="Arial" panose="020B0604020202020204" pitchFamily="34" charset="0"/>
              </a:rPr>
              <a:t>"</a:t>
            </a:r>
            <a:r>
              <a:rPr lang="zh-CN" altLang="en-US" sz="200" dirty="0">
                <a:latin typeface="Arial" panose="020B0604020202020204" pitchFamily="34" charset="0"/>
              </a:rPr>
              <a:t>浪淘沙</a:t>
            </a:r>
            <a:r>
              <a:rPr lang="en-US" altLang="zh-CN" sz="200" dirty="0">
                <a:latin typeface="Arial" panose="020B0604020202020204" pitchFamily="34" charset="0"/>
              </a:rPr>
              <a:t>"</a:t>
            </a:r>
            <a:r>
              <a:rPr lang="zh-CN" altLang="en-US" sz="200" dirty="0">
                <a:latin typeface="Arial" panose="020B0604020202020204" pitchFamily="34" charset="0"/>
              </a:rPr>
              <a:t>中</a:t>
            </a:r>
            <a:r>
              <a:rPr lang="en-US" altLang="zh-CN" sz="200" dirty="0">
                <a:latin typeface="Arial" panose="020B0604020202020204" pitchFamily="34" charset="0"/>
              </a:rPr>
              <a:t>"</a:t>
            </a:r>
            <a:r>
              <a:rPr lang="zh-CN" altLang="en-US" sz="200" dirty="0">
                <a:latin typeface="Arial" panose="020B0604020202020204" pitchFamily="34" charset="0"/>
              </a:rPr>
              <a:t>历风雨，经磨练</a:t>
            </a:r>
            <a:r>
              <a:rPr lang="en-US" altLang="zh-CN" sz="200" dirty="0">
                <a:latin typeface="Arial" panose="020B0604020202020204" pitchFamily="34" charset="0"/>
              </a:rPr>
              <a:t>"</a:t>
            </a:r>
            <a:r>
              <a:rPr lang="zh-CN" altLang="en-US" sz="200" dirty="0">
                <a:latin typeface="Arial" panose="020B0604020202020204" pitchFamily="34" charset="0"/>
              </a:rPr>
              <a:t>的修行智慧。</a:t>
            </a:r>
          </a:p>
        </p:txBody>
      </p:sp>
      <p:pic>
        <p:nvPicPr>
          <p:cNvPr id="115719" name="图片 2"/>
          <p:cNvPicPr/>
          <p:nvPr/>
        </p:nvPicPr>
        <p:blipFill>
          <a:blip r:embed="rId3"/>
          <a:stretch>
            <a:fillRect/>
          </a:stretch>
        </p:blipFill>
        <p:spPr>
          <a:xfrm>
            <a:off x="0" y="0"/>
            <a:ext cx="9144000" cy="5143500"/>
          </a:xfrm>
          <a:prstGeom prst="rect">
            <a:avLst/>
          </a:prstGeom>
          <a:noFill/>
          <a:ln w="9525">
            <a:noFill/>
          </a:ln>
        </p:spPr>
      </p:pic>
      <p:cxnSp>
        <p:nvCxnSpPr>
          <p:cNvPr id="115720" name="直接连接符 6"/>
          <p:cNvCxnSpPr/>
          <p:nvPr/>
        </p:nvCxnSpPr>
        <p:spPr>
          <a:xfrm flipH="1">
            <a:off x="406400" y="579438"/>
            <a:ext cx="6542088" cy="0"/>
          </a:xfrm>
          <a:prstGeom prst="line">
            <a:avLst/>
          </a:prstGeom>
          <a:ln w="9525" cap="flat" cmpd="sng">
            <a:solidFill>
              <a:srgbClr val="292929"/>
            </a:solidFill>
            <a:prstDash val="dash"/>
            <a:headEnd type="none" w="med" len="med"/>
            <a:tailEnd type="oval" w="med" len="med"/>
          </a:ln>
        </p:spPr>
      </p:cxnSp>
      <p:sp>
        <p:nvSpPr>
          <p:cNvPr id="4" name="等腰三角形 3"/>
          <p:cNvSpPr/>
          <p:nvPr/>
        </p:nvSpPr>
        <p:spPr>
          <a:xfrm rot="5400000">
            <a:off x="-41275" y="319088"/>
            <a:ext cx="603250" cy="520700"/>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115722" name="图片 3"/>
          <p:cNvPicPr>
            <a:picLocks noChangeAspect="1"/>
          </p:cNvPicPr>
          <p:nvPr/>
        </p:nvPicPr>
        <p:blipFill>
          <a:blip r:embed="rId4"/>
          <a:stretch>
            <a:fillRect/>
          </a:stretch>
        </p:blipFill>
        <p:spPr>
          <a:xfrm>
            <a:off x="7551738" y="0"/>
            <a:ext cx="1592262" cy="965200"/>
          </a:xfrm>
          <a:prstGeom prst="rect">
            <a:avLst/>
          </a:prstGeom>
          <a:noFill/>
          <a:ln w="9525">
            <a:noFill/>
          </a:ln>
        </p:spPr>
      </p:pic>
      <p:grpSp>
        <p:nvGrpSpPr>
          <p:cNvPr id="21" name="组合 20"/>
          <p:cNvGrpSpPr/>
          <p:nvPr/>
        </p:nvGrpSpPr>
        <p:grpSpPr>
          <a:xfrm>
            <a:off x="0" y="1227138"/>
            <a:ext cx="9215438" cy="579437"/>
            <a:chOff x="785997" y="1678947"/>
            <a:chExt cx="12287229" cy="769441"/>
          </a:xfrm>
        </p:grpSpPr>
        <p:sp>
          <p:nvSpPr>
            <p:cNvPr id="115727" name="TextBox 20"/>
            <p:cNvSpPr txBox="1"/>
            <p:nvPr/>
          </p:nvSpPr>
          <p:spPr>
            <a:xfrm>
              <a:off x="1777282" y="1678947"/>
              <a:ext cx="11295944" cy="481159"/>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nSpc>
                  <a:spcPct val="120000"/>
                </a:lnSpc>
                <a:spcBef>
                  <a:spcPct val="0"/>
                </a:spcBef>
                <a:buFontTx/>
                <a:buNone/>
              </a:pPr>
              <a:r>
                <a:rPr lang="zh-CN" altLang="en-US" sz="1600" b="1" dirty="0">
                  <a:solidFill>
                    <a:srgbClr val="C00000"/>
                  </a:solidFill>
                  <a:latin typeface="Arial" panose="020B0604020202020204" pitchFamily="34" charset="0"/>
                  <a:ea typeface="微软雅黑" panose="020B0503020204020204" pitchFamily="34" charset="-122"/>
                  <a:sym typeface="Arial" panose="020B0604020202020204" pitchFamily="34" charset="0"/>
                </a:rPr>
                <a:t>长期以来，广大团干部发扬优良传统，认真履职尽责，为党的青年工作作出了重要贡献</a:t>
              </a:r>
            </a:p>
          </p:txBody>
        </p:sp>
        <p:pic>
          <p:nvPicPr>
            <p:cNvPr id="115728" name="图片 4"/>
            <p:cNvPicPr>
              <a:picLocks noChangeAspect="1"/>
            </p:cNvPicPr>
            <p:nvPr/>
          </p:nvPicPr>
          <p:blipFill>
            <a:blip r:embed="rId5"/>
            <a:stretch>
              <a:fillRect/>
            </a:stretch>
          </p:blipFill>
          <p:spPr>
            <a:xfrm>
              <a:off x="785997" y="1713396"/>
              <a:ext cx="1066624" cy="734992"/>
            </a:xfrm>
            <a:prstGeom prst="rect">
              <a:avLst/>
            </a:prstGeom>
            <a:noFill/>
            <a:ln w="9525">
              <a:noFill/>
            </a:ln>
          </p:spPr>
        </p:pic>
      </p:grpSp>
      <p:sp>
        <p:nvSpPr>
          <p:cNvPr id="24" name="TextBox 6"/>
          <p:cNvSpPr/>
          <p:nvPr/>
        </p:nvSpPr>
        <p:spPr>
          <a:xfrm>
            <a:off x="520700" y="1962150"/>
            <a:ext cx="4824413" cy="23844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358775" algn="just">
              <a:lnSpc>
                <a:spcPts val="1800"/>
              </a:lnSpc>
              <a:spcBef>
                <a:spcPct val="0"/>
              </a:spcBef>
              <a:buNone/>
            </a:pPr>
            <a:r>
              <a:rPr lang="zh-CN" altLang="en-US" sz="1400" dirty="0">
                <a:latin typeface="微软雅黑" panose="020B0503020204020204" pitchFamily="34" charset="-122"/>
                <a:ea typeface="微软雅黑" panose="020B0503020204020204" pitchFamily="34" charset="-122"/>
                <a:sym typeface="Arial" panose="020B0604020202020204" pitchFamily="34" charset="0"/>
              </a:rPr>
              <a:t>团干部要铸牢对党忠诚的政治品格，高扬理想主义的精神气质，心境澄明，心力茁壮，让人迎面就能感受到年轻干部应有的清澈和纯粹。要自觉践行群众路线、树牢群众观点，同广大青年打成一片，做青年友，不做青年“官”，多为青年计，少为自己谋。要培养担当实干的工作作风，不尚虚谈、多务实功，勇于到艰苦环境和基层一线去担苦、担难、担重、担险，老老实实做人，踏踏实实干事。要涵养廉洁自律的道德修为，心有所畏、言有所戒、行有所止，不断锤炼意志力、坚忍力、自制力，做一个一心为公、一身正气、一尘不染的人。</a:t>
            </a:r>
          </a:p>
        </p:txBody>
      </p:sp>
      <p:sp>
        <p:nvSpPr>
          <p:cNvPr id="10" name="文本框 9"/>
          <p:cNvSpPr txBox="1"/>
          <p:nvPr/>
        </p:nvSpPr>
        <p:spPr>
          <a:xfrm>
            <a:off x="476474" y="230645"/>
            <a:ext cx="7730901" cy="398780"/>
          </a:xfrm>
          <a:prstGeom prst="rect">
            <a:avLst/>
          </a:prstGeom>
          <a:noFill/>
        </p:spPr>
        <p:txBody>
          <a:bodyPr>
            <a:spAutoFit/>
          </a:bodyPr>
          <a:lstStyle/>
          <a:p>
            <a:pPr marR="0" defTabSz="914400">
              <a:buClrTx/>
              <a:buSzTx/>
              <a:buFontTx/>
              <a:buNone/>
              <a:defRPr/>
            </a:pPr>
            <a:r>
              <a:rPr kumimoji="0" lang="zh-CN" altLang="en-US" sz="2000" b="1" kern="1200" cap="none" spc="225" normalizeH="0" baseline="0" noProof="0" dirty="0">
                <a:effectLst>
                  <a:glow rad="101600">
                    <a:prstClr val="white">
                      <a:alpha val="60000"/>
                    </a:prstClr>
                  </a:glow>
                </a:effectLst>
                <a:latin typeface="微软雅黑" panose="020B0503020204020204" pitchFamily="34" charset="-122"/>
                <a:ea typeface="微软雅黑" panose="020B0503020204020204" pitchFamily="34" charset="-122"/>
                <a:cs typeface="+mn-cs"/>
              </a:rPr>
              <a:t>六、对团干部提出的重要要求</a:t>
            </a:r>
          </a:p>
        </p:txBody>
      </p:sp>
      <p:pic>
        <p:nvPicPr>
          <p:cNvPr id="115726" name="图片 4"/>
          <p:cNvPicPr>
            <a:picLocks noChangeAspect="1"/>
          </p:cNvPicPr>
          <p:nvPr/>
        </p:nvPicPr>
        <p:blipFill>
          <a:blip r:embed="rId6"/>
          <a:stretch>
            <a:fillRect/>
          </a:stretch>
        </p:blipFill>
        <p:spPr>
          <a:xfrm>
            <a:off x="5865813" y="2185988"/>
            <a:ext cx="2767012" cy="1860550"/>
          </a:xfrm>
          <a:prstGeom prst="rect">
            <a:avLst/>
          </a:prstGeom>
          <a:noFill/>
          <a:ln w="9525">
            <a:noFill/>
          </a:ln>
        </p:spPr>
      </p:pic>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down)">
                                      <p:cBhvr>
                                        <p:cTn id="7" dur="500"/>
                                        <p:tgtEl>
                                          <p:spTgt spid="21"/>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down)">
                                      <p:cBhvr>
                                        <p:cTn id="11" dur="500"/>
                                        <p:tgtEl>
                                          <p:spTgt spid="24"/>
                                        </p:tgtEl>
                                      </p:cBhvr>
                                    </p:animEffect>
                                  </p:childTnLst>
                                </p:cTn>
                              </p:par>
                              <p:par>
                                <p:cTn id="12" presetID="23" presetClass="entr" presetSubtype="16" fill="hold" nodeType="with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500" fill="hold"/>
                                        <p:tgtEl>
                                          <p:spTgt spid="10"/>
                                        </p:tgtEl>
                                        <p:attrNameLst>
                                          <p:attrName>ppt_w</p:attrName>
                                        </p:attrNameLst>
                                      </p:cBhvr>
                                      <p:tavLst>
                                        <p:tav tm="0">
                                          <p:val>
                                            <p:fltVal val="0"/>
                                          </p:val>
                                        </p:tav>
                                        <p:tav tm="100000">
                                          <p:val>
                                            <p:strVal val="#ppt_w"/>
                                          </p:val>
                                        </p:tav>
                                      </p:tavLst>
                                    </p:anim>
                                    <p:anim calcmode="lin" valueType="num">
                                      <p:cBhvr>
                                        <p:cTn id="15" dur="500" fill="hold"/>
                                        <p:tgtEl>
                                          <p:spTgt spid="10"/>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文本框 6"/>
          <p:cNvSpPr txBox="1"/>
          <p:nvPr/>
        </p:nvSpPr>
        <p:spPr>
          <a:xfrm>
            <a:off x="1270000" y="317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最近收官的热播剧</a:t>
            </a:r>
            <a:r>
              <a:rPr lang="en-US" altLang="zh-CN" sz="200" dirty="0">
                <a:latin typeface="Arial" panose="020B0604020202020204" pitchFamily="34" charset="0"/>
              </a:rPr>
              <a:t>《</a:t>
            </a:r>
            <a:r>
              <a:rPr lang="zh-CN" altLang="en-US" sz="200" dirty="0">
                <a:latin typeface="Arial" panose="020B0604020202020204" pitchFamily="34" charset="0"/>
              </a:rPr>
              <a:t>警察荣誉</a:t>
            </a:r>
            <a:r>
              <a:rPr lang="en-US" altLang="zh-CN" sz="200" dirty="0">
                <a:latin typeface="Arial" panose="020B0604020202020204" pitchFamily="34" charset="0"/>
              </a:rPr>
              <a:t>》</a:t>
            </a:r>
            <a:r>
              <a:rPr lang="zh-CN" altLang="en-US" sz="200" dirty="0">
                <a:latin typeface="Arial" panose="020B0604020202020204" pitchFamily="34" charset="0"/>
              </a:rPr>
              <a:t>讲述了四个见习警员在派出所的工作和生活，他们在基层经受了各种考验，从</a:t>
            </a:r>
            <a:r>
              <a:rPr lang="en-US" altLang="zh-CN" sz="200" dirty="0">
                <a:latin typeface="Arial" panose="020B0604020202020204" pitchFamily="34" charset="0"/>
              </a:rPr>
              <a:t>"</a:t>
            </a:r>
            <a:r>
              <a:rPr lang="zh-CN" altLang="en-US" sz="200" dirty="0">
                <a:latin typeface="Arial" panose="020B0604020202020204" pitchFamily="34" charset="0"/>
              </a:rPr>
              <a:t>菜鸟</a:t>
            </a:r>
            <a:r>
              <a:rPr lang="en-US" altLang="zh-CN" sz="200" dirty="0">
                <a:latin typeface="Arial" panose="020B0604020202020204" pitchFamily="34" charset="0"/>
              </a:rPr>
              <a:t>"</a:t>
            </a:r>
            <a:r>
              <a:rPr lang="zh-CN" altLang="en-US" sz="200" dirty="0">
                <a:latin typeface="Arial" panose="020B0604020202020204" pitchFamily="34" charset="0"/>
              </a:rPr>
              <a:t>成长为合格的人民警察。</a:t>
            </a:r>
          </a:p>
        </p:txBody>
      </p:sp>
      <p:sp>
        <p:nvSpPr>
          <p:cNvPr id="119811" name="文本框 5"/>
          <p:cNvSpPr txBox="1"/>
          <p:nvPr/>
        </p:nvSpPr>
        <p:spPr>
          <a:xfrm>
            <a:off x="1270000" y="2540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，把生态优势持续</a:t>
            </a:r>
          </a:p>
        </p:txBody>
      </p:sp>
      <p:sp>
        <p:nvSpPr>
          <p:cNvPr id="119812" name="文本框 4"/>
          <p:cNvSpPr txBox="1"/>
          <p:nvPr/>
        </p:nvSpPr>
        <p:spPr>
          <a:xfrm>
            <a:off x="1270000" y="190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回想我们党从浙江嘉兴的一叶扁舟发展成</a:t>
            </a:r>
            <a:r>
              <a:rPr lang="en-US" altLang="zh-CN" sz="200" dirty="0">
                <a:latin typeface="Arial" panose="020B0604020202020204" pitchFamily="34" charset="0"/>
              </a:rPr>
              <a:t>"</a:t>
            </a:r>
            <a:r>
              <a:rPr lang="zh-CN" altLang="en-US" sz="200" dirty="0">
                <a:latin typeface="Arial" panose="020B0604020202020204" pitchFamily="34" charset="0"/>
              </a:rPr>
              <a:t>中国号</a:t>
            </a:r>
            <a:r>
              <a:rPr lang="en-US" altLang="zh-CN" sz="200" dirty="0">
                <a:latin typeface="Arial" panose="020B0604020202020204" pitchFamily="34" charset="0"/>
              </a:rPr>
              <a:t>"</a:t>
            </a:r>
            <a:r>
              <a:rPr lang="zh-CN" altLang="en-US" sz="200" dirty="0">
                <a:latin typeface="Arial" panose="020B0604020202020204" pitchFamily="34" charset="0"/>
              </a:rPr>
              <a:t>巨轮，正是一代代共产党人恪尽职守的努力成果，要继承好革命前辈的光荣传统，练就敢于担当的能力本领。</a:t>
            </a:r>
          </a:p>
        </p:txBody>
      </p:sp>
      <p:sp>
        <p:nvSpPr>
          <p:cNvPr id="119813" name="文本框 2"/>
          <p:cNvSpPr txBox="1"/>
          <p:nvPr/>
        </p:nvSpPr>
        <p:spPr>
          <a:xfrm>
            <a:off x="1270000" y="1270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引导、鼓励、推选老党员和老干部担任村规民约执行委员会成员。</a:t>
            </a:r>
          </a:p>
        </p:txBody>
      </p:sp>
      <p:sp>
        <p:nvSpPr>
          <p:cNvPr id="119814" name="文本框 1"/>
          <p:cNvSpPr txBox="1"/>
          <p:nvPr/>
        </p:nvSpPr>
        <p:spPr>
          <a:xfrm>
            <a:off x="1270000" y="63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en-US" altLang="zh-CN" sz="200" dirty="0">
                <a:latin typeface="Arial" panose="020B0604020202020204" pitchFamily="34" charset="0"/>
              </a:rPr>
              <a:t>"</a:t>
            </a:r>
            <a:r>
              <a:rPr lang="zh-CN" altLang="en-US" sz="200" dirty="0">
                <a:latin typeface="Arial" panose="020B0604020202020204" pitchFamily="34" charset="0"/>
              </a:rPr>
              <a:t>回望百年党史，我们党始终保持同人民群众的血肉联系，同人民想在一起、干在一起，风雨同舟、同甘共苦。</a:t>
            </a:r>
          </a:p>
        </p:txBody>
      </p:sp>
      <p:pic>
        <p:nvPicPr>
          <p:cNvPr id="119815" name="图片 2"/>
          <p:cNvPicPr/>
          <p:nvPr/>
        </p:nvPicPr>
        <p:blipFill>
          <a:blip r:embed="rId3"/>
          <a:stretch>
            <a:fillRect/>
          </a:stretch>
        </p:blipFill>
        <p:spPr>
          <a:xfrm>
            <a:off x="0" y="0"/>
            <a:ext cx="9144000" cy="5143500"/>
          </a:xfrm>
          <a:prstGeom prst="rect">
            <a:avLst/>
          </a:prstGeom>
          <a:noFill/>
          <a:ln w="9525">
            <a:noFill/>
          </a:ln>
        </p:spPr>
      </p:pic>
      <p:cxnSp>
        <p:nvCxnSpPr>
          <p:cNvPr id="119816" name="直接连接符 6"/>
          <p:cNvCxnSpPr/>
          <p:nvPr/>
        </p:nvCxnSpPr>
        <p:spPr>
          <a:xfrm flipH="1">
            <a:off x="406400" y="579438"/>
            <a:ext cx="6542088" cy="0"/>
          </a:xfrm>
          <a:prstGeom prst="line">
            <a:avLst/>
          </a:prstGeom>
          <a:ln w="9525" cap="flat" cmpd="sng">
            <a:solidFill>
              <a:srgbClr val="292929"/>
            </a:solidFill>
            <a:prstDash val="dash"/>
            <a:headEnd type="none" w="med" len="med"/>
            <a:tailEnd type="oval" w="med" len="med"/>
          </a:ln>
        </p:spPr>
      </p:cxnSp>
      <p:sp>
        <p:nvSpPr>
          <p:cNvPr id="4" name="等腰三角形 3"/>
          <p:cNvSpPr/>
          <p:nvPr/>
        </p:nvSpPr>
        <p:spPr>
          <a:xfrm rot="5400000">
            <a:off x="-41275" y="319088"/>
            <a:ext cx="603250" cy="520700"/>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119818" name="图片 3"/>
          <p:cNvPicPr>
            <a:picLocks noChangeAspect="1"/>
          </p:cNvPicPr>
          <p:nvPr/>
        </p:nvPicPr>
        <p:blipFill>
          <a:blip r:embed="rId4"/>
          <a:stretch>
            <a:fillRect/>
          </a:stretch>
        </p:blipFill>
        <p:spPr>
          <a:xfrm>
            <a:off x="7551738" y="0"/>
            <a:ext cx="1592262" cy="965200"/>
          </a:xfrm>
          <a:prstGeom prst="rect">
            <a:avLst/>
          </a:prstGeom>
          <a:noFill/>
          <a:ln w="9525">
            <a:noFill/>
          </a:ln>
        </p:spPr>
      </p:pic>
      <p:sp>
        <p:nvSpPr>
          <p:cNvPr id="21" name="矩形 20"/>
          <p:cNvSpPr/>
          <p:nvPr/>
        </p:nvSpPr>
        <p:spPr>
          <a:xfrm>
            <a:off x="687512" y="1785908"/>
            <a:ext cx="1254636" cy="1354137"/>
          </a:xfrm>
          <a:prstGeom prst="rect">
            <a:avLst/>
          </a:prstGeom>
          <a:solidFill>
            <a:srgbClr val="C00000"/>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400" b="1" i="0" u="none" strike="noStrike" kern="1200" cap="none" spc="0" normalizeH="0" baseline="0" noProof="0" dirty="0">
                <a:ln>
                  <a:noFill/>
                </a:ln>
                <a:gradFill>
                  <a:gsLst>
                    <a:gs pos="24000">
                      <a:schemeClr val="bg1"/>
                    </a:gs>
                    <a:gs pos="87000">
                      <a:srgbClr val="FFFF00"/>
                    </a:gs>
                  </a:gsLst>
                  <a:lin ang="5400000" scaled="1"/>
                </a:gradFill>
                <a:effectLst/>
                <a:uLnTx/>
                <a:uFillTx/>
                <a:latin typeface="微软雅黑" panose="020B0503020204020204" pitchFamily="34" charset="-122"/>
                <a:ea typeface="微软雅黑" panose="020B0503020204020204" pitchFamily="34" charset="-122"/>
                <a:cs typeface="+mn-cs"/>
              </a:rPr>
              <a:t>入队</a:t>
            </a:r>
            <a:endParaRPr kumimoji="0" lang="en-US" altLang="zh-CN" sz="2400" b="1" i="0" u="none" strike="noStrike" kern="1200" cap="none" spc="0" normalizeH="0" baseline="0" noProof="0" dirty="0">
              <a:ln>
                <a:noFill/>
              </a:ln>
              <a:gradFill>
                <a:gsLst>
                  <a:gs pos="24000">
                    <a:schemeClr val="bg1"/>
                  </a:gs>
                  <a:gs pos="87000">
                    <a:srgbClr val="FFFF00"/>
                  </a:gs>
                </a:gsLst>
                <a:lin ang="5400000" scaled="1"/>
              </a:gra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400" b="1" i="0" u="none" strike="noStrike" kern="1200" cap="none" spc="0" normalizeH="0" baseline="0" noProof="0" dirty="0">
                <a:ln>
                  <a:noFill/>
                </a:ln>
                <a:gradFill>
                  <a:gsLst>
                    <a:gs pos="24000">
                      <a:schemeClr val="bg1"/>
                    </a:gs>
                    <a:gs pos="87000">
                      <a:srgbClr val="FFFF00"/>
                    </a:gs>
                  </a:gsLst>
                  <a:lin ang="5400000" scaled="1"/>
                </a:gradFill>
                <a:effectLst/>
                <a:uLnTx/>
                <a:uFillTx/>
                <a:latin typeface="微软雅黑" panose="020B0503020204020204" pitchFamily="34" charset="-122"/>
                <a:ea typeface="微软雅黑" panose="020B0503020204020204" pitchFamily="34" charset="-122"/>
                <a:cs typeface="+mn-cs"/>
              </a:rPr>
              <a:t>入团</a:t>
            </a:r>
            <a:endParaRPr kumimoji="0" lang="en-US" altLang="zh-CN" sz="2400" b="1" i="0" u="none" strike="noStrike" kern="1200" cap="none" spc="0" normalizeH="0" baseline="0" noProof="0" dirty="0">
              <a:ln>
                <a:noFill/>
              </a:ln>
              <a:gradFill>
                <a:gsLst>
                  <a:gs pos="24000">
                    <a:schemeClr val="bg1"/>
                  </a:gs>
                  <a:gs pos="87000">
                    <a:srgbClr val="FFFF00"/>
                  </a:gs>
                </a:gsLst>
                <a:lin ang="5400000" scaled="1"/>
              </a:gra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400" b="1" i="0" u="none" strike="noStrike" kern="1200" cap="none" spc="0" normalizeH="0" baseline="0" noProof="0" dirty="0">
                <a:ln>
                  <a:noFill/>
                </a:ln>
                <a:gradFill>
                  <a:gsLst>
                    <a:gs pos="24000">
                      <a:schemeClr val="bg1"/>
                    </a:gs>
                    <a:gs pos="87000">
                      <a:srgbClr val="FFFF00"/>
                    </a:gs>
                  </a:gsLst>
                  <a:lin ang="5400000" scaled="1"/>
                </a:gradFill>
                <a:effectLst/>
                <a:uLnTx/>
                <a:uFillTx/>
                <a:latin typeface="微软雅黑" panose="020B0503020204020204" pitchFamily="34" charset="-122"/>
                <a:ea typeface="微软雅黑" panose="020B0503020204020204" pitchFamily="34" charset="-122"/>
                <a:cs typeface="+mn-cs"/>
              </a:rPr>
              <a:t>入党</a:t>
            </a:r>
          </a:p>
        </p:txBody>
      </p:sp>
      <p:grpSp>
        <p:nvGrpSpPr>
          <p:cNvPr id="22" name="组合 11"/>
          <p:cNvGrpSpPr/>
          <p:nvPr/>
        </p:nvGrpSpPr>
        <p:grpSpPr>
          <a:xfrm>
            <a:off x="2022475" y="1785938"/>
            <a:ext cx="6846888" cy="941387"/>
            <a:chOff x="3225443" y="1885936"/>
            <a:chExt cx="9128563" cy="2047473"/>
          </a:xfrm>
        </p:grpSpPr>
        <p:sp>
          <p:nvSpPr>
            <p:cNvPr id="23" name="矩形 22"/>
            <p:cNvSpPr/>
            <p:nvPr/>
          </p:nvSpPr>
          <p:spPr>
            <a:xfrm>
              <a:off x="3225443" y="1885936"/>
              <a:ext cx="9128563" cy="2023305"/>
            </a:xfrm>
            <a:prstGeom prst="rect">
              <a:avLst/>
            </a:prstGeom>
            <a:noFill/>
            <a:ln w="1905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3000" b="1" i="0" u="none" strike="noStrike" kern="1200" cap="none" spc="0" normalizeH="0" baseline="0" noProof="0" dirty="0">
                <a:ln>
                  <a:noFill/>
                </a:ln>
                <a:solidFill>
                  <a:srgbClr val="FFFDFB"/>
                </a:solidFill>
                <a:effectLst/>
                <a:uLnTx/>
                <a:uFillTx/>
                <a:latin typeface="微软雅黑" panose="020B0503020204020204" pitchFamily="34" charset="-122"/>
                <a:ea typeface="微软雅黑" panose="020B0503020204020204" pitchFamily="34" charset="-122"/>
                <a:cs typeface="+mn-cs"/>
              </a:endParaRPr>
            </a:p>
          </p:txBody>
        </p:sp>
        <p:sp>
          <p:nvSpPr>
            <p:cNvPr id="119827" name="矩形 13"/>
            <p:cNvSpPr/>
            <p:nvPr/>
          </p:nvSpPr>
          <p:spPr>
            <a:xfrm>
              <a:off x="3365133" y="1996411"/>
              <a:ext cx="8925377" cy="1936998"/>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358775" eaLnBrk="1" hangingPunct="1">
                <a:lnSpc>
                  <a:spcPct val="150000"/>
                </a:lnSpc>
                <a:spcBef>
                  <a:spcPct val="0"/>
                </a:spcBef>
                <a:buNone/>
              </a:pPr>
              <a:r>
                <a:rPr lang="zh-CN" altLang="en-US" sz="1200" b="1" dirty="0">
                  <a:solidFill>
                    <a:srgbClr val="404040"/>
                  </a:solidFill>
                  <a:latin typeface="微软雅黑" panose="020B0503020204020204" pitchFamily="34" charset="-122"/>
                  <a:ea typeface="微软雅黑" panose="020B0503020204020204" pitchFamily="34" charset="-122"/>
                </a:rPr>
                <a:t>在实现中华民族伟大复兴的征程上，中国共产党是先锋队，共青团是突击队，少先队是预备队。入队、入团、入党，是青年追求政治进步的“人生三部曲”。中国共产党始终向青年敞开大门，热情欢迎青年源源不断成为党的新鲜血液。</a:t>
              </a:r>
              <a:endParaRPr lang="en-US" altLang="zh-CN" sz="1200" dirty="0">
                <a:solidFill>
                  <a:srgbClr val="404040"/>
                </a:solidFill>
                <a:latin typeface="微软雅黑" panose="020B0503020204020204" pitchFamily="34" charset="-122"/>
                <a:ea typeface="微软雅黑" panose="020B0503020204020204" pitchFamily="34" charset="-122"/>
              </a:endParaRPr>
            </a:p>
          </p:txBody>
        </p:sp>
      </p:grpSp>
      <p:grpSp>
        <p:nvGrpSpPr>
          <p:cNvPr id="28" name="组合 11"/>
          <p:cNvGrpSpPr/>
          <p:nvPr/>
        </p:nvGrpSpPr>
        <p:grpSpPr>
          <a:xfrm>
            <a:off x="2022475" y="2876550"/>
            <a:ext cx="6846888" cy="1379538"/>
            <a:chOff x="3225443" y="1885976"/>
            <a:chExt cx="9128563" cy="1840360"/>
          </a:xfrm>
        </p:grpSpPr>
        <p:sp>
          <p:nvSpPr>
            <p:cNvPr id="29" name="矩形 28"/>
            <p:cNvSpPr/>
            <p:nvPr/>
          </p:nvSpPr>
          <p:spPr>
            <a:xfrm>
              <a:off x="3225443" y="1885976"/>
              <a:ext cx="9128563" cy="1806475"/>
            </a:xfrm>
            <a:prstGeom prst="rect">
              <a:avLst/>
            </a:prstGeom>
            <a:noFill/>
            <a:ln w="1905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3000" b="1" i="0" u="none" strike="noStrike" kern="1200" cap="none" spc="0" normalizeH="0" baseline="0" noProof="0" dirty="0">
                <a:ln>
                  <a:noFill/>
                </a:ln>
                <a:solidFill>
                  <a:srgbClr val="FFFDFB"/>
                </a:solidFill>
                <a:effectLst/>
                <a:uLnTx/>
                <a:uFillTx/>
                <a:latin typeface="微软雅黑" panose="020B0503020204020204" pitchFamily="34" charset="-122"/>
                <a:ea typeface="微软雅黑" panose="020B0503020204020204" pitchFamily="34" charset="-122"/>
                <a:cs typeface="+mn-cs"/>
              </a:endParaRPr>
            </a:p>
          </p:txBody>
        </p:sp>
        <p:sp>
          <p:nvSpPr>
            <p:cNvPr id="30" name="矩形 13"/>
            <p:cNvSpPr>
              <a:spLocks noChangeArrowheads="1"/>
            </p:cNvSpPr>
            <p:nvPr/>
          </p:nvSpPr>
          <p:spPr bwMode="auto">
            <a:xfrm>
              <a:off x="3365133" y="1930450"/>
              <a:ext cx="8925377" cy="1795886"/>
            </a:xfrm>
            <a:prstGeom prst="rect">
              <a:avLst/>
            </a:prstGeom>
            <a:noFill/>
            <a:ln w="9525">
              <a:noFill/>
              <a:miter lim="800000"/>
            </a:ln>
          </p:spPr>
          <p:txBody>
            <a:bodyPr>
              <a:spAutoFit/>
            </a:bodyPr>
            <a:lstStyle/>
            <a:p>
              <a:pPr marL="0" marR="0" lvl="0" indent="360045"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en-US" sz="1400" b="1" i="0" u="none" strike="noStrike" kern="1200" cap="none" spc="0" normalizeH="0" baseline="0" noProof="0" dirty="0">
                  <a:ln>
                    <a:noFill/>
                  </a:ln>
                  <a:solidFill>
                    <a:srgbClr val="306CF0"/>
                  </a:solidFill>
                  <a:effectLst/>
                  <a:uLnTx/>
                  <a:uFillTx/>
                  <a:latin typeface="微软雅黑" panose="020B0503020204020204" pitchFamily="34" charset="-122"/>
                  <a:ea typeface="微软雅黑" panose="020B0503020204020204" pitchFamily="34" charset="-122"/>
                  <a:cs typeface="+mn-cs"/>
                </a:rPr>
                <a:t>共青团要履行好全团带队政治责任，规范和加强少先队推优入团、共青团推优入党工作机制，着力推动党、团、队育人链条相衔接、相贯通。各级党组织要高度重视培养和发展青年党员，特别是要注重从优秀共青团员中培养和发展党员，确保红色江山永不变色。</a:t>
              </a:r>
              <a:endParaRPr kumimoji="0" lang="en-US" altLang="zh-CN" sz="14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endParaRPr>
            </a:p>
          </p:txBody>
        </p:sp>
      </p:grpSp>
      <p:sp>
        <p:nvSpPr>
          <p:cNvPr id="31" name="矩形 31"/>
          <p:cNvSpPr/>
          <p:nvPr/>
        </p:nvSpPr>
        <p:spPr>
          <a:xfrm>
            <a:off x="0" y="912813"/>
            <a:ext cx="9144000" cy="5810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358775" algn="ctr">
              <a:lnSpc>
                <a:spcPct val="150000"/>
              </a:lnSpc>
              <a:spcBef>
                <a:spcPct val="0"/>
              </a:spcBef>
              <a:buNone/>
            </a:pPr>
            <a:r>
              <a:rPr lang="zh-CN" altLang="en-US" sz="2400" b="1" dirty="0">
                <a:solidFill>
                  <a:srgbClr val="C00000"/>
                </a:solidFill>
                <a:latin typeface="微软雅黑" panose="020B0503020204020204" pitchFamily="34" charset="-122"/>
                <a:ea typeface="微软雅黑" panose="020B0503020204020204" pitchFamily="34" charset="-122"/>
              </a:rPr>
              <a:t>中国共产党是先锋队，共青团是突击队，少先队是预备队</a:t>
            </a:r>
          </a:p>
        </p:txBody>
      </p:sp>
      <p:sp>
        <p:nvSpPr>
          <p:cNvPr id="14" name="文本框 13"/>
          <p:cNvSpPr txBox="1"/>
          <p:nvPr/>
        </p:nvSpPr>
        <p:spPr>
          <a:xfrm>
            <a:off x="476474" y="230645"/>
            <a:ext cx="7730901" cy="398780"/>
          </a:xfrm>
          <a:prstGeom prst="rect">
            <a:avLst/>
          </a:prstGeom>
          <a:noFill/>
        </p:spPr>
        <p:txBody>
          <a:bodyPr>
            <a:spAutoFit/>
          </a:bodyPr>
          <a:lstStyle/>
          <a:p>
            <a:pPr marR="0" defTabSz="914400">
              <a:buClrTx/>
              <a:buSzTx/>
              <a:buFontTx/>
              <a:buNone/>
              <a:defRPr/>
            </a:pPr>
            <a:r>
              <a:rPr kumimoji="0" lang="zh-CN" altLang="en-US" sz="2000" b="1" kern="1200" cap="none" spc="225" normalizeH="0" baseline="0" noProof="0" dirty="0">
                <a:effectLst>
                  <a:glow rad="101600">
                    <a:prstClr val="white">
                      <a:alpha val="60000"/>
                    </a:prstClr>
                  </a:glow>
                </a:effectLst>
                <a:latin typeface="微软雅黑" panose="020B0503020204020204" pitchFamily="34" charset="-122"/>
                <a:ea typeface="微软雅黑" panose="020B0503020204020204" pitchFamily="34" charset="-122"/>
                <a:cs typeface="+mn-cs"/>
              </a:rPr>
              <a:t>七、对推动党、团、队育人链条相衔接、相贯通的实践要求</a:t>
            </a:r>
          </a:p>
        </p:txBody>
      </p:sp>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ppt_x"/>
                                          </p:val>
                                        </p:tav>
                                        <p:tav tm="100000">
                                          <p:val>
                                            <p:strVal val="#ppt_x"/>
                                          </p:val>
                                        </p:tav>
                                      </p:tavLst>
                                    </p:anim>
                                    <p:anim calcmode="lin" valueType="num">
                                      <p:cBhvr additive="base">
                                        <p:cTn id="12" dur="500" fill="hold"/>
                                        <p:tgtEl>
                                          <p:spTgt spid="22"/>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500" fill="hold"/>
                                        <p:tgtEl>
                                          <p:spTgt spid="28"/>
                                        </p:tgtEl>
                                        <p:attrNameLst>
                                          <p:attrName>ppt_x</p:attrName>
                                        </p:attrNameLst>
                                      </p:cBhvr>
                                      <p:tavLst>
                                        <p:tav tm="0">
                                          <p:val>
                                            <p:strVal val="#ppt_x"/>
                                          </p:val>
                                        </p:tav>
                                        <p:tav tm="100000">
                                          <p:val>
                                            <p:strVal val="#ppt_x"/>
                                          </p:val>
                                        </p:tav>
                                      </p:tavLst>
                                    </p:anim>
                                    <p:anim calcmode="lin" valueType="num">
                                      <p:cBhvr additive="base">
                                        <p:cTn id="16"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31"/>
                                        </p:tgtEl>
                                        <p:attrNameLst>
                                          <p:attrName>style.visibility</p:attrName>
                                        </p:attrNameLst>
                                      </p:cBhvr>
                                      <p:to>
                                        <p:strVal val="visible"/>
                                      </p:to>
                                    </p:set>
                                    <p:anim calcmode="lin" valueType="num">
                                      <p:cBhvr additive="base">
                                        <p:cTn id="21" dur="500" fill="hold"/>
                                        <p:tgtEl>
                                          <p:spTgt spid="31"/>
                                        </p:tgtEl>
                                        <p:attrNameLst>
                                          <p:attrName>ppt_x</p:attrName>
                                        </p:attrNameLst>
                                      </p:cBhvr>
                                      <p:tavLst>
                                        <p:tav tm="0">
                                          <p:val>
                                            <p:strVal val="#ppt_x"/>
                                          </p:val>
                                        </p:tav>
                                        <p:tav tm="100000">
                                          <p:val>
                                            <p:strVal val="#ppt_x"/>
                                          </p:val>
                                        </p:tav>
                                      </p:tavLst>
                                    </p:anim>
                                    <p:anim calcmode="lin" valueType="num">
                                      <p:cBhvr additive="base">
                                        <p:cTn id="22" dur="500" fill="hold"/>
                                        <p:tgtEl>
                                          <p:spTgt spid="31"/>
                                        </p:tgtEl>
                                        <p:attrNameLst>
                                          <p:attrName>ppt_y</p:attrName>
                                        </p:attrNameLst>
                                      </p:cBhvr>
                                      <p:tavLst>
                                        <p:tav tm="0">
                                          <p:val>
                                            <p:strVal val="1+#ppt_h/2"/>
                                          </p:val>
                                        </p:tav>
                                        <p:tav tm="100000">
                                          <p:val>
                                            <p:strVal val="#ppt_y"/>
                                          </p:val>
                                        </p:tav>
                                      </p:tavLst>
                                    </p:anim>
                                  </p:childTnLst>
                                </p:cTn>
                              </p:par>
                              <p:par>
                                <p:cTn id="23" presetID="23" presetClass="entr" presetSubtype="16" fill="hold" nodeType="with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p:cTn id="25" dur="500" fill="hold"/>
                                        <p:tgtEl>
                                          <p:spTgt spid="14"/>
                                        </p:tgtEl>
                                        <p:attrNameLst>
                                          <p:attrName>ppt_w</p:attrName>
                                        </p:attrNameLst>
                                      </p:cBhvr>
                                      <p:tavLst>
                                        <p:tav tm="0">
                                          <p:val>
                                            <p:fltVal val="0"/>
                                          </p:val>
                                        </p:tav>
                                        <p:tav tm="100000">
                                          <p:val>
                                            <p:strVal val="#ppt_w"/>
                                          </p:val>
                                        </p:tav>
                                      </p:tavLst>
                                    </p:anim>
                                    <p:anim calcmode="lin" valueType="num">
                                      <p:cBhvr>
                                        <p:cTn id="26" dur="500" fill="hold"/>
                                        <p:tgtEl>
                                          <p:spTgt spid="1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文本框 6"/>
          <p:cNvSpPr txBox="1"/>
          <p:nvPr/>
        </p:nvSpPr>
        <p:spPr>
          <a:xfrm>
            <a:off x="1270000" y="317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这是你的选择，选择了实现更大的人生价值。</a:t>
            </a:r>
          </a:p>
        </p:txBody>
      </p:sp>
      <p:sp>
        <p:nvSpPr>
          <p:cNvPr id="117763" name="文本框 5"/>
          <p:cNvSpPr txBox="1"/>
          <p:nvPr/>
        </p:nvSpPr>
        <p:spPr>
          <a:xfrm>
            <a:off x="1270000" y="2540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小小家风，作用巨大。党员干部特别是领导干部的家风，不是私事，而是直接关系和影响着党风、政风和民风。</a:t>
            </a:r>
          </a:p>
        </p:txBody>
      </p:sp>
      <p:sp>
        <p:nvSpPr>
          <p:cNvPr id="117764" name="文本框 4"/>
          <p:cNvSpPr txBox="1"/>
          <p:nvPr/>
        </p:nvSpPr>
        <p:spPr>
          <a:xfrm>
            <a:off x="1270000" y="190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，形成了长达</a:t>
            </a:r>
            <a:r>
              <a:rPr lang="en-US" altLang="zh-CN" sz="200" dirty="0">
                <a:latin typeface="Arial" panose="020B0604020202020204" pitchFamily="34" charset="0"/>
              </a:rPr>
              <a:t>2712</a:t>
            </a:r>
            <a:r>
              <a:rPr lang="zh-CN" altLang="en-US" sz="200" dirty="0">
                <a:latin typeface="Arial" panose="020B0604020202020204" pitchFamily="34" charset="0"/>
              </a:rPr>
              <a:t>公里的环塔克拉玛干沙漠铁路环</a:t>
            </a:r>
          </a:p>
        </p:txBody>
      </p:sp>
      <p:sp>
        <p:nvSpPr>
          <p:cNvPr id="117765" name="文本框 2"/>
          <p:cNvSpPr txBox="1"/>
          <p:nvPr/>
        </p:nvSpPr>
        <p:spPr>
          <a:xfrm>
            <a:off x="1270000" y="1270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我们守护安宁，营造幸福。</a:t>
            </a:r>
          </a:p>
        </p:txBody>
      </p:sp>
      <p:sp>
        <p:nvSpPr>
          <p:cNvPr id="117766" name="文本框 1"/>
          <p:cNvSpPr txBox="1"/>
          <p:nvPr/>
        </p:nvSpPr>
        <p:spPr>
          <a:xfrm>
            <a:off x="1270000" y="63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做强特色产业。积极鼓励各村深入挖掘本地资源禀赋，形成</a:t>
            </a:r>
            <a:r>
              <a:rPr lang="en-US" altLang="zh-CN" sz="200" dirty="0">
                <a:latin typeface="Arial" panose="020B0604020202020204" pitchFamily="34" charset="0"/>
              </a:rPr>
              <a:t>"</a:t>
            </a:r>
            <a:r>
              <a:rPr lang="zh-CN" altLang="en-US" sz="200" dirty="0">
                <a:latin typeface="Arial" panose="020B0604020202020204" pitchFamily="34" charset="0"/>
              </a:rPr>
              <a:t>一村一品</a:t>
            </a:r>
            <a:r>
              <a:rPr lang="en-US" altLang="zh-CN" sz="200" dirty="0">
                <a:latin typeface="Arial" panose="020B0604020202020204" pitchFamily="34" charset="0"/>
              </a:rPr>
              <a:t>""</a:t>
            </a:r>
            <a:r>
              <a:rPr lang="zh-CN" altLang="en-US" sz="200" dirty="0">
                <a:latin typeface="Arial" panose="020B0604020202020204" pitchFamily="34" charset="0"/>
              </a:rPr>
              <a:t>一乡一特</a:t>
            </a:r>
            <a:r>
              <a:rPr lang="en-US" altLang="zh-CN" sz="200" dirty="0">
                <a:latin typeface="Arial" panose="020B0604020202020204" pitchFamily="34" charset="0"/>
              </a:rPr>
              <a:t>"</a:t>
            </a:r>
            <a:r>
              <a:rPr lang="zh-CN" altLang="en-US" sz="200" dirty="0">
                <a:latin typeface="Arial" panose="020B0604020202020204" pitchFamily="34" charset="0"/>
              </a:rPr>
              <a:t>发展格局。</a:t>
            </a:r>
          </a:p>
        </p:txBody>
      </p:sp>
      <p:pic>
        <p:nvPicPr>
          <p:cNvPr id="117767" name="图片 2"/>
          <p:cNvPicPr/>
          <p:nvPr/>
        </p:nvPicPr>
        <p:blipFill>
          <a:blip r:embed="rId3"/>
          <a:stretch>
            <a:fillRect/>
          </a:stretch>
        </p:blipFill>
        <p:spPr>
          <a:xfrm>
            <a:off x="0" y="0"/>
            <a:ext cx="9144000" cy="5143500"/>
          </a:xfrm>
          <a:prstGeom prst="rect">
            <a:avLst/>
          </a:prstGeom>
          <a:noFill/>
          <a:ln w="9525">
            <a:noFill/>
          </a:ln>
        </p:spPr>
      </p:pic>
      <p:cxnSp>
        <p:nvCxnSpPr>
          <p:cNvPr id="117768" name="直接连接符 6"/>
          <p:cNvCxnSpPr/>
          <p:nvPr/>
        </p:nvCxnSpPr>
        <p:spPr>
          <a:xfrm flipH="1">
            <a:off x="406400" y="579438"/>
            <a:ext cx="6542088" cy="0"/>
          </a:xfrm>
          <a:prstGeom prst="line">
            <a:avLst/>
          </a:prstGeom>
          <a:ln w="9525" cap="flat" cmpd="sng">
            <a:solidFill>
              <a:srgbClr val="292929"/>
            </a:solidFill>
            <a:prstDash val="dash"/>
            <a:headEnd type="none" w="med" len="med"/>
            <a:tailEnd type="oval" w="med" len="med"/>
          </a:ln>
        </p:spPr>
      </p:cxnSp>
      <p:sp>
        <p:nvSpPr>
          <p:cNvPr id="4" name="等腰三角形 3"/>
          <p:cNvSpPr/>
          <p:nvPr/>
        </p:nvSpPr>
        <p:spPr>
          <a:xfrm rot="5400000">
            <a:off x="-41275" y="319088"/>
            <a:ext cx="603250" cy="520700"/>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117770" name="图片 3"/>
          <p:cNvPicPr>
            <a:picLocks noChangeAspect="1"/>
          </p:cNvPicPr>
          <p:nvPr/>
        </p:nvPicPr>
        <p:blipFill>
          <a:blip r:embed="rId4"/>
          <a:stretch>
            <a:fillRect/>
          </a:stretch>
        </p:blipFill>
        <p:spPr>
          <a:xfrm>
            <a:off x="7551738" y="0"/>
            <a:ext cx="1592262" cy="965200"/>
          </a:xfrm>
          <a:prstGeom prst="rect">
            <a:avLst/>
          </a:prstGeom>
          <a:noFill/>
          <a:ln w="9525">
            <a:noFill/>
          </a:ln>
        </p:spPr>
      </p:pic>
      <p:sp>
        <p:nvSpPr>
          <p:cNvPr id="21" name="矩形 20"/>
          <p:cNvSpPr/>
          <p:nvPr/>
        </p:nvSpPr>
        <p:spPr>
          <a:xfrm>
            <a:off x="687512" y="1785908"/>
            <a:ext cx="1254636" cy="1354137"/>
          </a:xfrm>
          <a:prstGeom prst="rect">
            <a:avLst/>
          </a:prstGeom>
          <a:solidFill>
            <a:srgbClr val="C00000"/>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400" b="1" i="0" u="none" strike="noStrike" kern="1200" cap="none" spc="0" normalizeH="0" baseline="0" noProof="0" dirty="0">
                <a:ln>
                  <a:noFill/>
                </a:ln>
                <a:gradFill>
                  <a:gsLst>
                    <a:gs pos="24000">
                      <a:schemeClr val="bg1"/>
                    </a:gs>
                    <a:gs pos="87000">
                      <a:srgbClr val="FFFF00"/>
                    </a:gs>
                  </a:gsLst>
                  <a:lin ang="5400000" scaled="1"/>
                </a:gradFill>
                <a:effectLst/>
                <a:uLnTx/>
                <a:uFillTx/>
                <a:latin typeface="微软雅黑" panose="020B0503020204020204" pitchFamily="34" charset="-122"/>
                <a:ea typeface="微软雅黑" panose="020B0503020204020204" pitchFamily="34" charset="-122"/>
                <a:cs typeface="+mn-cs"/>
              </a:rPr>
              <a:t>青年</a:t>
            </a:r>
            <a:endParaRPr kumimoji="0" lang="en-US" altLang="zh-CN" sz="2400" b="1" i="0" u="none" strike="noStrike" kern="1200" cap="none" spc="0" normalizeH="0" baseline="0" noProof="0" dirty="0">
              <a:ln>
                <a:noFill/>
              </a:ln>
              <a:gradFill>
                <a:gsLst>
                  <a:gs pos="24000">
                    <a:schemeClr val="bg1"/>
                  </a:gs>
                  <a:gs pos="87000">
                    <a:srgbClr val="FFFF00"/>
                  </a:gs>
                </a:gsLst>
                <a:lin ang="5400000" scaled="1"/>
              </a:gra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400" b="1" i="0" u="none" strike="noStrike" kern="1200" cap="none" spc="0" normalizeH="0" baseline="0" noProof="0" dirty="0">
                <a:ln>
                  <a:noFill/>
                </a:ln>
                <a:gradFill>
                  <a:gsLst>
                    <a:gs pos="24000">
                      <a:schemeClr val="bg1"/>
                    </a:gs>
                    <a:gs pos="87000">
                      <a:srgbClr val="FFFF00"/>
                    </a:gs>
                  </a:gsLst>
                  <a:lin ang="5400000" scaled="1"/>
                </a:gradFill>
                <a:effectLst/>
                <a:uLnTx/>
                <a:uFillTx/>
                <a:latin typeface="微软雅黑" panose="020B0503020204020204" pitchFamily="34" charset="-122"/>
                <a:ea typeface="微软雅黑" panose="020B0503020204020204" pitchFamily="34" charset="-122"/>
                <a:cs typeface="+mn-cs"/>
              </a:rPr>
              <a:t>工作</a:t>
            </a:r>
          </a:p>
        </p:txBody>
      </p:sp>
      <p:grpSp>
        <p:nvGrpSpPr>
          <p:cNvPr id="22" name="组合 11"/>
          <p:cNvGrpSpPr/>
          <p:nvPr/>
        </p:nvGrpSpPr>
        <p:grpSpPr>
          <a:xfrm>
            <a:off x="2022475" y="1785938"/>
            <a:ext cx="6846888" cy="930275"/>
            <a:chOff x="3225443" y="1885936"/>
            <a:chExt cx="9128563" cy="2023077"/>
          </a:xfrm>
        </p:grpSpPr>
        <p:sp>
          <p:nvSpPr>
            <p:cNvPr id="23" name="矩形 22"/>
            <p:cNvSpPr/>
            <p:nvPr/>
          </p:nvSpPr>
          <p:spPr>
            <a:xfrm>
              <a:off x="3225443" y="1885936"/>
              <a:ext cx="9128563" cy="2023077"/>
            </a:xfrm>
            <a:prstGeom prst="rect">
              <a:avLst/>
            </a:prstGeom>
            <a:noFill/>
            <a:ln w="1905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3000" b="1" i="0" u="none" strike="noStrike" kern="1200" cap="none" spc="0" normalizeH="0" baseline="0" noProof="0" dirty="0">
                <a:ln>
                  <a:noFill/>
                </a:ln>
                <a:solidFill>
                  <a:srgbClr val="FFFDFB"/>
                </a:solidFill>
                <a:effectLst/>
                <a:uLnTx/>
                <a:uFillTx/>
                <a:latin typeface="微软雅黑" panose="020B0503020204020204" pitchFamily="34" charset="-122"/>
                <a:ea typeface="微软雅黑" panose="020B0503020204020204" pitchFamily="34" charset="-122"/>
                <a:cs typeface="+mn-cs"/>
              </a:endParaRPr>
            </a:p>
          </p:txBody>
        </p:sp>
        <p:sp>
          <p:nvSpPr>
            <p:cNvPr id="24" name="矩形 13"/>
            <p:cNvSpPr>
              <a:spLocks noChangeArrowheads="1"/>
            </p:cNvSpPr>
            <p:nvPr/>
          </p:nvSpPr>
          <p:spPr bwMode="auto">
            <a:xfrm>
              <a:off x="3365133" y="1996411"/>
              <a:ext cx="8925377" cy="1522485"/>
            </a:xfrm>
            <a:prstGeom prst="rect">
              <a:avLst/>
            </a:prstGeom>
            <a:noFill/>
            <a:ln w="9525">
              <a:noFill/>
              <a:miter lim="800000"/>
            </a:ln>
          </p:spPr>
          <p:txBody>
            <a:bodyPr>
              <a:spAutoFit/>
            </a:bodyPr>
            <a:lstStyle/>
            <a:p>
              <a:pPr marL="0" marR="0" lvl="0" indent="360045"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en-US" sz="14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各级党委（党组）要倾注极大热忱研究青年成长规律和时代特点，拿出极大精力抓青年工作，做青年朋友的知心人、青年工作的热心人、青年群众的引路人</a:t>
              </a:r>
              <a:endParaRPr kumimoji="0" lang="en-US" altLang="zh-CN" sz="1400" b="0"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endParaRPr>
            </a:p>
          </p:txBody>
        </p:sp>
      </p:grpSp>
      <p:grpSp>
        <p:nvGrpSpPr>
          <p:cNvPr id="28" name="组合 11"/>
          <p:cNvGrpSpPr/>
          <p:nvPr/>
        </p:nvGrpSpPr>
        <p:grpSpPr>
          <a:xfrm>
            <a:off x="2022475" y="2876550"/>
            <a:ext cx="6846888" cy="1354138"/>
            <a:chOff x="3225443" y="1885976"/>
            <a:chExt cx="9128563" cy="1805551"/>
          </a:xfrm>
        </p:grpSpPr>
        <p:sp>
          <p:nvSpPr>
            <p:cNvPr id="29" name="矩形 28"/>
            <p:cNvSpPr/>
            <p:nvPr/>
          </p:nvSpPr>
          <p:spPr>
            <a:xfrm>
              <a:off x="3225443" y="1885976"/>
              <a:ext cx="9128563" cy="1805551"/>
            </a:xfrm>
            <a:prstGeom prst="rect">
              <a:avLst/>
            </a:prstGeom>
            <a:noFill/>
            <a:ln w="1905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3000" b="1" i="0" u="none" strike="noStrike" kern="1200" cap="none" spc="0" normalizeH="0" baseline="0" noProof="0" dirty="0">
                <a:ln>
                  <a:noFill/>
                </a:ln>
                <a:solidFill>
                  <a:srgbClr val="FFFDFB"/>
                </a:solidFill>
                <a:effectLst/>
                <a:uLnTx/>
                <a:uFillTx/>
                <a:latin typeface="微软雅黑" panose="020B0503020204020204" pitchFamily="34" charset="-122"/>
                <a:ea typeface="微软雅黑" panose="020B0503020204020204" pitchFamily="34" charset="-122"/>
                <a:cs typeface="+mn-cs"/>
              </a:endParaRPr>
            </a:p>
          </p:txBody>
        </p:sp>
        <p:sp>
          <p:nvSpPr>
            <p:cNvPr id="30" name="矩形 13"/>
            <p:cNvSpPr>
              <a:spLocks noChangeArrowheads="1"/>
            </p:cNvSpPr>
            <p:nvPr/>
          </p:nvSpPr>
          <p:spPr bwMode="auto">
            <a:xfrm>
              <a:off x="3365133" y="1930427"/>
              <a:ext cx="8925377" cy="1365275"/>
            </a:xfrm>
            <a:prstGeom prst="rect">
              <a:avLst/>
            </a:prstGeom>
            <a:noFill/>
            <a:ln w="9525">
              <a:noFill/>
              <a:miter lim="800000"/>
            </a:ln>
          </p:spPr>
          <p:txBody>
            <a:bodyPr>
              <a:spAutoFit/>
            </a:bodyPr>
            <a:lstStyle/>
            <a:p>
              <a:pPr marL="0" marR="0" lvl="0" indent="360045"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en-US" sz="1400" b="1" i="0" u="none" strike="noStrike" kern="1200" cap="none" spc="0" normalizeH="0" baseline="0" noProof="0" dirty="0">
                  <a:ln>
                    <a:noFill/>
                  </a:ln>
                  <a:solidFill>
                    <a:srgbClr val="306CF0"/>
                  </a:solidFill>
                  <a:effectLst/>
                  <a:uLnTx/>
                  <a:uFillTx/>
                  <a:latin typeface="微软雅黑" panose="020B0503020204020204" pitchFamily="34" charset="-122"/>
                  <a:ea typeface="微软雅黑" panose="020B0503020204020204" pitchFamily="34" charset="-122"/>
                  <a:cs typeface="+mn-cs"/>
                </a:rPr>
                <a:t>各级党组织要落实党建带团建制度机制，经常研究解决共青团工作中的重大问题，热情关心、严格要求团干部，支持共青团按照群团工作特点和规律创造性地开展工作。</a:t>
              </a:r>
              <a:endParaRPr kumimoji="0" lang="en-US" altLang="zh-CN" sz="14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endParaRPr>
            </a:p>
          </p:txBody>
        </p:sp>
      </p:grpSp>
      <p:sp>
        <p:nvSpPr>
          <p:cNvPr id="31" name="矩形 31"/>
          <p:cNvSpPr/>
          <p:nvPr/>
        </p:nvSpPr>
        <p:spPr>
          <a:xfrm>
            <a:off x="0" y="912813"/>
            <a:ext cx="9144000" cy="500062"/>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358775" algn="ctr">
              <a:lnSpc>
                <a:spcPct val="150000"/>
              </a:lnSpc>
              <a:spcBef>
                <a:spcPct val="0"/>
              </a:spcBef>
              <a:buNone/>
            </a:pPr>
            <a:r>
              <a:rPr lang="zh-CN" altLang="en-US" sz="2000" b="1" dirty="0">
                <a:solidFill>
                  <a:srgbClr val="C00000"/>
                </a:solidFill>
                <a:latin typeface="微软雅黑" panose="020B0503020204020204" pitchFamily="34" charset="-122"/>
                <a:ea typeface="微软雅黑" panose="020B0503020204020204" pitchFamily="34" charset="-122"/>
              </a:rPr>
              <a:t>过去、现在、将来青年工作都是党的工作中一项战略性工作</a:t>
            </a:r>
          </a:p>
        </p:txBody>
      </p:sp>
      <p:sp>
        <p:nvSpPr>
          <p:cNvPr id="32" name="文本框 31"/>
          <p:cNvSpPr txBox="1"/>
          <p:nvPr/>
        </p:nvSpPr>
        <p:spPr>
          <a:xfrm>
            <a:off x="476474" y="230645"/>
            <a:ext cx="7730901" cy="398780"/>
          </a:xfrm>
          <a:prstGeom prst="rect">
            <a:avLst/>
          </a:prstGeom>
          <a:noFill/>
        </p:spPr>
        <p:txBody>
          <a:bodyPr>
            <a:spAutoFit/>
          </a:bodyPr>
          <a:lstStyle/>
          <a:p>
            <a:pPr marR="0" defTabSz="914400">
              <a:buClrTx/>
              <a:buSzTx/>
              <a:buFontTx/>
              <a:buNone/>
              <a:defRPr/>
            </a:pPr>
            <a:r>
              <a:rPr kumimoji="0" lang="zh-CN" altLang="en-US" sz="2000" b="1" kern="1200" cap="none" spc="225" normalizeH="0" baseline="0" noProof="0" dirty="0">
                <a:effectLst>
                  <a:glow rad="101600">
                    <a:prstClr val="white">
                      <a:alpha val="60000"/>
                    </a:prstClr>
                  </a:glow>
                </a:effectLst>
                <a:latin typeface="微软雅黑" panose="020B0503020204020204" pitchFamily="34" charset="-122"/>
                <a:ea typeface="微软雅黑" panose="020B0503020204020204" pitchFamily="34" charset="-122"/>
                <a:cs typeface="+mn-cs"/>
              </a:rPr>
              <a:t>八、对各级党委（党组）抓好共青团和青年工作的要求</a:t>
            </a:r>
            <a:endParaRPr kumimoji="0" lang="en-US" altLang="zh-CN" sz="2000" b="1" kern="1200" cap="none" spc="225" normalizeH="0" baseline="0" noProof="0" dirty="0">
              <a:effectLst>
                <a:glow rad="101600">
                  <a:prstClr val="white">
                    <a:alpha val="60000"/>
                  </a:prstClr>
                </a:glow>
              </a:effectLst>
              <a:latin typeface="微软雅黑" panose="020B0503020204020204" pitchFamily="34" charset="-122"/>
              <a:ea typeface="微软雅黑" panose="020B0503020204020204" pitchFamily="34" charset="-122"/>
              <a:cs typeface="+mn-cs"/>
            </a:endParaRPr>
          </a:p>
        </p:txBody>
      </p:sp>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ppt_x"/>
                                          </p:val>
                                        </p:tav>
                                        <p:tav tm="100000">
                                          <p:val>
                                            <p:strVal val="#ppt_x"/>
                                          </p:val>
                                        </p:tav>
                                      </p:tavLst>
                                    </p:anim>
                                    <p:anim calcmode="lin" valueType="num">
                                      <p:cBhvr additive="base">
                                        <p:cTn id="12" dur="500" fill="hold"/>
                                        <p:tgtEl>
                                          <p:spTgt spid="22"/>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500" fill="hold"/>
                                        <p:tgtEl>
                                          <p:spTgt spid="28"/>
                                        </p:tgtEl>
                                        <p:attrNameLst>
                                          <p:attrName>ppt_x</p:attrName>
                                        </p:attrNameLst>
                                      </p:cBhvr>
                                      <p:tavLst>
                                        <p:tav tm="0">
                                          <p:val>
                                            <p:strVal val="#ppt_x"/>
                                          </p:val>
                                        </p:tav>
                                        <p:tav tm="100000">
                                          <p:val>
                                            <p:strVal val="#ppt_x"/>
                                          </p:val>
                                        </p:tav>
                                      </p:tavLst>
                                    </p:anim>
                                    <p:anim calcmode="lin" valueType="num">
                                      <p:cBhvr additive="base">
                                        <p:cTn id="16"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31"/>
                                        </p:tgtEl>
                                        <p:attrNameLst>
                                          <p:attrName>style.visibility</p:attrName>
                                        </p:attrNameLst>
                                      </p:cBhvr>
                                      <p:to>
                                        <p:strVal val="visible"/>
                                      </p:to>
                                    </p:set>
                                    <p:anim calcmode="lin" valueType="num">
                                      <p:cBhvr additive="base">
                                        <p:cTn id="21" dur="500" fill="hold"/>
                                        <p:tgtEl>
                                          <p:spTgt spid="31"/>
                                        </p:tgtEl>
                                        <p:attrNameLst>
                                          <p:attrName>ppt_x</p:attrName>
                                        </p:attrNameLst>
                                      </p:cBhvr>
                                      <p:tavLst>
                                        <p:tav tm="0">
                                          <p:val>
                                            <p:strVal val="#ppt_x"/>
                                          </p:val>
                                        </p:tav>
                                        <p:tav tm="100000">
                                          <p:val>
                                            <p:strVal val="#ppt_x"/>
                                          </p:val>
                                        </p:tav>
                                      </p:tavLst>
                                    </p:anim>
                                    <p:anim calcmode="lin" valueType="num">
                                      <p:cBhvr additive="base">
                                        <p:cTn id="22" dur="500" fill="hold"/>
                                        <p:tgtEl>
                                          <p:spTgt spid="31"/>
                                        </p:tgtEl>
                                        <p:attrNameLst>
                                          <p:attrName>ppt_y</p:attrName>
                                        </p:attrNameLst>
                                      </p:cBhvr>
                                      <p:tavLst>
                                        <p:tav tm="0">
                                          <p:val>
                                            <p:strVal val="1+#ppt_h/2"/>
                                          </p:val>
                                        </p:tav>
                                        <p:tav tm="100000">
                                          <p:val>
                                            <p:strVal val="#ppt_y"/>
                                          </p:val>
                                        </p:tav>
                                      </p:tavLst>
                                    </p:anim>
                                  </p:childTnLst>
                                </p:cTn>
                              </p:par>
                              <p:par>
                                <p:cTn id="23" presetID="23" presetClass="entr" presetSubtype="16" fill="hold" nodeType="withEffect">
                                  <p:stCondLst>
                                    <p:cond delay="0"/>
                                  </p:stCondLst>
                                  <p:childTnLst>
                                    <p:set>
                                      <p:cBhvr>
                                        <p:cTn id="24" dur="1" fill="hold">
                                          <p:stCondLst>
                                            <p:cond delay="0"/>
                                          </p:stCondLst>
                                        </p:cTn>
                                        <p:tgtEl>
                                          <p:spTgt spid="32"/>
                                        </p:tgtEl>
                                        <p:attrNameLst>
                                          <p:attrName>style.visibility</p:attrName>
                                        </p:attrNameLst>
                                      </p:cBhvr>
                                      <p:to>
                                        <p:strVal val="visible"/>
                                      </p:to>
                                    </p:set>
                                    <p:anim calcmode="lin" valueType="num">
                                      <p:cBhvr>
                                        <p:cTn id="25" dur="500" fill="hold"/>
                                        <p:tgtEl>
                                          <p:spTgt spid="32"/>
                                        </p:tgtEl>
                                        <p:attrNameLst>
                                          <p:attrName>ppt_w</p:attrName>
                                        </p:attrNameLst>
                                      </p:cBhvr>
                                      <p:tavLst>
                                        <p:tav tm="0">
                                          <p:val>
                                            <p:fltVal val="0"/>
                                          </p:val>
                                        </p:tav>
                                        <p:tav tm="100000">
                                          <p:val>
                                            <p:strVal val="#ppt_w"/>
                                          </p:val>
                                        </p:tav>
                                      </p:tavLst>
                                    </p:anim>
                                    <p:anim calcmode="lin" valueType="num">
                                      <p:cBhvr>
                                        <p:cTn id="26" dur="500" fill="hold"/>
                                        <p:tgtEl>
                                          <p:spTgt spid="3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文本框 7"/>
          <p:cNvSpPr txBox="1"/>
          <p:nvPr/>
        </p:nvSpPr>
        <p:spPr>
          <a:xfrm>
            <a:off x="1270000" y="317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对于选调生而言，俯与仰并非简单的头部运动，而是在基层一线干事立业的应有姿态。</a:t>
            </a:r>
          </a:p>
        </p:txBody>
      </p:sp>
      <p:sp>
        <p:nvSpPr>
          <p:cNvPr id="123907" name="文本框 6"/>
          <p:cNvSpPr txBox="1"/>
          <p:nvPr/>
        </p:nvSpPr>
        <p:spPr>
          <a:xfrm>
            <a:off x="1270000" y="2540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当今世界正经历百年未有之大变局，多元思想复杂叠织、价值观念激烈碰撞，势必会对青年干部的内心世界造成冲击。</a:t>
            </a:r>
          </a:p>
        </p:txBody>
      </p:sp>
      <p:sp>
        <p:nvSpPr>
          <p:cNvPr id="123908" name="文本框 5"/>
          <p:cNvSpPr txBox="1"/>
          <p:nvPr/>
        </p:nvSpPr>
        <p:spPr>
          <a:xfrm>
            <a:off x="1270000" y="190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en-US" altLang="zh-CN" sz="200" dirty="0">
                <a:latin typeface="Arial" panose="020B0604020202020204" pitchFamily="34" charset="0"/>
              </a:rPr>
              <a:t>"</a:t>
            </a:r>
            <a:r>
              <a:rPr lang="zh-CN" altLang="en-US" sz="200" dirty="0">
                <a:latin typeface="Arial" panose="020B0604020202020204" pitchFamily="34" charset="0"/>
              </a:rPr>
              <a:t>历史文化遗产作为载体，承载着中华文明的精神脉络和文化基因，塑造了中华民族的精神魂魄，是一代又一代的</a:t>
            </a:r>
            <a:r>
              <a:rPr lang="en-US" altLang="zh-CN" sz="200" dirty="0">
                <a:latin typeface="Arial" panose="020B0604020202020204" pitchFamily="34" charset="0"/>
              </a:rPr>
              <a:t>"</a:t>
            </a:r>
            <a:r>
              <a:rPr lang="zh-CN" altLang="en-US" sz="200" dirty="0">
                <a:latin typeface="Arial" panose="020B0604020202020204" pitchFamily="34" charset="0"/>
              </a:rPr>
              <a:t>瑰宝</a:t>
            </a:r>
            <a:r>
              <a:rPr lang="en-US" altLang="zh-CN" sz="200" dirty="0">
                <a:latin typeface="Arial" panose="020B0604020202020204" pitchFamily="34" charset="0"/>
              </a:rPr>
              <a:t>"</a:t>
            </a:r>
            <a:r>
              <a:rPr lang="zh-CN" altLang="en-US" sz="200" dirty="0">
                <a:latin typeface="Arial" panose="020B0604020202020204" pitchFamily="34" charset="0"/>
              </a:rPr>
              <a:t>。</a:t>
            </a:r>
          </a:p>
        </p:txBody>
      </p:sp>
      <p:sp>
        <p:nvSpPr>
          <p:cNvPr id="123909" name="文本框 4"/>
          <p:cNvSpPr txBox="1"/>
          <p:nvPr/>
        </p:nvSpPr>
        <p:spPr>
          <a:xfrm>
            <a:off x="1270000" y="1270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en-US" altLang="zh-CN" sz="200" dirty="0">
                <a:latin typeface="Arial" panose="020B0604020202020204" pitchFamily="34" charset="0"/>
              </a:rPr>
              <a:t>"</a:t>
            </a:r>
            <a:r>
              <a:rPr lang="zh-CN" altLang="en-US" sz="200" dirty="0">
                <a:latin typeface="Arial" panose="020B0604020202020204" pitchFamily="34" charset="0"/>
              </a:rPr>
              <a:t>革命不是请客吃饭，是要奉献与牺牲的。</a:t>
            </a:r>
          </a:p>
        </p:txBody>
      </p:sp>
      <p:sp>
        <p:nvSpPr>
          <p:cNvPr id="123910" name="文本框 2"/>
          <p:cNvSpPr txBox="1"/>
          <p:nvPr/>
        </p:nvSpPr>
        <p:spPr>
          <a:xfrm>
            <a:off x="1270000" y="63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而每到成绩公布时，班级里总会有部分学生超常发挥，排名一跃成为班级的前列，他们也通常被大家称作</a:t>
            </a:r>
            <a:r>
              <a:rPr lang="en-US" altLang="zh-CN" sz="200" dirty="0">
                <a:latin typeface="Arial" panose="020B0604020202020204" pitchFamily="34" charset="0"/>
              </a:rPr>
              <a:t>"</a:t>
            </a:r>
            <a:r>
              <a:rPr lang="zh-CN" altLang="en-US" sz="200" dirty="0">
                <a:latin typeface="Arial" panose="020B0604020202020204" pitchFamily="34" charset="0"/>
              </a:rPr>
              <a:t>黑马</a:t>
            </a:r>
            <a:r>
              <a:rPr lang="en-US" altLang="zh-CN" sz="200" dirty="0">
                <a:latin typeface="Arial" panose="020B0604020202020204" pitchFamily="34" charset="0"/>
              </a:rPr>
              <a:t>"</a:t>
            </a:r>
            <a:r>
              <a:rPr lang="zh-CN" altLang="en-US" sz="200" dirty="0">
                <a:latin typeface="Arial" panose="020B0604020202020204" pitchFamily="34" charset="0"/>
              </a:rPr>
              <a:t>。</a:t>
            </a:r>
          </a:p>
        </p:txBody>
      </p:sp>
      <p:pic>
        <p:nvPicPr>
          <p:cNvPr id="123911" name="图片 4"/>
          <p:cNvPicPr/>
          <p:nvPr/>
        </p:nvPicPr>
        <p:blipFill>
          <a:blip r:embed="rId3"/>
          <a:stretch>
            <a:fillRect/>
          </a:stretch>
        </p:blipFill>
        <p:spPr>
          <a:xfrm>
            <a:off x="0" y="0"/>
            <a:ext cx="9144000" cy="5143500"/>
          </a:xfrm>
          <a:prstGeom prst="rect">
            <a:avLst/>
          </a:prstGeom>
          <a:noFill/>
          <a:ln w="9525">
            <a:noFill/>
          </a:ln>
        </p:spPr>
      </p:pic>
      <p:sp>
        <p:nvSpPr>
          <p:cNvPr id="2" name="文本框 1"/>
          <p:cNvSpPr txBox="1"/>
          <p:nvPr/>
        </p:nvSpPr>
        <p:spPr>
          <a:xfrm>
            <a:off x="476474" y="230645"/>
            <a:ext cx="7730901" cy="398780"/>
          </a:xfrm>
          <a:prstGeom prst="rect">
            <a:avLst/>
          </a:prstGeom>
          <a:noFill/>
        </p:spPr>
        <p:txBody>
          <a:bodyPr>
            <a:spAutoFit/>
          </a:bodyPr>
          <a:lstStyle/>
          <a:p>
            <a:pPr marR="0" defTabSz="914400">
              <a:buClrTx/>
              <a:buSzTx/>
              <a:buFontTx/>
              <a:buNone/>
              <a:defRPr/>
            </a:pPr>
            <a:endParaRPr kumimoji="0" lang="zh-CN" altLang="en-US" sz="2000" b="1" kern="1200" cap="none" spc="225" normalizeH="0" baseline="0" noProof="0" dirty="0">
              <a:effectLst>
                <a:glow rad="101600">
                  <a:prstClr val="white">
                    <a:alpha val="60000"/>
                  </a:prstClr>
                </a:glow>
              </a:effectLst>
              <a:latin typeface="微软雅黑" panose="020B0503020204020204" pitchFamily="34" charset="-122"/>
              <a:ea typeface="微软雅黑" panose="020B0503020204020204" pitchFamily="34" charset="-122"/>
              <a:cs typeface="+mn-cs"/>
            </a:endParaRPr>
          </a:p>
        </p:txBody>
      </p:sp>
      <p:cxnSp>
        <p:nvCxnSpPr>
          <p:cNvPr id="123913" name="直接连接符 6"/>
          <p:cNvCxnSpPr/>
          <p:nvPr/>
        </p:nvCxnSpPr>
        <p:spPr>
          <a:xfrm flipH="1">
            <a:off x="406400" y="579438"/>
            <a:ext cx="6542088" cy="0"/>
          </a:xfrm>
          <a:prstGeom prst="line">
            <a:avLst/>
          </a:prstGeom>
          <a:ln w="9525" cap="flat" cmpd="sng">
            <a:solidFill>
              <a:srgbClr val="292929"/>
            </a:solidFill>
            <a:prstDash val="dash"/>
            <a:headEnd type="none" w="med" len="med"/>
            <a:tailEnd type="oval" w="med" len="med"/>
          </a:ln>
        </p:spPr>
      </p:cxnSp>
      <p:sp>
        <p:nvSpPr>
          <p:cNvPr id="4" name="等腰三角形 3"/>
          <p:cNvSpPr/>
          <p:nvPr/>
        </p:nvSpPr>
        <p:spPr>
          <a:xfrm rot="5400000">
            <a:off x="-41275" y="319088"/>
            <a:ext cx="603250" cy="520700"/>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pic>
        <p:nvPicPr>
          <p:cNvPr id="123915" name="图片 3"/>
          <p:cNvPicPr>
            <a:picLocks noChangeAspect="1"/>
          </p:cNvPicPr>
          <p:nvPr/>
        </p:nvPicPr>
        <p:blipFill>
          <a:blip r:embed="rId4"/>
          <a:stretch>
            <a:fillRect/>
          </a:stretch>
        </p:blipFill>
        <p:spPr>
          <a:xfrm>
            <a:off x="7551738" y="0"/>
            <a:ext cx="1592262" cy="965200"/>
          </a:xfrm>
          <a:prstGeom prst="rect">
            <a:avLst/>
          </a:prstGeom>
          <a:noFill/>
          <a:ln w="9525">
            <a:noFill/>
          </a:ln>
        </p:spPr>
      </p:pic>
      <p:sp>
        <p:nvSpPr>
          <p:cNvPr id="21" name="文本框 20"/>
          <p:cNvSpPr txBox="1"/>
          <p:nvPr/>
        </p:nvSpPr>
        <p:spPr>
          <a:xfrm>
            <a:off x="1709738" y="2373313"/>
            <a:ext cx="6605588" cy="1624013"/>
          </a:xfrm>
          <a:prstGeom prst="rect">
            <a:avLst/>
          </a:prstGeom>
          <a:noFill/>
        </p:spPr>
        <p:txBody>
          <a:bodyPr>
            <a:spAutoFit/>
          </a:bodyPr>
          <a:lstStyle/>
          <a:p>
            <a:pPr marR="0" algn="just" defTabSz="914400">
              <a:lnSpc>
                <a:spcPct val="120000"/>
              </a:lnSpc>
              <a:buClrTx/>
              <a:buSzTx/>
              <a:buFontTx/>
              <a:buNone/>
              <a:defRPr/>
            </a:pPr>
            <a:r>
              <a:rPr kumimoji="0" lang="en-US" altLang="zh-CN" sz="1200" kern="1200" cap="none" spc="0" normalizeH="0" baseline="0" noProof="0" dirty="0">
                <a:solidFill>
                  <a:srgbClr val="751515"/>
                </a:solidFill>
                <a:latin typeface="微软雅黑" panose="020B0503020204020204" pitchFamily="34" charset="-122"/>
                <a:ea typeface="微软雅黑" panose="020B0503020204020204" pitchFamily="34" charset="-122"/>
                <a:cs typeface="+mn-ea"/>
                <a:sym typeface="+mn-lt"/>
              </a:rPr>
              <a:t>1937</a:t>
            </a:r>
            <a:r>
              <a:rPr kumimoji="0" lang="zh-CN" altLang="en-US" sz="1200" kern="1200" cap="none" spc="0" normalizeH="0" baseline="0" noProof="0" dirty="0">
                <a:solidFill>
                  <a:srgbClr val="751515"/>
                </a:solidFill>
                <a:latin typeface="微软雅黑" panose="020B0503020204020204" pitchFamily="34" charset="-122"/>
                <a:ea typeface="微软雅黑" panose="020B0503020204020204" pitchFamily="34" charset="-122"/>
                <a:cs typeface="+mn-ea"/>
                <a:sym typeface="+mn-lt"/>
              </a:rPr>
              <a:t>年，毛泽东同志为陕北公学成立题词时说：“要造就一大批人，这些人是革命的先锋队。这些人具有政治远见。这些人充满着斗争精神和牺牲精神。这些人是胸怀坦白的，忠诚的，积极的，与正直的。这些人不谋私利，唯一的为着民族与社会的解放。这些人不怕困难，在困难面前总是坚定的，勇敢向前的。这些人不是狂妄分子，也不是风头主义者，而是脚踏实地富于实际精神的人们。中国要有一大群这样的先锋分子，中国革命的任务就能够顺利的解决。”今天，党和人民同样需要一大批这样的先锋分子，党中央殷切希望共青团能够培养出一大批这样的先锋分子。这是党的殷切期待，也是祖国和人民的殷切期待！</a:t>
            </a:r>
            <a:endParaRPr kumimoji="0" lang="zh-CN" altLang="en-US" sz="1200" kern="1200" cap="none" spc="0" normalizeH="0" baseline="0" noProof="0" dirty="0">
              <a:latin typeface="微软雅黑" panose="020B0503020204020204" pitchFamily="34" charset="-122"/>
              <a:ea typeface="微软雅黑" panose="020B0503020204020204" pitchFamily="34" charset="-122"/>
              <a:cs typeface="+mn-ea"/>
              <a:sym typeface="+mn-lt"/>
            </a:endParaRPr>
          </a:p>
        </p:txBody>
      </p:sp>
      <p:sp>
        <p:nvSpPr>
          <p:cNvPr id="22" name="矩形 21"/>
          <p:cNvSpPr/>
          <p:nvPr/>
        </p:nvSpPr>
        <p:spPr>
          <a:xfrm>
            <a:off x="809625" y="1473200"/>
            <a:ext cx="7956550" cy="3244850"/>
          </a:xfrm>
          <a:prstGeom prst="rect">
            <a:avLst/>
          </a:prstGeom>
          <a:noFill/>
          <a:ln w="317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mn-ea"/>
              <a:sym typeface="+mn-lt"/>
            </a:endParaRPr>
          </a:p>
        </p:txBody>
      </p:sp>
      <p:grpSp>
        <p:nvGrpSpPr>
          <p:cNvPr id="23" name="组合 22"/>
          <p:cNvGrpSpPr/>
          <p:nvPr/>
        </p:nvGrpSpPr>
        <p:grpSpPr>
          <a:xfrm>
            <a:off x="1200150" y="1165225"/>
            <a:ext cx="7175500" cy="909638"/>
            <a:chOff x="1386245" y="2546361"/>
            <a:chExt cx="9566638" cy="1212763"/>
          </a:xfrm>
        </p:grpSpPr>
        <p:sp>
          <p:nvSpPr>
            <p:cNvPr id="24" name="等腰三角形 23"/>
            <p:cNvSpPr/>
            <p:nvPr/>
          </p:nvSpPr>
          <p:spPr>
            <a:xfrm>
              <a:off x="10633290" y="2546361"/>
              <a:ext cx="319593" cy="410604"/>
            </a:xfrm>
            <a:prstGeom prst="triangle">
              <a:avLst/>
            </a:prstGeom>
            <a:solidFill>
              <a:srgbClr val="75151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mn-ea"/>
                <a:sym typeface="+mn-lt"/>
              </a:endParaRPr>
            </a:p>
          </p:txBody>
        </p:sp>
        <p:sp>
          <p:nvSpPr>
            <p:cNvPr id="28" name="等腰三角形 27"/>
            <p:cNvSpPr/>
            <p:nvPr/>
          </p:nvSpPr>
          <p:spPr>
            <a:xfrm>
              <a:off x="1386245" y="2546361"/>
              <a:ext cx="319594" cy="410604"/>
            </a:xfrm>
            <a:prstGeom prst="triangle">
              <a:avLst/>
            </a:prstGeom>
            <a:solidFill>
              <a:srgbClr val="75151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mn-ea"/>
                <a:sym typeface="+mn-lt"/>
              </a:endParaRPr>
            </a:p>
          </p:txBody>
        </p:sp>
        <p:sp>
          <p:nvSpPr>
            <p:cNvPr id="29" name="梯形 28"/>
            <p:cNvSpPr/>
            <p:nvPr/>
          </p:nvSpPr>
          <p:spPr>
            <a:xfrm flipV="1">
              <a:off x="1547100" y="2546361"/>
              <a:ext cx="9244928" cy="1212763"/>
            </a:xfrm>
            <a:prstGeom prst="trapezoid">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mn-ea"/>
                <a:sym typeface="+mn-lt"/>
              </a:endParaRPr>
            </a:p>
          </p:txBody>
        </p:sp>
      </p:grpSp>
      <p:sp>
        <p:nvSpPr>
          <p:cNvPr id="30" name="文本框 29"/>
          <p:cNvSpPr txBox="1"/>
          <p:nvPr/>
        </p:nvSpPr>
        <p:spPr>
          <a:xfrm>
            <a:off x="1612900" y="1233488"/>
            <a:ext cx="6462713" cy="831850"/>
          </a:xfrm>
          <a:prstGeom prst="rect">
            <a:avLst/>
          </a:prstGeom>
          <a:noFill/>
        </p:spPr>
        <p:txBody>
          <a:bodyPr>
            <a:spAutoFit/>
          </a:bodyPr>
          <a:lstStyle/>
          <a:p>
            <a:pPr marR="0" algn="ctr" defTabSz="914400">
              <a:buClrTx/>
              <a:buSzTx/>
              <a:buFontTx/>
              <a:buNone/>
              <a:defRPr/>
            </a:pPr>
            <a:r>
              <a:rPr kumimoji="0" lang="zh-CN" altLang="en-US" sz="2400" b="1" kern="1200" cap="none" spc="0" normalizeH="0" baseline="0" noProof="0" dirty="0">
                <a:solidFill>
                  <a:schemeClr val="bg1"/>
                </a:solidFill>
                <a:latin typeface="微软雅黑" panose="020B0503020204020204" pitchFamily="34" charset="-122"/>
                <a:ea typeface="微软雅黑" panose="020B0503020204020204" pitchFamily="34" charset="-122"/>
                <a:cs typeface="+mn-ea"/>
                <a:sym typeface="+mn-lt"/>
              </a:rPr>
              <a:t>党中央殷切希望共青团能够培养出一大批这样的先锋分子</a:t>
            </a:r>
            <a:endParaRPr kumimoji="0" lang="zh-CN" altLang="en-US" sz="2400" kern="1200" cap="none" spc="0" normalizeH="0" baseline="0" noProof="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31" name="圆角矩形​​ 10"/>
          <p:cNvSpPr>
            <a:spLocks noChangeArrowheads="1"/>
          </p:cNvSpPr>
          <p:nvPr/>
        </p:nvSpPr>
        <p:spPr bwMode="auto">
          <a:xfrm>
            <a:off x="1216025" y="2392363"/>
            <a:ext cx="384175" cy="377825"/>
          </a:xfrm>
          <a:prstGeom prst="roundRect">
            <a:avLst>
              <a:gd name="adj" fmla="val 16667"/>
            </a:avLst>
          </a:prstGeom>
          <a:solidFill>
            <a:srgbClr val="CC0000"/>
          </a:solidFill>
          <a:ln w="25400" algn="ctr">
            <a:solidFill>
              <a:srgbClr val="FF6600"/>
            </a:solidFill>
            <a:round/>
          </a:ln>
        </p:spPr>
        <p:txBody>
          <a:bodyPr anchor="ctr"/>
          <a:lstStyle/>
          <a:p>
            <a:pPr marL="0" marR="0" lvl="0" indent="0" algn="ctr" defTabSz="914400" rtl="0" eaLnBrk="0" fontAlgn="auto" latinLnBrk="0" hangingPunct="0">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ea"/>
              <a:sym typeface="+mn-lt"/>
            </a:endParaRPr>
          </a:p>
        </p:txBody>
      </p:sp>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55" presetClass="entr" presetSubtype="0"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p:cTn id="12" dur="500" fill="hold"/>
                                        <p:tgtEl>
                                          <p:spTgt spid="22"/>
                                        </p:tgtEl>
                                        <p:attrNameLst>
                                          <p:attrName>ppt_w</p:attrName>
                                        </p:attrNameLst>
                                      </p:cBhvr>
                                      <p:tavLst>
                                        <p:tav tm="0">
                                          <p:val>
                                            <p:strVal val="#ppt_w*0.70"/>
                                          </p:val>
                                        </p:tav>
                                        <p:tav tm="100000">
                                          <p:val>
                                            <p:strVal val="#ppt_w"/>
                                          </p:val>
                                        </p:tav>
                                      </p:tavLst>
                                    </p:anim>
                                    <p:anim calcmode="lin" valueType="num">
                                      <p:cBhvr>
                                        <p:cTn id="13" dur="500" fill="hold"/>
                                        <p:tgtEl>
                                          <p:spTgt spid="22"/>
                                        </p:tgtEl>
                                        <p:attrNameLst>
                                          <p:attrName>ppt_h</p:attrName>
                                        </p:attrNameLst>
                                      </p:cBhvr>
                                      <p:tavLst>
                                        <p:tav tm="0">
                                          <p:val>
                                            <p:strVal val="#ppt_h"/>
                                          </p:val>
                                        </p:tav>
                                        <p:tav tm="100000">
                                          <p:val>
                                            <p:strVal val="#ppt_h"/>
                                          </p:val>
                                        </p:tav>
                                      </p:tavLst>
                                    </p:anim>
                                    <p:animEffect transition="in" filter="fade">
                                      <p:cBhvr>
                                        <p:cTn id="14" dur="500"/>
                                        <p:tgtEl>
                                          <p:spTgt spid="22"/>
                                        </p:tgtEl>
                                      </p:cBhvr>
                                    </p:animEffect>
                                  </p:childTnLst>
                                </p:cTn>
                              </p:par>
                            </p:childTnLst>
                          </p:cTn>
                        </p:par>
                        <p:par>
                          <p:cTn id="15" fill="hold">
                            <p:stCondLst>
                              <p:cond delay="1000"/>
                            </p:stCondLst>
                            <p:childTnLst>
                              <p:par>
                                <p:cTn id="16" presetID="47" presetClass="entr" presetSubtype="0" fill="hold" nodeType="after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fade">
                                      <p:cBhvr>
                                        <p:cTn id="18" dur="500"/>
                                        <p:tgtEl>
                                          <p:spTgt spid="23"/>
                                        </p:tgtEl>
                                      </p:cBhvr>
                                    </p:animEffect>
                                    <p:anim calcmode="lin" valueType="num">
                                      <p:cBhvr>
                                        <p:cTn id="19" dur="500" fill="hold"/>
                                        <p:tgtEl>
                                          <p:spTgt spid="23"/>
                                        </p:tgtEl>
                                        <p:attrNameLst>
                                          <p:attrName>ppt_x</p:attrName>
                                        </p:attrNameLst>
                                      </p:cBhvr>
                                      <p:tavLst>
                                        <p:tav tm="0">
                                          <p:val>
                                            <p:strVal val="#ppt_x"/>
                                          </p:val>
                                        </p:tav>
                                        <p:tav tm="100000">
                                          <p:val>
                                            <p:strVal val="#ppt_x"/>
                                          </p:val>
                                        </p:tav>
                                      </p:tavLst>
                                    </p:anim>
                                    <p:anim calcmode="lin" valueType="num">
                                      <p:cBhvr>
                                        <p:cTn id="20" dur="500" fill="hold"/>
                                        <p:tgtEl>
                                          <p:spTgt spid="23"/>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30"/>
                                        </p:tgtEl>
                                        <p:attrNameLst>
                                          <p:attrName>style.visibility</p:attrName>
                                        </p:attrNameLst>
                                      </p:cBhvr>
                                      <p:to>
                                        <p:strVal val="visible"/>
                                      </p:to>
                                    </p:set>
                                    <p:anim calcmode="lin" valueType="num">
                                      <p:cBhvr>
                                        <p:cTn id="24"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30"/>
                                        </p:tgtEl>
                                        <p:attrNameLst>
                                          <p:attrName>ppt_y</p:attrName>
                                        </p:attrNameLst>
                                      </p:cBhvr>
                                      <p:tavLst>
                                        <p:tav tm="0">
                                          <p:val>
                                            <p:strVal val="#ppt_y"/>
                                          </p:val>
                                        </p:tav>
                                        <p:tav tm="100000">
                                          <p:val>
                                            <p:strVal val="#ppt_y"/>
                                          </p:val>
                                        </p:tav>
                                      </p:tavLst>
                                    </p:anim>
                                    <p:anim calcmode="lin" valueType="num">
                                      <p:cBhvr>
                                        <p:cTn id="26"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30"/>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31"/>
                                        </p:tgtEl>
                                        <p:attrNameLst>
                                          <p:attrName>style.visibility</p:attrName>
                                        </p:attrNameLst>
                                      </p:cBhvr>
                                      <p:to>
                                        <p:strVal val="visible"/>
                                      </p:to>
                                    </p:set>
                                    <p:anim calcmode="lin" valueType="num">
                                      <p:cBhvr additive="base">
                                        <p:cTn id="33" dur="500" fill="hold"/>
                                        <p:tgtEl>
                                          <p:spTgt spid="31"/>
                                        </p:tgtEl>
                                        <p:attrNameLst>
                                          <p:attrName>ppt_x</p:attrName>
                                        </p:attrNameLst>
                                      </p:cBhvr>
                                      <p:tavLst>
                                        <p:tav tm="0">
                                          <p:val>
                                            <p:strVal val="#ppt_x"/>
                                          </p:val>
                                        </p:tav>
                                        <p:tav tm="100000">
                                          <p:val>
                                            <p:strVal val="#ppt_x"/>
                                          </p:val>
                                        </p:tav>
                                      </p:tavLst>
                                    </p:anim>
                                    <p:anim calcmode="lin" valueType="num">
                                      <p:cBhvr additive="base">
                                        <p:cTn id="34" dur="500" fill="hold"/>
                                        <p:tgtEl>
                                          <p:spTgt spid="31"/>
                                        </p:tgtEl>
                                        <p:attrNameLst>
                                          <p:attrName>ppt_y</p:attrName>
                                        </p:attrNameLst>
                                      </p:cBhvr>
                                      <p:tavLst>
                                        <p:tav tm="0">
                                          <p:val>
                                            <p:strVal val="1+#ppt_h/2"/>
                                          </p:val>
                                        </p:tav>
                                        <p:tav tm="100000">
                                          <p:val>
                                            <p:strVal val="#ppt_y"/>
                                          </p:val>
                                        </p:tav>
                                      </p:tavLst>
                                    </p:anim>
                                  </p:childTnLst>
                                </p:cTn>
                              </p:par>
                            </p:childTnLst>
                          </p:cTn>
                        </p:par>
                        <p:par>
                          <p:cTn id="35" fill="hold">
                            <p:stCondLst>
                              <p:cond delay="500"/>
                            </p:stCondLst>
                            <p:childTnLst>
                              <p:par>
                                <p:cTn id="36" presetID="26" presetClass="emph" presetSubtype="0" fill="hold" grpId="1" nodeType="afterEffect">
                                  <p:stCondLst>
                                    <p:cond delay="0"/>
                                  </p:stCondLst>
                                  <p:iterate type="lt">
                                    <p:tmPct val="0"/>
                                  </p:iterate>
                                  <p:childTnLst>
                                    <p:animEffect transition="out" filter="fade">
                                      <p:cBhvr>
                                        <p:cTn id="37" dur="500" tmFilter="0, 0; .2, .5; .8, .5; 1, 0"/>
                                        <p:tgtEl>
                                          <p:spTgt spid="30"/>
                                        </p:tgtEl>
                                      </p:cBhvr>
                                    </p:animEffect>
                                    <p:animScale>
                                      <p:cBhvr>
                                        <p:cTn id="38" dur="250" autoRev="1" fill="hold"/>
                                        <p:tgtEl>
                                          <p:spTgt spid="30"/>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uild="p"/>
      <p:bldP spid="22" grpId="0" animBg="1"/>
      <p:bldP spid="30" grpId="0"/>
      <p:bldP spid="30" grpId="1"/>
      <p:bldP spid="3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文本框 5"/>
          <p:cNvSpPr txBox="1"/>
          <p:nvPr/>
        </p:nvSpPr>
        <p:spPr>
          <a:xfrm>
            <a:off x="1270000" y="317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一、聚焦</a:t>
            </a:r>
            <a:r>
              <a:rPr lang="en-US" altLang="zh-CN" sz="200" dirty="0">
                <a:latin typeface="Arial" panose="020B0604020202020204" pitchFamily="34" charset="0"/>
              </a:rPr>
              <a:t>"</a:t>
            </a:r>
            <a:r>
              <a:rPr lang="zh-CN" altLang="en-US" sz="200" dirty="0">
                <a:latin typeface="Arial" panose="020B0604020202020204" pitchFamily="34" charset="0"/>
              </a:rPr>
              <a:t>核心</a:t>
            </a:r>
            <a:r>
              <a:rPr lang="en-US" altLang="zh-CN" sz="200" dirty="0">
                <a:latin typeface="Arial" panose="020B0604020202020204" pitchFamily="34" charset="0"/>
              </a:rPr>
              <a:t>"</a:t>
            </a:r>
            <a:r>
              <a:rPr lang="zh-CN" altLang="en-US" sz="200" dirty="0">
                <a:latin typeface="Arial" panose="020B0604020202020204" pitchFamily="34" charset="0"/>
              </a:rPr>
              <a:t>强引领，建立齐抓共管的工作格局</a:t>
            </a:r>
          </a:p>
        </p:txBody>
      </p:sp>
      <p:sp>
        <p:nvSpPr>
          <p:cNvPr id="28675" name="文本框 4"/>
          <p:cNvSpPr txBox="1"/>
          <p:nvPr/>
        </p:nvSpPr>
        <p:spPr>
          <a:xfrm>
            <a:off x="1270000" y="2540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en-US" altLang="zh-CN" sz="200" dirty="0">
                <a:latin typeface="Arial" panose="020B0604020202020204" pitchFamily="34" charset="0"/>
              </a:rPr>
              <a:t>"10</a:t>
            </a:r>
            <a:r>
              <a:rPr lang="zh-CN" altLang="en-US" sz="200" dirty="0">
                <a:latin typeface="Arial" panose="020B0604020202020204" pitchFamily="34" charset="0"/>
              </a:rPr>
              <a:t>秒</a:t>
            </a:r>
            <a:r>
              <a:rPr lang="en-US" altLang="zh-CN" sz="200" dirty="0">
                <a:latin typeface="Arial" panose="020B0604020202020204" pitchFamily="34" charset="0"/>
              </a:rPr>
              <a:t>"</a:t>
            </a:r>
            <a:r>
              <a:rPr lang="zh-CN" altLang="en-US" sz="200" dirty="0">
                <a:latin typeface="Arial" panose="020B0604020202020204" pitchFamily="34" charset="0"/>
              </a:rPr>
              <a:t>浓缩平凡瞬间，却彰显了辅警徐烽过硬的心理素质和专业技能。</a:t>
            </a:r>
          </a:p>
        </p:txBody>
      </p:sp>
      <p:sp>
        <p:nvSpPr>
          <p:cNvPr id="28676" name="文本框 3"/>
          <p:cNvSpPr txBox="1"/>
          <p:nvPr/>
        </p:nvSpPr>
        <p:spPr>
          <a:xfrm>
            <a:off x="1270000" y="190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所以广大高校毕业生们，要在</a:t>
            </a:r>
            <a:r>
              <a:rPr lang="en-US" altLang="zh-CN" sz="200" dirty="0">
                <a:latin typeface="Arial" panose="020B0604020202020204" pitchFamily="34" charset="0"/>
              </a:rPr>
              <a:t>"</a:t>
            </a:r>
            <a:r>
              <a:rPr lang="zh-CN" altLang="en-US" sz="200" dirty="0">
                <a:latin typeface="Arial" panose="020B0604020202020204" pitchFamily="34" charset="0"/>
              </a:rPr>
              <a:t>大有可为</a:t>
            </a:r>
            <a:r>
              <a:rPr lang="en-US" altLang="zh-CN" sz="200" dirty="0">
                <a:latin typeface="Arial" panose="020B0604020202020204" pitchFamily="34" charset="0"/>
              </a:rPr>
              <a:t>"</a:t>
            </a:r>
            <a:r>
              <a:rPr lang="zh-CN" altLang="en-US" sz="200" dirty="0">
                <a:latin typeface="Arial" panose="020B0604020202020204" pitchFamily="34" charset="0"/>
              </a:rPr>
              <a:t>的年代</a:t>
            </a:r>
            <a:r>
              <a:rPr lang="en-US" altLang="zh-CN" sz="200" dirty="0">
                <a:latin typeface="Arial" panose="020B0604020202020204" pitchFamily="34" charset="0"/>
              </a:rPr>
              <a:t>"</a:t>
            </a:r>
            <a:r>
              <a:rPr lang="zh-CN" altLang="en-US" sz="200" dirty="0">
                <a:latin typeface="Arial" panose="020B0604020202020204" pitchFamily="34" charset="0"/>
              </a:rPr>
              <a:t>大有作为</a:t>
            </a:r>
            <a:r>
              <a:rPr lang="en-US" altLang="zh-CN" sz="200" dirty="0">
                <a:latin typeface="Arial" panose="020B0604020202020204" pitchFamily="34" charset="0"/>
              </a:rPr>
              <a:t>"</a:t>
            </a:r>
            <a:r>
              <a:rPr lang="zh-CN" altLang="en-US" sz="200" dirty="0">
                <a:latin typeface="Arial" panose="020B0604020202020204" pitchFamily="34" charset="0"/>
              </a:rPr>
              <a:t>，就要乘时代之东风、享发展之红利、借天然之优势，真正在扎根基层、服务基层中绽放青春风采、实现人生价值，为美好的未来亮</a:t>
            </a:r>
            <a:r>
              <a:rPr lang="en-US" altLang="zh-CN" sz="200" dirty="0">
                <a:latin typeface="Arial" panose="020B0604020202020204" pitchFamily="34" charset="0"/>
              </a:rPr>
              <a:t>"</a:t>
            </a:r>
            <a:r>
              <a:rPr lang="zh-CN" altLang="en-US" sz="200" dirty="0">
                <a:latin typeface="Arial" panose="020B0604020202020204" pitchFamily="34" charset="0"/>
              </a:rPr>
              <a:t>微炬之光</a:t>
            </a:r>
            <a:r>
              <a:rPr lang="en-US" altLang="zh-CN" sz="200" dirty="0">
                <a:latin typeface="Arial" panose="020B0604020202020204" pitchFamily="34" charset="0"/>
              </a:rPr>
              <a:t>"</a:t>
            </a:r>
            <a:endParaRPr lang="zh-CN" altLang="en-US" sz="200" dirty="0">
              <a:latin typeface="Arial" panose="020B0604020202020204" pitchFamily="34" charset="0"/>
            </a:endParaRPr>
          </a:p>
        </p:txBody>
      </p:sp>
      <p:sp>
        <p:nvSpPr>
          <p:cNvPr id="28677" name="文本框 2"/>
          <p:cNvSpPr txBox="1"/>
          <p:nvPr/>
        </p:nvSpPr>
        <p:spPr>
          <a:xfrm>
            <a:off x="1270000" y="1270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纸短情长，见字如面，</a:t>
            </a:r>
            <a:r>
              <a:rPr lang="en-US" altLang="zh-CN" sz="200" dirty="0">
                <a:latin typeface="Arial" panose="020B0604020202020204" pitchFamily="34" charset="0"/>
              </a:rPr>
              <a:t>"</a:t>
            </a:r>
            <a:r>
              <a:rPr lang="zh-CN" altLang="en-US" sz="200" dirty="0">
                <a:latin typeface="Arial" panose="020B0604020202020204" pitchFamily="34" charset="0"/>
              </a:rPr>
              <a:t>促进各族群众像石榴籽一样紧紧抱在一起</a:t>
            </a:r>
            <a:r>
              <a:rPr lang="en-US" altLang="zh-CN" sz="200" dirty="0">
                <a:latin typeface="Arial" panose="020B0604020202020204" pitchFamily="34" charset="0"/>
              </a:rPr>
              <a:t>""</a:t>
            </a:r>
            <a:r>
              <a:rPr lang="zh-CN" altLang="en-US" sz="200" dirty="0">
                <a:latin typeface="Arial" panose="020B0604020202020204" pitchFamily="34" charset="0"/>
              </a:rPr>
              <a:t>努力成长为有知识、有品德、有作为的新一代建设者</a:t>
            </a:r>
            <a:r>
              <a:rPr lang="en-US" altLang="zh-CN" sz="200" dirty="0">
                <a:latin typeface="Arial" panose="020B0604020202020204" pitchFamily="34" charset="0"/>
              </a:rPr>
              <a:t>""</a:t>
            </a:r>
            <a:r>
              <a:rPr lang="zh-CN" altLang="en-US" sz="200" dirty="0">
                <a:latin typeface="Arial" panose="020B0604020202020204" pitchFamily="34" charset="0"/>
              </a:rPr>
              <a:t>坚定跟党走的决心和信心，把党的好政策落实到每家每户</a:t>
            </a:r>
            <a:r>
              <a:rPr lang="en-US" altLang="zh-CN" sz="200" dirty="0">
                <a:latin typeface="Arial" panose="020B0604020202020204" pitchFamily="34" charset="0"/>
              </a:rPr>
              <a:t>"......</a:t>
            </a:r>
            <a:r>
              <a:rPr lang="zh-CN" altLang="en-US" sz="200" dirty="0">
                <a:latin typeface="Arial" panose="020B0604020202020204" pitchFamily="34" charset="0"/>
              </a:rPr>
              <a:t>透过一封封回信</a:t>
            </a:r>
          </a:p>
        </p:txBody>
      </p:sp>
      <p:sp>
        <p:nvSpPr>
          <p:cNvPr id="28678" name="文本框 1"/>
          <p:cNvSpPr txBox="1"/>
          <p:nvPr/>
        </p:nvSpPr>
        <p:spPr>
          <a:xfrm>
            <a:off x="1270000" y="63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en-US" altLang="zh-CN" sz="200" dirty="0">
                <a:latin typeface="Arial" panose="020B0604020202020204" pitchFamily="34" charset="0"/>
              </a:rPr>
              <a:t>"</a:t>
            </a:r>
            <a:r>
              <a:rPr lang="zh-CN" altLang="en-US" sz="200" dirty="0">
                <a:latin typeface="Arial" panose="020B0604020202020204" pitchFamily="34" charset="0"/>
              </a:rPr>
              <a:t>孙码头村作为红色文化村，省、市、县给予的扶持政策都很好，我们将用好各项资金，支持孙码头村的发展，把孙码头村打造成台前的新地标。</a:t>
            </a:r>
          </a:p>
        </p:txBody>
      </p:sp>
      <p:pic>
        <p:nvPicPr>
          <p:cNvPr id="28679" name="图片 2"/>
          <p:cNvPicPr/>
          <p:nvPr/>
        </p:nvPicPr>
        <p:blipFill>
          <a:blip r:embed="rId2"/>
          <a:stretch>
            <a:fillRect/>
          </a:stretch>
        </p:blipFill>
        <p:spPr>
          <a:xfrm>
            <a:off x="0" y="0"/>
            <a:ext cx="9144000" cy="5143500"/>
          </a:xfrm>
          <a:prstGeom prst="rect">
            <a:avLst/>
          </a:prstGeom>
          <a:noFill/>
          <a:ln w="9525">
            <a:noFill/>
          </a:ln>
        </p:spPr>
      </p:pic>
      <p:grpSp>
        <p:nvGrpSpPr>
          <p:cNvPr id="28680" name="组合 8"/>
          <p:cNvGrpSpPr/>
          <p:nvPr/>
        </p:nvGrpSpPr>
        <p:grpSpPr>
          <a:xfrm>
            <a:off x="-11112" y="166688"/>
            <a:ext cx="5322887" cy="379412"/>
            <a:chOff x="0" y="221401"/>
            <a:chExt cx="6884961" cy="506634"/>
          </a:xfrm>
        </p:grpSpPr>
        <p:sp>
          <p:nvSpPr>
            <p:cNvPr id="8" name="矩形 7"/>
            <p:cNvSpPr/>
            <p:nvPr/>
          </p:nvSpPr>
          <p:spPr>
            <a:xfrm>
              <a:off x="1190958" y="221401"/>
              <a:ext cx="5694003" cy="50663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a:t>
              </a: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论党的青年工作</a:t>
              </a:r>
              <a:r>
                <a:rPr kumimoji="0" lang="en-US" altLang="zh-CN"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a:t>
              </a: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出版意义</a:t>
              </a:r>
            </a:p>
          </p:txBody>
        </p:sp>
        <p:sp>
          <p:nvSpPr>
            <p:cNvPr id="9" name="矩形 8"/>
            <p:cNvSpPr/>
            <p:nvPr/>
          </p:nvSpPr>
          <p:spPr>
            <a:xfrm>
              <a:off x="0" y="221401"/>
              <a:ext cx="638600" cy="50663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grpSp>
      <p:grpSp>
        <p:nvGrpSpPr>
          <p:cNvPr id="17" name="组合 16"/>
          <p:cNvGrpSpPr/>
          <p:nvPr/>
        </p:nvGrpSpPr>
        <p:grpSpPr>
          <a:xfrm>
            <a:off x="203200" y="1079500"/>
            <a:ext cx="7897813" cy="554038"/>
            <a:chOff x="793098" y="1444989"/>
            <a:chExt cx="10529702" cy="734992"/>
          </a:xfrm>
        </p:grpSpPr>
        <p:sp>
          <p:nvSpPr>
            <p:cNvPr id="28684" name="TextBox 20"/>
            <p:cNvSpPr txBox="1"/>
            <p:nvPr/>
          </p:nvSpPr>
          <p:spPr>
            <a:xfrm>
              <a:off x="1777964" y="1515197"/>
              <a:ext cx="9544836" cy="52551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nSpc>
                  <a:spcPct val="120000"/>
                </a:lnSpc>
                <a:spcBef>
                  <a:spcPct val="0"/>
                </a:spcBef>
                <a:buFontTx/>
                <a:buNone/>
              </a:pPr>
              <a:r>
                <a:rPr lang="zh-CN" altLang="en-US" sz="1800" b="1" dirty="0">
                  <a:solidFill>
                    <a:srgbClr val="C00000"/>
                  </a:solidFill>
                  <a:latin typeface="Arial" panose="020B0604020202020204" pitchFamily="34" charset="0"/>
                  <a:ea typeface="微软雅黑" panose="020B0503020204020204" pitchFamily="34" charset="-122"/>
                  <a:sym typeface="Arial" panose="020B0604020202020204" pitchFamily="34" charset="0"/>
                </a:rPr>
                <a:t>习近平同志围绕党的青年工作发表的一系列重要论述</a:t>
              </a:r>
            </a:p>
          </p:txBody>
        </p:sp>
        <p:pic>
          <p:nvPicPr>
            <p:cNvPr id="28685" name="图片 4"/>
            <p:cNvPicPr>
              <a:picLocks noChangeAspect="1"/>
            </p:cNvPicPr>
            <p:nvPr/>
          </p:nvPicPr>
          <p:blipFill>
            <a:blip r:embed="rId3"/>
            <a:stretch>
              <a:fillRect/>
            </a:stretch>
          </p:blipFill>
          <p:spPr>
            <a:xfrm>
              <a:off x="793098" y="1444989"/>
              <a:ext cx="1066623" cy="734992"/>
            </a:xfrm>
            <a:prstGeom prst="rect">
              <a:avLst/>
            </a:prstGeom>
            <a:noFill/>
            <a:ln w="9525">
              <a:noFill/>
            </a:ln>
          </p:spPr>
        </p:pic>
      </p:grpSp>
      <p:sp>
        <p:nvSpPr>
          <p:cNvPr id="20" name="TextBox 6"/>
          <p:cNvSpPr>
            <a:spLocks noChangeArrowheads="1"/>
          </p:cNvSpPr>
          <p:nvPr/>
        </p:nvSpPr>
        <p:spPr bwMode="auto">
          <a:xfrm>
            <a:off x="654050" y="1995488"/>
            <a:ext cx="4657725" cy="1993900"/>
          </a:xfrm>
          <a:prstGeom prst="rect">
            <a:avLst/>
          </a:prstGeom>
          <a:noFill/>
          <a:ln w="9525">
            <a:solidFill>
              <a:schemeClr val="tx2"/>
            </a:solidFill>
            <a:miter lim="800000"/>
          </a:ln>
        </p:spPr>
        <p:txBody>
          <a:bodyPr>
            <a:spAutoFit/>
          </a:bodyPr>
          <a:lstStyle>
            <a:lvl1pPr indent="358775">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358775" algn="just" defTabSz="914400" rtl="0" eaLnBrk="0" fontAlgn="base" latinLnBrk="0" hangingPunct="0">
              <a:lnSpc>
                <a:spcPct val="15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rPr>
              <a:t>3</a:t>
            </a:r>
            <a:r>
              <a:rPr kumimoji="0" lang="zh-CN" altLang="en-US" sz="14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rPr>
              <a:t>、把我们党对青年工作的规律性认识提升到了新的高度，为做好新时代党的青年工作指明了前进方向、提供了根本遵循，</a:t>
            </a:r>
            <a:endParaRPr kumimoji="0" lang="en-US" altLang="zh-CN" sz="14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endParaRPr>
          </a:p>
          <a:p>
            <a:pPr marL="0" marR="0" lvl="0" indent="358775" algn="just" defTabSz="914400" rtl="0" eaLnBrk="0" fontAlgn="base" latinLnBrk="0" hangingPunct="0">
              <a:lnSpc>
                <a:spcPct val="15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rPr>
              <a:t>4</a:t>
            </a:r>
            <a:r>
              <a:rPr kumimoji="0" lang="zh-CN" altLang="en-US" sz="14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rPr>
              <a:t>、对于更好团结、组织、动员广大青年为实现第二个百年奋斗目标、实现中华民族伟大复兴的中国梦而奋斗，具有十分重要的指导意义。</a:t>
            </a:r>
          </a:p>
        </p:txBody>
      </p:sp>
      <p:pic>
        <p:nvPicPr>
          <p:cNvPr id="28683" name="图片 2"/>
          <p:cNvPicPr>
            <a:picLocks noChangeAspect="1"/>
          </p:cNvPicPr>
          <p:nvPr/>
        </p:nvPicPr>
        <p:blipFill>
          <a:blip r:embed="rId4"/>
          <a:stretch>
            <a:fillRect/>
          </a:stretch>
        </p:blipFill>
        <p:spPr>
          <a:xfrm>
            <a:off x="5940425" y="2005013"/>
            <a:ext cx="2652713" cy="1781175"/>
          </a:xfrm>
          <a:prstGeom prst="rect">
            <a:avLst/>
          </a:prstGeom>
          <a:noFill/>
          <a:ln w="9525">
            <a:noFill/>
          </a:ln>
        </p:spPr>
      </p:pic>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500"/>
                                        <p:tgtEl>
                                          <p:spTgt spid="17"/>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down)">
                                      <p:cBhvr>
                                        <p:cTn id="1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文本框 5"/>
          <p:cNvSpPr txBox="1"/>
          <p:nvPr/>
        </p:nvSpPr>
        <p:spPr>
          <a:xfrm>
            <a:off x="1270000" y="317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这就要求要梳理总结热线工单，通过共性问题举一反三，与深化整治、改革结合起来，联动攻坚，以点带面推动共性问题整改。</a:t>
            </a:r>
          </a:p>
        </p:txBody>
      </p:sp>
      <p:sp>
        <p:nvSpPr>
          <p:cNvPr id="125955" name="文本框 4"/>
          <p:cNvSpPr txBox="1"/>
          <p:nvPr/>
        </p:nvSpPr>
        <p:spPr>
          <a:xfrm>
            <a:off x="1270000" y="2540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互动</a:t>
            </a:r>
            <a:r>
              <a:rPr lang="en-US" altLang="zh-CN" sz="200" dirty="0">
                <a:latin typeface="Arial" panose="020B0604020202020204" pitchFamily="34" charset="0"/>
              </a:rPr>
              <a:t>"</a:t>
            </a:r>
            <a:r>
              <a:rPr lang="zh-CN" altLang="en-US" sz="200" dirty="0">
                <a:latin typeface="Arial" panose="020B0604020202020204" pitchFamily="34" charset="0"/>
              </a:rPr>
              <a:t>止</a:t>
            </a:r>
            <a:r>
              <a:rPr lang="en-US" altLang="zh-CN" sz="200" dirty="0">
                <a:latin typeface="Arial" panose="020B0604020202020204" pitchFamily="34" charset="0"/>
              </a:rPr>
              <a:t>"</a:t>
            </a:r>
            <a:r>
              <a:rPr lang="zh-CN" altLang="en-US" sz="200" dirty="0">
                <a:latin typeface="Arial" panose="020B0604020202020204" pitchFamily="34" charset="0"/>
              </a:rPr>
              <a:t>之有度。理论宣讲是思想表达和接受的互动过程，必须要掌握好分寸。</a:t>
            </a:r>
          </a:p>
        </p:txBody>
      </p:sp>
      <p:sp>
        <p:nvSpPr>
          <p:cNvPr id="125956" name="文本框 3"/>
          <p:cNvSpPr txBox="1"/>
          <p:nvPr/>
        </p:nvSpPr>
        <p:spPr>
          <a:xfrm>
            <a:off x="1270000" y="190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宽大的校服，凌乱的试卷，还有老师一遍又一遍苦口婆心的叮嘱，构成了最后的高中岁月。</a:t>
            </a:r>
          </a:p>
        </p:txBody>
      </p:sp>
      <p:sp>
        <p:nvSpPr>
          <p:cNvPr id="125957" name="文本框 2"/>
          <p:cNvSpPr txBox="1"/>
          <p:nvPr/>
        </p:nvSpPr>
        <p:spPr>
          <a:xfrm>
            <a:off x="1270000" y="1270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抓好软弱涣散村整转工作，既要排出时间表、作战图，一鼓作气抓整转，又要清醒认识到整转工作的复杂性、长期性和反复性，防止问题再次出现、工作出现反弹。</a:t>
            </a:r>
          </a:p>
        </p:txBody>
      </p:sp>
      <p:sp>
        <p:nvSpPr>
          <p:cNvPr id="125958" name="文本框 1"/>
          <p:cNvSpPr txBox="1"/>
          <p:nvPr/>
        </p:nvSpPr>
        <p:spPr>
          <a:xfrm>
            <a:off x="1270000" y="63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en-US" altLang="zh-CN" sz="200" dirty="0">
                <a:latin typeface="Arial" panose="020B0604020202020204" pitchFamily="34" charset="0"/>
              </a:rPr>
              <a:t>"</a:t>
            </a:r>
            <a:r>
              <a:rPr lang="zh-CN" altLang="en-US" sz="200" dirty="0">
                <a:latin typeface="Arial" panose="020B0604020202020204" pitchFamily="34" charset="0"/>
              </a:rPr>
              <a:t>人民群众的牢骚和意见是检验工作成效的标准，是党和国家执政的动力来源。</a:t>
            </a:r>
          </a:p>
        </p:txBody>
      </p:sp>
      <p:pic>
        <p:nvPicPr>
          <p:cNvPr id="125959" name="图片 2"/>
          <p:cNvPicPr/>
          <p:nvPr/>
        </p:nvPicPr>
        <p:blipFill>
          <a:blip r:embed="rId3"/>
          <a:stretch>
            <a:fillRect/>
          </a:stretch>
        </p:blipFill>
        <p:spPr>
          <a:xfrm>
            <a:off x="0" y="0"/>
            <a:ext cx="9144000" cy="5143500"/>
          </a:xfrm>
          <a:prstGeom prst="rect">
            <a:avLst/>
          </a:prstGeom>
          <a:noFill/>
          <a:ln w="9525">
            <a:noFill/>
          </a:ln>
        </p:spPr>
      </p:pic>
      <p:pic>
        <p:nvPicPr>
          <p:cNvPr id="125960" name="图片 56"/>
          <p:cNvPicPr>
            <a:picLocks noChangeAspect="1"/>
          </p:cNvPicPr>
          <p:nvPr/>
        </p:nvPicPr>
        <p:blipFill>
          <a:blip r:embed="rId4"/>
          <a:srcRect t="-691" r="-1094"/>
          <a:stretch>
            <a:fillRect/>
          </a:stretch>
        </p:blipFill>
        <p:spPr>
          <a:xfrm>
            <a:off x="6372225" y="2619375"/>
            <a:ext cx="1252538" cy="998538"/>
          </a:xfrm>
          <a:prstGeom prst="rect">
            <a:avLst/>
          </a:prstGeom>
          <a:noFill/>
          <a:ln w="9525">
            <a:noFill/>
          </a:ln>
        </p:spPr>
      </p:pic>
      <p:sp>
        <p:nvSpPr>
          <p:cNvPr id="125961" name="矩形 30"/>
          <p:cNvSpPr/>
          <p:nvPr/>
        </p:nvSpPr>
        <p:spPr>
          <a:xfrm>
            <a:off x="1419225" y="1317625"/>
            <a:ext cx="6646863" cy="7080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dist" eaLnBrk="1" hangingPunct="1">
              <a:spcBef>
                <a:spcPct val="0"/>
              </a:spcBef>
              <a:buNone/>
            </a:pPr>
            <a:r>
              <a:rPr lang="zh-CN" altLang="en-US" sz="4000" b="1" dirty="0">
                <a:solidFill>
                  <a:srgbClr val="C00000"/>
                </a:solidFill>
                <a:latin typeface="微软雅黑" panose="020B0503020204020204" pitchFamily="34" charset="-122"/>
                <a:ea typeface="微软雅黑" panose="020B0503020204020204" pitchFamily="34" charset="-122"/>
              </a:rPr>
              <a:t>感谢大家观看聆听</a:t>
            </a:r>
          </a:p>
        </p:txBody>
      </p:sp>
    </p:spTree>
  </p:cSld>
  <p:clrMapOvr>
    <a:masterClrMapping/>
  </p:clrMapOvr>
  <p:transition spd="slow" advTm="300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文本框 5"/>
          <p:cNvSpPr txBox="1"/>
          <p:nvPr/>
        </p:nvSpPr>
        <p:spPr>
          <a:xfrm>
            <a:off x="1270000" y="317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城乡之间、乡村之间，甚至村村之间因为历史文化、资源禀赋、区位地形的不同，发展过程中总是不同程度上存在差异，在推进乡村建设的过程中，要客观认清不同地区差异，往不同之处着力</a:t>
            </a:r>
          </a:p>
        </p:txBody>
      </p:sp>
      <p:sp>
        <p:nvSpPr>
          <p:cNvPr id="29699" name="文本框 4"/>
          <p:cNvSpPr txBox="1"/>
          <p:nvPr/>
        </p:nvSpPr>
        <p:spPr>
          <a:xfrm>
            <a:off x="1270000" y="2540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咱们选调生来到了村，就应该不驰于空想，不骛于虚声，一步一个脚印，踏踏实实干好工作。</a:t>
            </a:r>
          </a:p>
        </p:txBody>
      </p:sp>
      <p:sp>
        <p:nvSpPr>
          <p:cNvPr id="29700" name="文本框 3"/>
          <p:cNvSpPr txBox="1"/>
          <p:nvPr/>
        </p:nvSpPr>
        <p:spPr>
          <a:xfrm>
            <a:off x="1270000" y="190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中共一大上的</a:t>
            </a:r>
            <a:r>
              <a:rPr lang="en-US" altLang="zh-CN" sz="200" dirty="0">
                <a:latin typeface="Arial" panose="020B0604020202020204" pitchFamily="34" charset="0"/>
              </a:rPr>
              <a:t>13</a:t>
            </a:r>
            <a:r>
              <a:rPr lang="zh-CN" altLang="en-US" sz="200" dirty="0">
                <a:latin typeface="Arial" panose="020B0604020202020204" pitchFamily="34" charset="0"/>
              </a:rPr>
              <a:t>名青年之所以跨千山涉万水、生死置之度外，就是因为</a:t>
            </a:r>
            <a:r>
              <a:rPr lang="en-US" altLang="zh-CN" sz="200" dirty="0">
                <a:latin typeface="Arial" panose="020B0604020202020204" pitchFamily="34" charset="0"/>
              </a:rPr>
              <a:t>"</a:t>
            </a:r>
            <a:r>
              <a:rPr lang="zh-CN" altLang="en-US" sz="200" dirty="0">
                <a:latin typeface="Arial" panose="020B0604020202020204" pitchFamily="34" charset="0"/>
              </a:rPr>
              <a:t>拯民族于水火，扶大厦之将倾</a:t>
            </a:r>
            <a:r>
              <a:rPr lang="en-US" altLang="zh-CN" sz="200" dirty="0">
                <a:latin typeface="Arial" panose="020B0604020202020204" pitchFamily="34" charset="0"/>
              </a:rPr>
              <a:t>"</a:t>
            </a:r>
            <a:r>
              <a:rPr lang="zh-CN" altLang="en-US" sz="200" dirty="0">
                <a:latin typeface="Arial" panose="020B0604020202020204" pitchFamily="34" charset="0"/>
              </a:rPr>
              <a:t>的坚定理想；焦裕禄同志之所以</a:t>
            </a:r>
            <a:r>
              <a:rPr lang="en-US" altLang="zh-CN" sz="200" dirty="0">
                <a:latin typeface="Arial" panose="020B0604020202020204" pitchFamily="34" charset="0"/>
              </a:rPr>
              <a:t>"</a:t>
            </a:r>
            <a:r>
              <a:rPr lang="zh-CN" altLang="en-US" sz="200" dirty="0">
                <a:latin typeface="Arial" panose="020B0604020202020204" pitchFamily="34" charset="0"/>
              </a:rPr>
              <a:t>生也沙丘，死也沙丘</a:t>
            </a:r>
            <a:r>
              <a:rPr lang="en-US" altLang="zh-CN" sz="200" dirty="0">
                <a:latin typeface="Arial" panose="020B0604020202020204" pitchFamily="34" charset="0"/>
              </a:rPr>
              <a:t>"</a:t>
            </a:r>
            <a:endParaRPr lang="zh-CN" altLang="en-US" sz="200" dirty="0">
              <a:latin typeface="Arial" panose="020B0604020202020204" pitchFamily="34" charset="0"/>
            </a:endParaRPr>
          </a:p>
        </p:txBody>
      </p:sp>
      <p:sp>
        <p:nvSpPr>
          <p:cNvPr id="29701" name="文本框 2"/>
          <p:cNvSpPr txBox="1"/>
          <p:nvPr/>
        </p:nvSpPr>
        <p:spPr>
          <a:xfrm>
            <a:off x="1270000" y="1270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en-US" altLang="zh-CN" sz="200" dirty="0">
                <a:latin typeface="Arial" panose="020B0604020202020204" pitchFamily="34" charset="0"/>
              </a:rPr>
              <a:t>""</a:t>
            </a:r>
            <a:r>
              <a:rPr lang="zh-CN" altLang="en-US" sz="200" dirty="0">
                <a:latin typeface="Arial" panose="020B0604020202020204" pitchFamily="34" charset="0"/>
              </a:rPr>
              <a:t>氢弹之父</a:t>
            </a:r>
            <a:r>
              <a:rPr lang="en-US" altLang="zh-CN" sz="200" dirty="0">
                <a:latin typeface="Arial" panose="020B0604020202020204" pitchFamily="34" charset="0"/>
              </a:rPr>
              <a:t>"</a:t>
            </a:r>
            <a:r>
              <a:rPr lang="zh-CN" altLang="en-US" sz="200" dirty="0">
                <a:latin typeface="Arial" panose="020B0604020202020204" pitchFamily="34" charset="0"/>
              </a:rPr>
              <a:t>于敏老先生在长达</a:t>
            </a:r>
            <a:r>
              <a:rPr lang="en-US" altLang="zh-CN" sz="200" dirty="0">
                <a:latin typeface="Arial" panose="020B0604020202020204" pitchFamily="34" charset="0"/>
              </a:rPr>
              <a:t>28</a:t>
            </a:r>
            <a:r>
              <a:rPr lang="zh-CN" altLang="en-US" sz="200" dirty="0">
                <a:latin typeface="Arial" panose="020B0604020202020204" pitchFamily="34" charset="0"/>
              </a:rPr>
              <a:t>年的氢弹理论探索和试验中隐姓埋名，正是这种默默无闻的无私奉献，才有了我们现在强大的国家。</a:t>
            </a:r>
          </a:p>
        </p:txBody>
      </p:sp>
      <p:sp>
        <p:nvSpPr>
          <p:cNvPr id="29702" name="文本框 1"/>
          <p:cNvSpPr txBox="1"/>
          <p:nvPr/>
        </p:nvSpPr>
        <p:spPr>
          <a:xfrm>
            <a:off x="1270000" y="63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en-US" altLang="zh-CN" sz="200" dirty="0">
                <a:latin typeface="Arial" panose="020B0604020202020204" pitchFamily="34" charset="0"/>
              </a:rPr>
              <a:t>"</a:t>
            </a:r>
            <a:r>
              <a:rPr lang="zh-CN" altLang="en-US" sz="200" dirty="0">
                <a:latin typeface="Arial" panose="020B0604020202020204" pitchFamily="34" charset="0"/>
              </a:rPr>
              <a:t>古蜀国的神秘让后人任产生无限的遐想。</a:t>
            </a:r>
          </a:p>
        </p:txBody>
      </p:sp>
      <p:pic>
        <p:nvPicPr>
          <p:cNvPr id="29703" name="图片 2"/>
          <p:cNvPicPr/>
          <p:nvPr/>
        </p:nvPicPr>
        <p:blipFill>
          <a:blip r:embed="rId3"/>
          <a:stretch>
            <a:fillRect/>
          </a:stretch>
        </p:blipFill>
        <p:spPr>
          <a:xfrm>
            <a:off x="0" y="0"/>
            <a:ext cx="9144000" cy="5143500"/>
          </a:xfrm>
          <a:prstGeom prst="rect">
            <a:avLst/>
          </a:prstGeom>
          <a:noFill/>
          <a:ln w="9525">
            <a:noFill/>
          </a:ln>
        </p:spPr>
      </p:pic>
      <p:grpSp>
        <p:nvGrpSpPr>
          <p:cNvPr id="29704" name="组合 8"/>
          <p:cNvGrpSpPr/>
          <p:nvPr/>
        </p:nvGrpSpPr>
        <p:grpSpPr>
          <a:xfrm>
            <a:off x="-11112" y="166688"/>
            <a:ext cx="5322887" cy="379412"/>
            <a:chOff x="0" y="221401"/>
            <a:chExt cx="6884961" cy="506634"/>
          </a:xfrm>
        </p:grpSpPr>
        <p:sp>
          <p:nvSpPr>
            <p:cNvPr id="8" name="矩形 7"/>
            <p:cNvSpPr/>
            <p:nvPr/>
          </p:nvSpPr>
          <p:spPr>
            <a:xfrm>
              <a:off x="1190958" y="221401"/>
              <a:ext cx="5694003" cy="50663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a:t>
              </a:r>
              <a:r>
                <a:rPr lang="zh-CN" altLang="en-US" sz="1800" b="1" noProof="0" dirty="0">
                  <a:ln>
                    <a:noFill/>
                  </a:ln>
                  <a:effectLst/>
                  <a:uLnTx/>
                  <a:uFillTx/>
                  <a:latin typeface="微软雅黑" panose="020B0503020204020204" pitchFamily="34" charset="-122"/>
                  <a:ea typeface="微软雅黑" panose="020B0503020204020204" pitchFamily="34" charset="-122"/>
                  <a:sym typeface="+mn-ea"/>
                </a:rPr>
                <a:t>论党的青年工作</a:t>
              </a:r>
              <a:r>
                <a:rPr kumimoji="0" lang="en-US" altLang="zh-CN"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a:t>
              </a: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出版介绍</a:t>
              </a:r>
            </a:p>
          </p:txBody>
        </p:sp>
        <p:sp>
          <p:nvSpPr>
            <p:cNvPr id="9" name="矩形 8"/>
            <p:cNvSpPr/>
            <p:nvPr/>
          </p:nvSpPr>
          <p:spPr>
            <a:xfrm>
              <a:off x="0" y="221401"/>
              <a:ext cx="638600" cy="50663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grpSp>
      <p:grpSp>
        <p:nvGrpSpPr>
          <p:cNvPr id="29705" name="组合 7"/>
          <p:cNvGrpSpPr/>
          <p:nvPr/>
        </p:nvGrpSpPr>
        <p:grpSpPr>
          <a:xfrm>
            <a:off x="469900" y="1044575"/>
            <a:ext cx="8396288" cy="3641725"/>
            <a:chOff x="851341" y="1576551"/>
            <a:chExt cx="10564492" cy="4137469"/>
          </a:xfrm>
        </p:grpSpPr>
        <p:sp>
          <p:nvSpPr>
            <p:cNvPr id="11" name="矩形 10"/>
            <p:cNvSpPr/>
            <p:nvPr/>
          </p:nvSpPr>
          <p:spPr>
            <a:xfrm>
              <a:off x="1039101" y="1576551"/>
              <a:ext cx="10188972" cy="4137469"/>
            </a:xfrm>
            <a:prstGeom prst="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grpSp>
          <p:nvGrpSpPr>
            <p:cNvPr id="29731" name="组合 9"/>
            <p:cNvGrpSpPr/>
            <p:nvPr/>
          </p:nvGrpSpPr>
          <p:grpSpPr>
            <a:xfrm>
              <a:off x="851341" y="1576552"/>
              <a:ext cx="542081" cy="4137468"/>
              <a:chOff x="851341" y="1576552"/>
              <a:chExt cx="542081" cy="4137468"/>
            </a:xfrm>
          </p:grpSpPr>
          <p:sp>
            <p:nvSpPr>
              <p:cNvPr id="17" name="梯形 16"/>
              <p:cNvSpPr/>
              <p:nvPr/>
            </p:nvSpPr>
            <p:spPr>
              <a:xfrm rot="16200000">
                <a:off x="-1123513" y="3551405"/>
                <a:ext cx="4137469" cy="187760"/>
              </a:xfrm>
              <a:prstGeom prst="trapezoid">
                <a:avLst>
                  <a:gd name="adj" fmla="val 84091"/>
                </a:avLst>
              </a:pr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18" name="梯形 17"/>
              <p:cNvSpPr/>
              <p:nvPr/>
            </p:nvSpPr>
            <p:spPr>
              <a:xfrm rot="5400000">
                <a:off x="-775396" y="3365613"/>
                <a:ext cx="3794784" cy="541308"/>
              </a:xfrm>
              <a:prstGeom prst="trapezoid">
                <a:avLst>
                  <a:gd name="adj" fmla="val 50143"/>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grpSp>
        <p:grpSp>
          <p:nvGrpSpPr>
            <p:cNvPr id="29732" name="组合 10"/>
            <p:cNvGrpSpPr/>
            <p:nvPr/>
          </p:nvGrpSpPr>
          <p:grpSpPr>
            <a:xfrm flipH="1">
              <a:off x="10873752" y="1576551"/>
              <a:ext cx="542081" cy="4137468"/>
              <a:chOff x="851340" y="1576552"/>
              <a:chExt cx="542081" cy="4137468"/>
            </a:xfrm>
          </p:grpSpPr>
          <p:sp>
            <p:nvSpPr>
              <p:cNvPr id="15" name="梯形 14"/>
              <p:cNvSpPr/>
              <p:nvPr/>
            </p:nvSpPr>
            <p:spPr>
              <a:xfrm rot="16200000">
                <a:off x="-1123514" y="3551407"/>
                <a:ext cx="4137469" cy="187760"/>
              </a:xfrm>
              <a:prstGeom prst="trapezoid">
                <a:avLst>
                  <a:gd name="adj" fmla="val 84091"/>
                </a:avLst>
              </a:pr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16" name="梯形 15"/>
              <p:cNvSpPr/>
              <p:nvPr/>
            </p:nvSpPr>
            <p:spPr>
              <a:xfrm rot="5400000">
                <a:off x="-775399" y="3365614"/>
                <a:ext cx="3794784" cy="541308"/>
              </a:xfrm>
              <a:prstGeom prst="trapezoid">
                <a:avLst>
                  <a:gd name="adj" fmla="val 0"/>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grpSp>
      </p:grpSp>
      <p:sp>
        <p:nvSpPr>
          <p:cNvPr id="19" name="矩形 18"/>
          <p:cNvSpPr/>
          <p:nvPr/>
        </p:nvSpPr>
        <p:spPr>
          <a:xfrm flipH="1">
            <a:off x="1676689" y="1491659"/>
            <a:ext cx="6168326" cy="635025"/>
          </a:xfrm>
          <a:prstGeom prst="rect">
            <a:avLst/>
          </a:prstGeom>
          <a:gradFill>
            <a:gsLst>
              <a:gs pos="29000">
                <a:schemeClr val="accent1">
                  <a:alpha val="0"/>
                </a:schemeClr>
              </a:gs>
              <a:gs pos="100000">
                <a:schemeClr val="accent1">
                  <a:alpha val="9000"/>
                </a:schemeClr>
              </a:gs>
            </a:gsLst>
            <a:lin ang="0" scaled="0"/>
          </a:gra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ea"/>
              <a:sym typeface="+mn-lt"/>
            </a:endParaRPr>
          </a:p>
        </p:txBody>
      </p:sp>
      <p:sp>
        <p:nvSpPr>
          <p:cNvPr id="20" name="PA-102239"/>
          <p:cNvSpPr txBox="1"/>
          <p:nvPr>
            <p:custDataLst>
              <p:tags r:id="rId1"/>
            </p:custDataLst>
          </p:nvPr>
        </p:nvSpPr>
        <p:spPr>
          <a:xfrm>
            <a:off x="1599793" y="1593520"/>
            <a:ext cx="6030075" cy="583565"/>
          </a:xfrm>
          <a:prstGeom prst="rect">
            <a:avLst/>
          </a:prstGeom>
          <a:noFill/>
          <a:ln>
            <a:noFill/>
          </a:ln>
          <a:effectLst>
            <a:innerShdw blurRad="63500" dist="50800" dir="16200000">
              <a:prstClr val="black">
                <a:alpha val="50000"/>
              </a:prstClr>
            </a:innerShdw>
          </a:effectLst>
        </p:spPr>
        <p:txBody>
          <a:bodyPr>
            <a:spAutoFit/>
          </a:bodyPr>
          <a:lstStyle/>
          <a:p>
            <a:pPr marR="0" algn="ctr" defTabSz="914400">
              <a:buClrTx/>
              <a:buSzTx/>
              <a:buFontTx/>
              <a:buNone/>
              <a:defRPr/>
            </a:pPr>
            <a:r>
              <a:rPr kumimoji="0" lang="zh-CN" altLang="en-US" sz="1600" b="1" kern="1200" cap="none" spc="0" normalizeH="0" baseline="0" noProof="0" dirty="0">
                <a:solidFill>
                  <a:srgbClr val="C00000"/>
                </a:solidFill>
                <a:latin typeface="微软雅黑" panose="020B0503020204020204" pitchFamily="34" charset="-122"/>
                <a:ea typeface="微软雅黑" panose="020B0503020204020204" pitchFamily="34" charset="-122"/>
                <a:cs typeface="+mn-cs"/>
              </a:rPr>
              <a:t>专题文集收入习近平同志关于党的青年工作的重要文稿</a:t>
            </a:r>
            <a:r>
              <a:rPr kumimoji="0" lang="en-US" altLang="zh-CN" sz="1600" b="1" kern="1200" cap="none" spc="0" normalizeH="0" baseline="0" noProof="0" dirty="0">
                <a:solidFill>
                  <a:srgbClr val="C00000"/>
                </a:solidFill>
                <a:latin typeface="微软雅黑" panose="020B0503020204020204" pitchFamily="34" charset="-122"/>
                <a:ea typeface="微软雅黑" panose="020B0503020204020204" pitchFamily="34" charset="-122"/>
                <a:cs typeface="+mn-cs"/>
              </a:rPr>
              <a:t>60</a:t>
            </a:r>
            <a:r>
              <a:rPr kumimoji="0" lang="zh-CN" altLang="en-US" sz="1600" b="1" kern="1200" cap="none" spc="0" normalizeH="0" baseline="0" noProof="0" dirty="0">
                <a:solidFill>
                  <a:srgbClr val="C00000"/>
                </a:solidFill>
                <a:latin typeface="微软雅黑" panose="020B0503020204020204" pitchFamily="34" charset="-122"/>
                <a:ea typeface="微软雅黑" panose="020B0503020204020204" pitchFamily="34" charset="-122"/>
                <a:cs typeface="+mn-cs"/>
              </a:rPr>
              <a:t>篇</a:t>
            </a:r>
            <a:endParaRPr kumimoji="0" lang="en-US" altLang="zh-CN" sz="1600" b="1" kern="1200" cap="none" spc="0" normalizeH="0" baseline="0" noProof="0" dirty="0">
              <a:solidFill>
                <a:srgbClr val="C00000"/>
              </a:solidFill>
              <a:latin typeface="微软雅黑" panose="020B0503020204020204" pitchFamily="34" charset="-122"/>
              <a:ea typeface="微软雅黑" panose="020B0503020204020204" pitchFamily="34" charset="-122"/>
              <a:cs typeface="+mn-cs"/>
            </a:endParaRPr>
          </a:p>
          <a:p>
            <a:pPr marR="0" algn="ctr" defTabSz="914400">
              <a:buClrTx/>
              <a:buSzTx/>
              <a:buFontTx/>
              <a:buNone/>
              <a:defRPr/>
            </a:pPr>
            <a:r>
              <a:rPr kumimoji="0" lang="zh-CN" altLang="en-US" sz="1600" b="1" kern="1200" cap="none" spc="0" normalizeH="0" baseline="0" noProof="0" dirty="0">
                <a:solidFill>
                  <a:schemeClr val="tx1">
                    <a:lumMod val="75000"/>
                    <a:lumOff val="25000"/>
                  </a:schemeClr>
                </a:solidFill>
                <a:latin typeface="微软雅黑" panose="020B0503020204020204" pitchFamily="34" charset="-122"/>
                <a:ea typeface="微软雅黑" panose="020B0503020204020204" pitchFamily="34" charset="-122"/>
                <a:cs typeface="+mn-cs"/>
              </a:rPr>
              <a:t>（以下为部分篇目）</a:t>
            </a:r>
            <a:endParaRPr kumimoji="0" lang="zh-CN" altLang="en-US" sz="1600" kern="1200" cap="none" spc="-225" normalizeH="0" baseline="0" noProof="0" dirty="0">
              <a:solidFill>
                <a:schemeClr val="tx1">
                  <a:lumMod val="75000"/>
                  <a:lumOff val="25000"/>
                </a:schemeClr>
              </a:solidFill>
              <a:latin typeface="微软雅黑" panose="020B0503020204020204" pitchFamily="34" charset="-122"/>
              <a:ea typeface="微软雅黑" panose="020B0503020204020204" pitchFamily="34" charset="-122"/>
              <a:cs typeface="胡晓波男神体" panose="02010600030101010101" pitchFamily="2" charset="-122"/>
              <a:sym typeface="+mn-lt"/>
            </a:endParaRPr>
          </a:p>
        </p:txBody>
      </p:sp>
      <p:grpSp>
        <p:nvGrpSpPr>
          <p:cNvPr id="21" name="组合 20"/>
          <p:cNvGrpSpPr/>
          <p:nvPr/>
        </p:nvGrpSpPr>
        <p:grpSpPr>
          <a:xfrm>
            <a:off x="1006475" y="2500313"/>
            <a:ext cx="7280275" cy="358775"/>
            <a:chOff x="955406" y="1115195"/>
            <a:chExt cx="6654973" cy="483636"/>
          </a:xfrm>
        </p:grpSpPr>
        <p:sp>
          <p:nvSpPr>
            <p:cNvPr id="22" name="圆角矩形 58"/>
            <p:cNvSpPr/>
            <p:nvPr/>
          </p:nvSpPr>
          <p:spPr>
            <a:xfrm>
              <a:off x="955406" y="1115195"/>
              <a:ext cx="6654973" cy="483636"/>
            </a:xfrm>
            <a:prstGeom prst="roundRect">
              <a:avLst>
                <a:gd name="adj" fmla="val 50000"/>
              </a:avLst>
            </a:prstGeom>
            <a:solidFill>
              <a:srgbClr val="C10001"/>
            </a:solidFill>
            <a:ln w="25400" cap="flat" cmpd="sng" algn="ctr">
              <a:solidFill>
                <a:srgbClr val="FFC000"/>
              </a:solidFill>
              <a:prstDash val="solid"/>
            </a:ln>
            <a:effec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79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23" name="矩形 38"/>
            <p:cNvSpPr>
              <a:spLocks noChangeArrowheads="1"/>
            </p:cNvSpPr>
            <p:nvPr/>
          </p:nvSpPr>
          <p:spPr bwMode="auto">
            <a:xfrm>
              <a:off x="1848826" y="1194703"/>
              <a:ext cx="4393607" cy="383764"/>
            </a:xfrm>
            <a:prstGeom prst="rect">
              <a:avLst/>
            </a:prstGeom>
            <a:noFill/>
            <a:ln>
              <a:noFill/>
            </a:ln>
          </p:spPr>
          <p:txBody>
            <a:bodyPr wrap="none" lIns="68573" tIns="34287" rIns="68573" bIns="34287">
              <a:sp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400" b="1" i="0" u="none" strike="noStrike" kern="1200" cap="none" spc="0" normalizeH="0" baseline="0" noProof="0" dirty="0">
                  <a:ln>
                    <a:noFill/>
                  </a:ln>
                  <a:gradFill>
                    <a:gsLst>
                      <a:gs pos="0">
                        <a:prstClr val="white"/>
                      </a:gs>
                      <a:gs pos="100000">
                        <a:srgbClr val="FFFF00"/>
                      </a:gs>
                    </a:gsLst>
                    <a:lin ang="5400000" scaled="1"/>
                  </a:gra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kumimoji="0" lang="zh-CN" altLang="en-US" sz="1400" b="1" i="0" u="none" strike="noStrike" kern="1200" cap="none" spc="0" normalizeH="0" baseline="0" noProof="0" dirty="0">
                  <a:ln>
                    <a:noFill/>
                  </a:ln>
                  <a:gradFill>
                    <a:gsLst>
                      <a:gs pos="0">
                        <a:prstClr val="white"/>
                      </a:gs>
                      <a:gs pos="100000">
                        <a:srgbClr val="FFFF00"/>
                      </a:gs>
                    </a:gsLst>
                    <a:lin ang="5400000" scaled="1"/>
                  </a:gra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在庆祝中国共产主义青年团成立一百周年大会上的讲话</a:t>
              </a:r>
              <a:r>
                <a:rPr kumimoji="0" lang="en-US" altLang="zh-CN" sz="1400" b="1" i="0" u="none" strike="noStrike" kern="1200" cap="none" spc="0" normalizeH="0" baseline="0" noProof="0" dirty="0">
                  <a:ln>
                    <a:noFill/>
                  </a:ln>
                  <a:gradFill>
                    <a:gsLst>
                      <a:gs pos="0">
                        <a:prstClr val="white"/>
                      </a:gs>
                      <a:gs pos="100000">
                        <a:srgbClr val="FFFF00"/>
                      </a:gs>
                    </a:gsLst>
                    <a:lin ang="5400000" scaled="1"/>
                  </a:gra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endParaRPr kumimoji="0" lang="zh-CN" altLang="en-US" sz="1400" b="1" i="0" u="none" strike="noStrike" kern="1200" cap="none" spc="0" normalizeH="0" baseline="0" noProof="0" dirty="0">
                <a:ln>
                  <a:noFill/>
                </a:ln>
                <a:gradFill>
                  <a:gsLst>
                    <a:gs pos="0">
                      <a:prstClr val="white"/>
                    </a:gs>
                    <a:gs pos="100000">
                      <a:srgbClr val="FFFF00"/>
                    </a:gs>
                  </a:gsLst>
                  <a:lin ang="5400000" scaled="1"/>
                </a:gra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grpSp>
      <p:grpSp>
        <p:nvGrpSpPr>
          <p:cNvPr id="24" name="组合 23"/>
          <p:cNvGrpSpPr/>
          <p:nvPr/>
        </p:nvGrpSpPr>
        <p:grpSpPr>
          <a:xfrm>
            <a:off x="1006475" y="2978150"/>
            <a:ext cx="3632200" cy="358775"/>
            <a:chOff x="955406" y="1115195"/>
            <a:chExt cx="3320230" cy="483636"/>
          </a:xfrm>
        </p:grpSpPr>
        <p:sp>
          <p:nvSpPr>
            <p:cNvPr id="25" name="圆角矩形 58"/>
            <p:cNvSpPr/>
            <p:nvPr/>
          </p:nvSpPr>
          <p:spPr>
            <a:xfrm>
              <a:off x="955406" y="1115195"/>
              <a:ext cx="3320230" cy="483636"/>
            </a:xfrm>
            <a:prstGeom prst="roundRect">
              <a:avLst>
                <a:gd name="adj" fmla="val 50000"/>
              </a:avLst>
            </a:prstGeom>
            <a:solidFill>
              <a:srgbClr val="C10001"/>
            </a:solidFill>
            <a:ln w="25400" cap="flat" cmpd="sng" algn="ctr">
              <a:solidFill>
                <a:srgbClr val="FFC000"/>
              </a:solidFill>
              <a:prstDash val="solid"/>
            </a:ln>
            <a:effec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6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26" name="矩形 38"/>
            <p:cNvSpPr>
              <a:spLocks noChangeArrowheads="1"/>
            </p:cNvSpPr>
            <p:nvPr/>
          </p:nvSpPr>
          <p:spPr bwMode="auto">
            <a:xfrm>
              <a:off x="1304384" y="1185874"/>
              <a:ext cx="2658665" cy="342276"/>
            </a:xfrm>
            <a:prstGeom prst="rect">
              <a:avLst/>
            </a:prstGeom>
            <a:noFill/>
            <a:ln>
              <a:noFill/>
            </a:ln>
          </p:spPr>
          <p:txBody>
            <a:bodyPr wrap="none" lIns="68573" tIns="34287" rIns="68573" bIns="34287">
              <a:sp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gradFill>
                    <a:gsLst>
                      <a:gs pos="0">
                        <a:prstClr val="white"/>
                      </a:gs>
                      <a:gs pos="100000">
                        <a:srgbClr val="FFFF00"/>
                      </a:gs>
                    </a:gsLst>
                    <a:lin ang="5400000" scaled="1"/>
                  </a:gra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kumimoji="0" lang="zh-CN" altLang="en-US" sz="1200" b="1" i="0" u="none" strike="noStrike" kern="1200" cap="none" spc="0" normalizeH="0" baseline="0" noProof="0" dirty="0">
                  <a:ln>
                    <a:noFill/>
                  </a:ln>
                  <a:gradFill>
                    <a:gsLst>
                      <a:gs pos="0">
                        <a:prstClr val="white"/>
                      </a:gs>
                      <a:gs pos="100000">
                        <a:srgbClr val="FFFF00"/>
                      </a:gs>
                    </a:gsLst>
                    <a:lin ang="5400000" scaled="1"/>
                  </a:gra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在同各界优秀青年代表座谈时的讲话</a:t>
              </a:r>
              <a:r>
                <a:rPr kumimoji="0" lang="en-US" altLang="zh-CN" sz="1200" b="1" i="0" u="none" strike="noStrike" kern="1200" cap="none" spc="0" normalizeH="0" baseline="0" noProof="0" dirty="0">
                  <a:ln>
                    <a:noFill/>
                  </a:ln>
                  <a:gradFill>
                    <a:gsLst>
                      <a:gs pos="0">
                        <a:prstClr val="white"/>
                      </a:gs>
                      <a:gs pos="100000">
                        <a:srgbClr val="FFFF00"/>
                      </a:gs>
                    </a:gsLst>
                    <a:lin ang="5400000" scaled="1"/>
                  </a:gra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endParaRPr kumimoji="0" lang="zh-CN" altLang="en-US" sz="1200" b="1" i="0" u="none" strike="noStrike" kern="1200" cap="none" spc="0" normalizeH="0" baseline="0" noProof="0" dirty="0">
                <a:ln>
                  <a:noFill/>
                </a:ln>
                <a:gradFill>
                  <a:gsLst>
                    <a:gs pos="0">
                      <a:prstClr val="white"/>
                    </a:gs>
                    <a:gs pos="100000">
                      <a:srgbClr val="FFFF00"/>
                    </a:gs>
                  </a:gsLst>
                  <a:lin ang="5400000" scaled="1"/>
                </a:gra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grpSp>
      <p:grpSp>
        <p:nvGrpSpPr>
          <p:cNvPr id="27" name="组合 26"/>
          <p:cNvGrpSpPr/>
          <p:nvPr/>
        </p:nvGrpSpPr>
        <p:grpSpPr>
          <a:xfrm>
            <a:off x="1006475" y="3511550"/>
            <a:ext cx="7280275" cy="358775"/>
            <a:chOff x="955113" y="1115195"/>
            <a:chExt cx="6656142" cy="483636"/>
          </a:xfrm>
        </p:grpSpPr>
        <p:sp>
          <p:nvSpPr>
            <p:cNvPr id="28" name="圆角矩形 58"/>
            <p:cNvSpPr/>
            <p:nvPr/>
          </p:nvSpPr>
          <p:spPr>
            <a:xfrm>
              <a:off x="955113" y="1115195"/>
              <a:ext cx="6656142" cy="483636"/>
            </a:xfrm>
            <a:prstGeom prst="roundRect">
              <a:avLst>
                <a:gd name="adj" fmla="val 50000"/>
              </a:avLst>
            </a:prstGeom>
            <a:solidFill>
              <a:srgbClr val="C10001"/>
            </a:solidFill>
            <a:ln w="25400" cap="flat" cmpd="sng" algn="ctr">
              <a:solidFill>
                <a:srgbClr val="FFC000"/>
              </a:solidFill>
              <a:prstDash val="solid"/>
            </a:ln>
            <a:effec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6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29" name="矩形 38"/>
            <p:cNvSpPr>
              <a:spLocks noChangeArrowheads="1"/>
            </p:cNvSpPr>
            <p:nvPr/>
          </p:nvSpPr>
          <p:spPr bwMode="auto">
            <a:xfrm>
              <a:off x="2031838" y="1173487"/>
              <a:ext cx="4488176" cy="342276"/>
            </a:xfrm>
            <a:prstGeom prst="rect">
              <a:avLst/>
            </a:prstGeom>
            <a:noFill/>
            <a:ln>
              <a:noFill/>
            </a:ln>
          </p:spPr>
          <p:txBody>
            <a:bodyPr wrap="none" lIns="68573" tIns="34287" rIns="68573" bIns="34287">
              <a:sp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gradFill>
                    <a:gsLst>
                      <a:gs pos="0">
                        <a:prstClr val="white"/>
                      </a:gs>
                      <a:gs pos="100000">
                        <a:srgbClr val="FFFF00"/>
                      </a:gs>
                    </a:gsLst>
                    <a:lin ang="5400000" scaled="1"/>
                  </a:gra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kumimoji="0" lang="zh-CN" altLang="en-US" sz="1200" b="1" i="0" u="none" strike="noStrike" kern="1200" cap="none" spc="0" normalizeH="0" baseline="0" noProof="0" dirty="0">
                  <a:ln>
                    <a:noFill/>
                  </a:ln>
                  <a:gradFill>
                    <a:gsLst>
                      <a:gs pos="0">
                        <a:prstClr val="white"/>
                      </a:gs>
                      <a:gs pos="100000">
                        <a:srgbClr val="FFFF00"/>
                      </a:gs>
                    </a:gsLst>
                    <a:lin ang="5400000" scaled="1"/>
                  </a:gra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团结带领广大青年在实现中华民族伟大复兴的征途中续写新的光荣</a:t>
              </a:r>
              <a:r>
                <a:rPr kumimoji="0" lang="en-US" altLang="zh-CN" sz="1200" b="1" i="0" u="none" strike="noStrike" kern="1200" cap="none" spc="0" normalizeH="0" baseline="0" noProof="0" dirty="0">
                  <a:ln>
                    <a:noFill/>
                  </a:ln>
                  <a:gradFill>
                    <a:gsLst>
                      <a:gs pos="0">
                        <a:prstClr val="white"/>
                      </a:gs>
                      <a:gs pos="100000">
                        <a:srgbClr val="FFFF00"/>
                      </a:gs>
                    </a:gsLst>
                    <a:lin ang="5400000" scaled="1"/>
                  </a:gra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endParaRPr kumimoji="0" lang="zh-CN" altLang="en-US" sz="1200" b="1" i="0" u="none" strike="noStrike" kern="1200" cap="none" spc="0" normalizeH="0" baseline="0" noProof="0" dirty="0">
                <a:ln>
                  <a:noFill/>
                </a:ln>
                <a:gradFill>
                  <a:gsLst>
                    <a:gs pos="0">
                      <a:prstClr val="white"/>
                    </a:gs>
                    <a:gs pos="100000">
                      <a:srgbClr val="FFFF00"/>
                    </a:gs>
                  </a:gsLst>
                  <a:lin ang="5400000" scaled="1"/>
                </a:gra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grpSp>
      <p:grpSp>
        <p:nvGrpSpPr>
          <p:cNvPr id="42" name="组合 41"/>
          <p:cNvGrpSpPr/>
          <p:nvPr/>
        </p:nvGrpSpPr>
        <p:grpSpPr>
          <a:xfrm>
            <a:off x="4711700" y="2952750"/>
            <a:ext cx="3632200" cy="358775"/>
            <a:chOff x="955406" y="1115195"/>
            <a:chExt cx="3320230" cy="483636"/>
          </a:xfrm>
        </p:grpSpPr>
        <p:sp>
          <p:nvSpPr>
            <p:cNvPr id="43" name="圆角矩形 58"/>
            <p:cNvSpPr/>
            <p:nvPr/>
          </p:nvSpPr>
          <p:spPr>
            <a:xfrm>
              <a:off x="955406" y="1115195"/>
              <a:ext cx="3320230" cy="483636"/>
            </a:xfrm>
            <a:prstGeom prst="roundRect">
              <a:avLst>
                <a:gd name="adj" fmla="val 50000"/>
              </a:avLst>
            </a:prstGeom>
            <a:solidFill>
              <a:srgbClr val="C10001"/>
            </a:solidFill>
            <a:ln w="25400" cap="flat" cmpd="sng" algn="ctr">
              <a:solidFill>
                <a:srgbClr val="FFC000"/>
              </a:solidFill>
              <a:prstDash val="solid"/>
            </a:ln>
            <a:effec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6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44" name="矩形 38"/>
            <p:cNvSpPr>
              <a:spLocks noChangeArrowheads="1"/>
            </p:cNvSpPr>
            <p:nvPr/>
          </p:nvSpPr>
          <p:spPr bwMode="auto">
            <a:xfrm>
              <a:off x="1304384" y="1185874"/>
              <a:ext cx="2658665" cy="342276"/>
            </a:xfrm>
            <a:prstGeom prst="rect">
              <a:avLst/>
            </a:prstGeom>
            <a:noFill/>
            <a:ln>
              <a:noFill/>
            </a:ln>
          </p:spPr>
          <p:txBody>
            <a:bodyPr wrap="none" lIns="68573" tIns="34287" rIns="68573" bIns="34287">
              <a:sp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200" b="1" i="0" u="none" strike="noStrike" kern="1200" cap="none" spc="0" normalizeH="0" baseline="0" noProof="0" dirty="0">
                  <a:ln>
                    <a:noFill/>
                  </a:ln>
                  <a:gradFill>
                    <a:gsLst>
                      <a:gs pos="0">
                        <a:prstClr val="white"/>
                      </a:gs>
                      <a:gs pos="100000">
                        <a:srgbClr val="FFFF00"/>
                      </a:gs>
                    </a:gsLst>
                    <a:lin ang="5400000" scaled="1"/>
                  </a:gra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　</a:t>
              </a:r>
              <a:r>
                <a:rPr kumimoji="0" lang="en-US" altLang="zh-CN" sz="1200" b="1" i="0" u="none" strike="noStrike" kern="1200" cap="none" spc="0" normalizeH="0" baseline="0" noProof="0" dirty="0">
                  <a:ln>
                    <a:noFill/>
                  </a:ln>
                  <a:gradFill>
                    <a:gsLst>
                      <a:gs pos="0">
                        <a:prstClr val="white"/>
                      </a:gs>
                      <a:gs pos="100000">
                        <a:srgbClr val="FFFF00"/>
                      </a:gs>
                    </a:gsLst>
                    <a:lin ang="5400000" scaled="1"/>
                  </a:gra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kumimoji="0" lang="zh-CN" altLang="en-US" sz="1200" b="1" i="0" u="none" strike="noStrike" kern="1200" cap="none" spc="0" normalizeH="0" baseline="0" noProof="0" dirty="0">
                  <a:ln>
                    <a:noFill/>
                  </a:ln>
                  <a:gradFill>
                    <a:gsLst>
                      <a:gs pos="0">
                        <a:prstClr val="white"/>
                      </a:gs>
                      <a:gs pos="100000">
                        <a:srgbClr val="FFFF00"/>
                      </a:gs>
                    </a:gsLst>
                    <a:lin ang="5400000" scaled="1"/>
                  </a:gra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少年儿童从小就要立志向、有梦想</a:t>
              </a:r>
              <a:r>
                <a:rPr kumimoji="0" lang="en-US" altLang="zh-CN" sz="1200" b="1" i="0" u="none" strike="noStrike" kern="1200" cap="none" spc="0" normalizeH="0" baseline="0" noProof="0" dirty="0">
                  <a:ln>
                    <a:noFill/>
                  </a:ln>
                  <a:gradFill>
                    <a:gsLst>
                      <a:gs pos="0">
                        <a:prstClr val="white"/>
                      </a:gs>
                      <a:gs pos="100000">
                        <a:srgbClr val="FFFF00"/>
                      </a:gs>
                    </a:gsLst>
                    <a:lin ang="5400000" scaled="1"/>
                  </a:gra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endParaRPr kumimoji="0" lang="zh-CN" altLang="en-US" sz="1200" b="1" i="0" u="none" strike="noStrike" kern="1200" cap="none" spc="0" normalizeH="0" baseline="0" noProof="0" dirty="0">
                <a:ln>
                  <a:noFill/>
                </a:ln>
                <a:gradFill>
                  <a:gsLst>
                    <a:gs pos="0">
                      <a:prstClr val="white"/>
                    </a:gs>
                    <a:gs pos="100000">
                      <a:srgbClr val="FFFF00"/>
                    </a:gs>
                  </a:gsLst>
                  <a:lin ang="5400000" scaled="1"/>
                </a:gra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grpSp>
      <p:grpSp>
        <p:nvGrpSpPr>
          <p:cNvPr id="54" name="组合 53"/>
          <p:cNvGrpSpPr/>
          <p:nvPr/>
        </p:nvGrpSpPr>
        <p:grpSpPr>
          <a:xfrm>
            <a:off x="1016000" y="4037013"/>
            <a:ext cx="3632200" cy="358775"/>
            <a:chOff x="955406" y="1115195"/>
            <a:chExt cx="3320230" cy="483636"/>
          </a:xfrm>
        </p:grpSpPr>
        <p:sp>
          <p:nvSpPr>
            <p:cNvPr id="55" name="圆角矩形 58"/>
            <p:cNvSpPr/>
            <p:nvPr/>
          </p:nvSpPr>
          <p:spPr>
            <a:xfrm>
              <a:off x="955406" y="1115195"/>
              <a:ext cx="3320230" cy="483636"/>
            </a:xfrm>
            <a:prstGeom prst="roundRect">
              <a:avLst>
                <a:gd name="adj" fmla="val 50000"/>
              </a:avLst>
            </a:prstGeom>
            <a:solidFill>
              <a:srgbClr val="C10001"/>
            </a:solidFill>
            <a:ln w="25400" cap="flat" cmpd="sng" algn="ctr">
              <a:solidFill>
                <a:srgbClr val="FFC000"/>
              </a:solidFill>
              <a:prstDash val="solid"/>
            </a:ln>
            <a:effec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6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56" name="矩形 38"/>
            <p:cNvSpPr>
              <a:spLocks noChangeArrowheads="1"/>
            </p:cNvSpPr>
            <p:nvPr/>
          </p:nvSpPr>
          <p:spPr bwMode="auto">
            <a:xfrm>
              <a:off x="1585113" y="1223534"/>
              <a:ext cx="2060814" cy="321531"/>
            </a:xfrm>
            <a:prstGeom prst="rect">
              <a:avLst/>
            </a:prstGeom>
            <a:noFill/>
            <a:ln>
              <a:noFill/>
            </a:ln>
          </p:spPr>
          <p:txBody>
            <a:bodyPr wrap="none" lIns="68573" tIns="34287" rIns="68573" bIns="34287">
              <a:sp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100" b="1" i="0" u="none" strike="noStrike" kern="1200" cap="none" spc="0" normalizeH="0" baseline="0" noProof="0" dirty="0">
                  <a:ln>
                    <a:noFill/>
                  </a:ln>
                  <a:gradFill>
                    <a:gsLst>
                      <a:gs pos="0">
                        <a:prstClr val="white"/>
                      </a:gs>
                      <a:gs pos="100000">
                        <a:srgbClr val="FFFF00"/>
                      </a:gs>
                    </a:gsLst>
                    <a:lin ang="5400000" scaled="1"/>
                  </a:gra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kumimoji="0" lang="zh-CN" altLang="en-US" sz="1100" b="1" i="0" u="none" strike="noStrike" kern="1200" cap="none" spc="0" normalizeH="0" baseline="0" noProof="0" dirty="0">
                  <a:ln>
                    <a:noFill/>
                  </a:ln>
                  <a:gradFill>
                    <a:gsLst>
                      <a:gs pos="0">
                        <a:prstClr val="white"/>
                      </a:gs>
                      <a:gs pos="100000">
                        <a:srgbClr val="FFFF00"/>
                      </a:gs>
                    </a:gsLst>
                    <a:lin ang="5400000" scaled="1"/>
                  </a:gra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创新正当其时，圆梦适得其势</a:t>
              </a:r>
              <a:r>
                <a:rPr kumimoji="0" lang="en-US" altLang="zh-CN" sz="1100" b="1" i="0" u="none" strike="noStrike" kern="1200" cap="none" spc="0" normalizeH="0" baseline="0" noProof="0" dirty="0">
                  <a:ln>
                    <a:noFill/>
                  </a:ln>
                  <a:gradFill>
                    <a:gsLst>
                      <a:gs pos="0">
                        <a:prstClr val="white"/>
                      </a:gs>
                      <a:gs pos="100000">
                        <a:srgbClr val="FFFF00"/>
                      </a:gs>
                    </a:gsLst>
                    <a:lin ang="5400000" scaled="1"/>
                  </a:gra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endParaRPr kumimoji="0" lang="zh-CN" altLang="en-US" sz="1100" b="1" i="0" u="none" strike="noStrike" kern="1200" cap="none" spc="0" normalizeH="0" baseline="0" noProof="0" dirty="0">
                <a:ln>
                  <a:noFill/>
                </a:ln>
                <a:gradFill>
                  <a:gsLst>
                    <a:gs pos="0">
                      <a:prstClr val="white"/>
                    </a:gs>
                    <a:gs pos="100000">
                      <a:srgbClr val="FFFF00"/>
                    </a:gs>
                  </a:gsLst>
                  <a:lin ang="5400000" scaled="1"/>
                </a:gra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grpSp>
      <p:grpSp>
        <p:nvGrpSpPr>
          <p:cNvPr id="57" name="组合 56"/>
          <p:cNvGrpSpPr/>
          <p:nvPr/>
        </p:nvGrpSpPr>
        <p:grpSpPr>
          <a:xfrm>
            <a:off x="4721225" y="4011613"/>
            <a:ext cx="3632200" cy="358775"/>
            <a:chOff x="955406" y="1115195"/>
            <a:chExt cx="3320230" cy="483636"/>
          </a:xfrm>
        </p:grpSpPr>
        <p:sp>
          <p:nvSpPr>
            <p:cNvPr id="58" name="圆角矩形 58"/>
            <p:cNvSpPr/>
            <p:nvPr/>
          </p:nvSpPr>
          <p:spPr>
            <a:xfrm>
              <a:off x="955406" y="1115195"/>
              <a:ext cx="3320230" cy="483636"/>
            </a:xfrm>
            <a:prstGeom prst="roundRect">
              <a:avLst>
                <a:gd name="adj" fmla="val 50000"/>
              </a:avLst>
            </a:prstGeom>
            <a:solidFill>
              <a:srgbClr val="C10001"/>
            </a:solidFill>
            <a:ln w="25400" cap="flat" cmpd="sng" algn="ctr">
              <a:solidFill>
                <a:srgbClr val="FFC000"/>
              </a:solidFill>
              <a:prstDash val="solid"/>
            </a:ln>
            <a:effec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6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59" name="矩形 38"/>
            <p:cNvSpPr>
              <a:spLocks noChangeArrowheads="1"/>
            </p:cNvSpPr>
            <p:nvPr/>
          </p:nvSpPr>
          <p:spPr bwMode="auto">
            <a:xfrm>
              <a:off x="1215851" y="1223534"/>
              <a:ext cx="2799337" cy="342276"/>
            </a:xfrm>
            <a:prstGeom prst="rect">
              <a:avLst/>
            </a:prstGeom>
            <a:noFill/>
            <a:ln>
              <a:noFill/>
            </a:ln>
          </p:spPr>
          <p:txBody>
            <a:bodyPr wrap="none" lIns="68573" tIns="34287" rIns="68573" bIns="34287">
              <a:sp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gradFill>
                    <a:gsLst>
                      <a:gs pos="0">
                        <a:prstClr val="white"/>
                      </a:gs>
                      <a:gs pos="100000">
                        <a:srgbClr val="FFFF00"/>
                      </a:gs>
                    </a:gsLst>
                    <a:lin ang="5400000" scaled="1"/>
                  </a:gra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kumimoji="0" lang="zh-CN" altLang="en-US" sz="1200" b="1" i="0" u="none" strike="noStrike" kern="1200" cap="none" spc="0" normalizeH="0" baseline="0" noProof="0" dirty="0">
                  <a:ln>
                    <a:noFill/>
                  </a:ln>
                  <a:gradFill>
                    <a:gsLst>
                      <a:gs pos="0">
                        <a:prstClr val="white"/>
                      </a:gs>
                      <a:gs pos="100000">
                        <a:srgbClr val="FFFF00"/>
                      </a:gs>
                    </a:gsLst>
                    <a:lin ang="5400000" scaled="1"/>
                  </a:gra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实现中国梦需要依靠青年也能成就青年</a:t>
              </a:r>
              <a:r>
                <a:rPr kumimoji="0" lang="en-US" altLang="zh-CN" sz="1200" b="1" i="0" u="none" strike="noStrike" kern="1200" cap="none" spc="0" normalizeH="0" baseline="0" noProof="0" dirty="0">
                  <a:ln>
                    <a:noFill/>
                  </a:ln>
                  <a:gradFill>
                    <a:gsLst>
                      <a:gs pos="0">
                        <a:prstClr val="white"/>
                      </a:gs>
                      <a:gs pos="100000">
                        <a:srgbClr val="FFFF00"/>
                      </a:gs>
                    </a:gsLst>
                    <a:lin ang="5400000" scaled="1"/>
                  </a:gra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endParaRPr kumimoji="0" lang="zh-CN" altLang="en-US" sz="1200" b="1" i="0" u="none" strike="noStrike" kern="1200" cap="none" spc="0" normalizeH="0" baseline="0" noProof="0" dirty="0">
                <a:ln>
                  <a:noFill/>
                </a:ln>
                <a:gradFill>
                  <a:gsLst>
                    <a:gs pos="0">
                      <a:prstClr val="white"/>
                    </a:gs>
                    <a:gs pos="100000">
                      <a:srgbClr val="FFFF00"/>
                    </a:gs>
                  </a:gsLst>
                  <a:lin ang="5400000" scaled="1"/>
                </a:gra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grpSp>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wipe(left)">
                                      <p:cBhvr>
                                        <p:cTn id="12" dur="500"/>
                                        <p:tgtEl>
                                          <p:spTgt spid="20"/>
                                        </p:tgtEl>
                                      </p:cBhvr>
                                    </p:animEffect>
                                  </p:childTnLst>
                                </p:cTn>
                              </p:par>
                            </p:childTnLst>
                          </p:cTn>
                        </p:par>
                        <p:par>
                          <p:cTn id="13" fill="hold">
                            <p:stCondLst>
                              <p:cond delay="500"/>
                            </p:stCondLst>
                            <p:childTnLst>
                              <p:par>
                                <p:cTn id="14" presetID="2" presetClass="entr" presetSubtype="8" fill="hold" nodeType="afterEffect">
                                  <p:stCondLst>
                                    <p:cond delay="0"/>
                                  </p:stCondLst>
                                  <p:childTnLst>
                                    <p:set>
                                      <p:cBhvr>
                                        <p:cTn id="15" dur="1" fill="hold">
                                          <p:stCondLst>
                                            <p:cond delay="0"/>
                                          </p:stCondLst>
                                        </p:cTn>
                                        <p:tgtEl>
                                          <p:spTgt spid="21"/>
                                        </p:tgtEl>
                                        <p:attrNameLst>
                                          <p:attrName>style.visibility</p:attrName>
                                        </p:attrNameLst>
                                      </p:cBhvr>
                                      <p:to>
                                        <p:strVal val="visible"/>
                                      </p:to>
                                    </p:set>
                                    <p:anim calcmode="lin" valueType="num">
                                      <p:cBhvr additive="base">
                                        <p:cTn id="16" dur="500" fill="hold"/>
                                        <p:tgtEl>
                                          <p:spTgt spid="21"/>
                                        </p:tgtEl>
                                        <p:attrNameLst>
                                          <p:attrName>ppt_x</p:attrName>
                                        </p:attrNameLst>
                                      </p:cBhvr>
                                      <p:tavLst>
                                        <p:tav tm="0">
                                          <p:val>
                                            <p:strVal val="0-#ppt_w/2"/>
                                          </p:val>
                                        </p:tav>
                                        <p:tav tm="100000">
                                          <p:val>
                                            <p:strVal val="#ppt_x"/>
                                          </p:val>
                                        </p:tav>
                                      </p:tavLst>
                                    </p:anim>
                                    <p:anim calcmode="lin" valueType="num">
                                      <p:cBhvr additive="base">
                                        <p:cTn id="17" dur="500" fill="hold"/>
                                        <p:tgtEl>
                                          <p:spTgt spid="21"/>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 presetClass="entr" presetSubtype="8" fill="hold" nodeType="afterEffect">
                                  <p:stCondLst>
                                    <p:cond delay="0"/>
                                  </p:stCondLst>
                                  <p:childTnLst>
                                    <p:set>
                                      <p:cBhvr>
                                        <p:cTn id="20" dur="1" fill="hold">
                                          <p:stCondLst>
                                            <p:cond delay="0"/>
                                          </p:stCondLst>
                                        </p:cTn>
                                        <p:tgtEl>
                                          <p:spTgt spid="24"/>
                                        </p:tgtEl>
                                        <p:attrNameLst>
                                          <p:attrName>style.visibility</p:attrName>
                                        </p:attrNameLst>
                                      </p:cBhvr>
                                      <p:to>
                                        <p:strVal val="visible"/>
                                      </p:to>
                                    </p:set>
                                    <p:anim calcmode="lin" valueType="num">
                                      <p:cBhvr additive="base">
                                        <p:cTn id="21" dur="500" fill="hold"/>
                                        <p:tgtEl>
                                          <p:spTgt spid="24"/>
                                        </p:tgtEl>
                                        <p:attrNameLst>
                                          <p:attrName>ppt_x</p:attrName>
                                        </p:attrNameLst>
                                      </p:cBhvr>
                                      <p:tavLst>
                                        <p:tav tm="0">
                                          <p:val>
                                            <p:strVal val="0-#ppt_w/2"/>
                                          </p:val>
                                        </p:tav>
                                        <p:tav tm="100000">
                                          <p:val>
                                            <p:strVal val="#ppt_x"/>
                                          </p:val>
                                        </p:tav>
                                      </p:tavLst>
                                    </p:anim>
                                    <p:anim calcmode="lin" valueType="num">
                                      <p:cBhvr additive="base">
                                        <p:cTn id="22" dur="500" fill="hold"/>
                                        <p:tgtEl>
                                          <p:spTgt spid="24"/>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2" presetClass="entr" presetSubtype="8" fill="hold" nodeType="afterEffect">
                                  <p:stCondLst>
                                    <p:cond delay="0"/>
                                  </p:stCondLst>
                                  <p:childTnLst>
                                    <p:set>
                                      <p:cBhvr>
                                        <p:cTn id="25" dur="1" fill="hold">
                                          <p:stCondLst>
                                            <p:cond delay="0"/>
                                          </p:stCondLst>
                                        </p:cTn>
                                        <p:tgtEl>
                                          <p:spTgt spid="27"/>
                                        </p:tgtEl>
                                        <p:attrNameLst>
                                          <p:attrName>style.visibility</p:attrName>
                                        </p:attrNameLst>
                                      </p:cBhvr>
                                      <p:to>
                                        <p:strVal val="visible"/>
                                      </p:to>
                                    </p:set>
                                    <p:anim calcmode="lin" valueType="num">
                                      <p:cBhvr additive="base">
                                        <p:cTn id="26" dur="500" fill="hold"/>
                                        <p:tgtEl>
                                          <p:spTgt spid="27"/>
                                        </p:tgtEl>
                                        <p:attrNameLst>
                                          <p:attrName>ppt_x</p:attrName>
                                        </p:attrNameLst>
                                      </p:cBhvr>
                                      <p:tavLst>
                                        <p:tav tm="0">
                                          <p:val>
                                            <p:strVal val="0-#ppt_w/2"/>
                                          </p:val>
                                        </p:tav>
                                        <p:tav tm="100000">
                                          <p:val>
                                            <p:strVal val="#ppt_x"/>
                                          </p:val>
                                        </p:tav>
                                      </p:tavLst>
                                    </p:anim>
                                    <p:anim calcmode="lin" valueType="num">
                                      <p:cBhvr additive="base">
                                        <p:cTn id="27" dur="500" fill="hold"/>
                                        <p:tgtEl>
                                          <p:spTgt spid="27"/>
                                        </p:tgtEl>
                                        <p:attrNameLst>
                                          <p:attrName>ppt_y</p:attrName>
                                        </p:attrNameLst>
                                      </p:cBhvr>
                                      <p:tavLst>
                                        <p:tav tm="0">
                                          <p:val>
                                            <p:strVal val="#ppt_y"/>
                                          </p:val>
                                        </p:tav>
                                        <p:tav tm="100000">
                                          <p:val>
                                            <p:strVal val="#ppt_y"/>
                                          </p:val>
                                        </p:tav>
                                      </p:tavLst>
                                    </p:anim>
                                  </p:childTnLst>
                                </p:cTn>
                              </p:par>
                            </p:childTnLst>
                          </p:cTn>
                        </p:par>
                        <p:par>
                          <p:cTn id="28" fill="hold">
                            <p:stCondLst>
                              <p:cond delay="2000"/>
                            </p:stCondLst>
                            <p:childTnLst>
                              <p:par>
                                <p:cTn id="29" presetID="2" presetClass="entr" presetSubtype="8" fill="hold" nodeType="afterEffect">
                                  <p:stCondLst>
                                    <p:cond delay="0"/>
                                  </p:stCondLst>
                                  <p:childTnLst>
                                    <p:set>
                                      <p:cBhvr>
                                        <p:cTn id="30" dur="1" fill="hold">
                                          <p:stCondLst>
                                            <p:cond delay="0"/>
                                          </p:stCondLst>
                                        </p:cTn>
                                        <p:tgtEl>
                                          <p:spTgt spid="42"/>
                                        </p:tgtEl>
                                        <p:attrNameLst>
                                          <p:attrName>style.visibility</p:attrName>
                                        </p:attrNameLst>
                                      </p:cBhvr>
                                      <p:to>
                                        <p:strVal val="visible"/>
                                      </p:to>
                                    </p:set>
                                    <p:anim calcmode="lin" valueType="num">
                                      <p:cBhvr additive="base">
                                        <p:cTn id="31" dur="500" fill="hold"/>
                                        <p:tgtEl>
                                          <p:spTgt spid="42"/>
                                        </p:tgtEl>
                                        <p:attrNameLst>
                                          <p:attrName>ppt_x</p:attrName>
                                        </p:attrNameLst>
                                      </p:cBhvr>
                                      <p:tavLst>
                                        <p:tav tm="0">
                                          <p:val>
                                            <p:strVal val="0-#ppt_w/2"/>
                                          </p:val>
                                        </p:tav>
                                        <p:tav tm="100000">
                                          <p:val>
                                            <p:strVal val="#ppt_x"/>
                                          </p:val>
                                        </p:tav>
                                      </p:tavLst>
                                    </p:anim>
                                    <p:anim calcmode="lin" valueType="num">
                                      <p:cBhvr additive="base">
                                        <p:cTn id="32" dur="500" fill="hold"/>
                                        <p:tgtEl>
                                          <p:spTgt spid="42"/>
                                        </p:tgtEl>
                                        <p:attrNameLst>
                                          <p:attrName>ppt_y</p:attrName>
                                        </p:attrNameLst>
                                      </p:cBhvr>
                                      <p:tavLst>
                                        <p:tav tm="0">
                                          <p:val>
                                            <p:strVal val="#ppt_y"/>
                                          </p:val>
                                        </p:tav>
                                        <p:tav tm="100000">
                                          <p:val>
                                            <p:strVal val="#ppt_y"/>
                                          </p:val>
                                        </p:tav>
                                      </p:tavLst>
                                    </p:anim>
                                  </p:childTnLst>
                                </p:cTn>
                              </p:par>
                            </p:childTnLst>
                          </p:cTn>
                        </p:par>
                        <p:par>
                          <p:cTn id="33" fill="hold">
                            <p:stCondLst>
                              <p:cond delay="2500"/>
                            </p:stCondLst>
                            <p:childTnLst>
                              <p:par>
                                <p:cTn id="34" presetID="2" presetClass="entr" presetSubtype="8" fill="hold" nodeType="afterEffect">
                                  <p:stCondLst>
                                    <p:cond delay="0"/>
                                  </p:stCondLst>
                                  <p:childTnLst>
                                    <p:set>
                                      <p:cBhvr>
                                        <p:cTn id="35" dur="1" fill="hold">
                                          <p:stCondLst>
                                            <p:cond delay="0"/>
                                          </p:stCondLst>
                                        </p:cTn>
                                        <p:tgtEl>
                                          <p:spTgt spid="54"/>
                                        </p:tgtEl>
                                        <p:attrNameLst>
                                          <p:attrName>style.visibility</p:attrName>
                                        </p:attrNameLst>
                                      </p:cBhvr>
                                      <p:to>
                                        <p:strVal val="visible"/>
                                      </p:to>
                                    </p:set>
                                    <p:anim calcmode="lin" valueType="num">
                                      <p:cBhvr additive="base">
                                        <p:cTn id="36" dur="500" fill="hold"/>
                                        <p:tgtEl>
                                          <p:spTgt spid="54"/>
                                        </p:tgtEl>
                                        <p:attrNameLst>
                                          <p:attrName>ppt_x</p:attrName>
                                        </p:attrNameLst>
                                      </p:cBhvr>
                                      <p:tavLst>
                                        <p:tav tm="0">
                                          <p:val>
                                            <p:strVal val="0-#ppt_w/2"/>
                                          </p:val>
                                        </p:tav>
                                        <p:tav tm="100000">
                                          <p:val>
                                            <p:strVal val="#ppt_x"/>
                                          </p:val>
                                        </p:tav>
                                      </p:tavLst>
                                    </p:anim>
                                    <p:anim calcmode="lin" valueType="num">
                                      <p:cBhvr additive="base">
                                        <p:cTn id="37" dur="500" fill="hold"/>
                                        <p:tgtEl>
                                          <p:spTgt spid="54"/>
                                        </p:tgtEl>
                                        <p:attrNameLst>
                                          <p:attrName>ppt_y</p:attrName>
                                        </p:attrNameLst>
                                      </p:cBhvr>
                                      <p:tavLst>
                                        <p:tav tm="0">
                                          <p:val>
                                            <p:strVal val="#ppt_y"/>
                                          </p:val>
                                        </p:tav>
                                        <p:tav tm="100000">
                                          <p:val>
                                            <p:strVal val="#ppt_y"/>
                                          </p:val>
                                        </p:tav>
                                      </p:tavLst>
                                    </p:anim>
                                  </p:childTnLst>
                                </p:cTn>
                              </p:par>
                            </p:childTnLst>
                          </p:cTn>
                        </p:par>
                        <p:par>
                          <p:cTn id="38" fill="hold">
                            <p:stCondLst>
                              <p:cond delay="3000"/>
                            </p:stCondLst>
                            <p:childTnLst>
                              <p:par>
                                <p:cTn id="39" presetID="2" presetClass="entr" presetSubtype="8" fill="hold" nodeType="afterEffect">
                                  <p:stCondLst>
                                    <p:cond delay="0"/>
                                  </p:stCondLst>
                                  <p:childTnLst>
                                    <p:set>
                                      <p:cBhvr>
                                        <p:cTn id="40" dur="1" fill="hold">
                                          <p:stCondLst>
                                            <p:cond delay="0"/>
                                          </p:stCondLst>
                                        </p:cTn>
                                        <p:tgtEl>
                                          <p:spTgt spid="57"/>
                                        </p:tgtEl>
                                        <p:attrNameLst>
                                          <p:attrName>style.visibility</p:attrName>
                                        </p:attrNameLst>
                                      </p:cBhvr>
                                      <p:to>
                                        <p:strVal val="visible"/>
                                      </p:to>
                                    </p:set>
                                    <p:anim calcmode="lin" valueType="num">
                                      <p:cBhvr additive="base">
                                        <p:cTn id="41" dur="500" fill="hold"/>
                                        <p:tgtEl>
                                          <p:spTgt spid="57"/>
                                        </p:tgtEl>
                                        <p:attrNameLst>
                                          <p:attrName>ppt_x</p:attrName>
                                        </p:attrNameLst>
                                      </p:cBhvr>
                                      <p:tavLst>
                                        <p:tav tm="0">
                                          <p:val>
                                            <p:strVal val="0-#ppt_w/2"/>
                                          </p:val>
                                        </p:tav>
                                        <p:tav tm="100000">
                                          <p:val>
                                            <p:strVal val="#ppt_x"/>
                                          </p:val>
                                        </p:tav>
                                      </p:tavLst>
                                    </p:anim>
                                    <p:anim calcmode="lin" valueType="num">
                                      <p:cBhvr additive="base">
                                        <p:cTn id="42" dur="500" fill="hold"/>
                                        <p:tgtEl>
                                          <p:spTgt spid="5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文本框 5"/>
          <p:cNvSpPr txBox="1"/>
          <p:nvPr/>
        </p:nvSpPr>
        <p:spPr>
          <a:xfrm>
            <a:off x="1270000" y="317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作为红色村，近年来，在市县组织部门政策的大力支持下，孙码头村坚持以基层党建引领脱贫攻坚、推进乡村振兴，充分挖掘利用红色资源，大力发展乡村旅游服务业、现代农业、运输业，发展壮大村级集体经济</a:t>
            </a:r>
          </a:p>
        </p:txBody>
      </p:sp>
      <p:sp>
        <p:nvSpPr>
          <p:cNvPr id="30723" name="文本框 4"/>
          <p:cNvSpPr txBox="1"/>
          <p:nvPr/>
        </p:nvSpPr>
        <p:spPr>
          <a:xfrm>
            <a:off x="1270000" y="2540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同时明确返乡农户等有意重新耕种的，须承诺不再撂荒并缴纳</a:t>
            </a:r>
            <a:r>
              <a:rPr lang="en-US" altLang="zh-CN" sz="200" dirty="0">
                <a:latin typeface="Arial" panose="020B0604020202020204" pitchFamily="34" charset="0"/>
              </a:rPr>
              <a:t>300</a:t>
            </a:r>
            <a:r>
              <a:rPr lang="zh-CN" altLang="en-US" sz="200" dirty="0">
                <a:latin typeface="Arial" panose="020B0604020202020204" pitchFamily="34" charset="0"/>
              </a:rPr>
              <a:t>元／亩复耕费用。</a:t>
            </a:r>
          </a:p>
        </p:txBody>
      </p:sp>
      <p:sp>
        <p:nvSpPr>
          <p:cNvPr id="30724" name="文本框 3"/>
          <p:cNvSpPr txBox="1"/>
          <p:nvPr/>
        </p:nvSpPr>
        <p:spPr>
          <a:xfrm>
            <a:off x="1270000" y="190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en-US" altLang="zh-CN" sz="200" dirty="0">
                <a:latin typeface="Arial" panose="020B0604020202020204" pitchFamily="34" charset="0"/>
              </a:rPr>
              <a:t>"</a:t>
            </a:r>
            <a:r>
              <a:rPr lang="zh-CN" altLang="en-US" sz="200" dirty="0">
                <a:latin typeface="Arial" panose="020B0604020202020204" pitchFamily="34" charset="0"/>
              </a:rPr>
              <a:t>绿色音符</a:t>
            </a:r>
            <a:r>
              <a:rPr lang="en-US" altLang="zh-CN" sz="200" dirty="0">
                <a:latin typeface="Arial" panose="020B0604020202020204" pitchFamily="34" charset="0"/>
              </a:rPr>
              <a:t>"</a:t>
            </a:r>
            <a:r>
              <a:rPr lang="zh-CN" altLang="en-US" sz="200" dirty="0">
                <a:latin typeface="Arial" panose="020B0604020202020204" pitchFamily="34" charset="0"/>
              </a:rPr>
              <a:t>奏出生态宜居</a:t>
            </a:r>
            <a:r>
              <a:rPr lang="en-US" altLang="zh-CN" sz="200" dirty="0">
                <a:latin typeface="Arial" panose="020B0604020202020204" pitchFamily="34" charset="0"/>
              </a:rPr>
              <a:t>"</a:t>
            </a:r>
            <a:r>
              <a:rPr lang="zh-CN" altLang="en-US" sz="200" dirty="0">
                <a:latin typeface="Arial" panose="020B0604020202020204" pitchFamily="34" charset="0"/>
              </a:rPr>
              <a:t>主和弦</a:t>
            </a:r>
            <a:r>
              <a:rPr lang="en-US" altLang="zh-CN" sz="200" dirty="0">
                <a:latin typeface="Arial" panose="020B0604020202020204" pitchFamily="34" charset="0"/>
              </a:rPr>
              <a:t>"</a:t>
            </a:r>
            <a:endParaRPr lang="zh-CN" altLang="en-US" sz="200" dirty="0">
              <a:latin typeface="Arial" panose="020B0604020202020204" pitchFamily="34" charset="0"/>
            </a:endParaRPr>
          </a:p>
        </p:txBody>
      </p:sp>
      <p:sp>
        <p:nvSpPr>
          <p:cNvPr id="30725" name="文本框 2"/>
          <p:cNvSpPr txBox="1"/>
          <p:nvPr/>
        </p:nvSpPr>
        <p:spPr>
          <a:xfrm>
            <a:off x="1270000" y="1270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en-US" altLang="zh-CN" sz="200" dirty="0">
                <a:latin typeface="Arial" panose="020B0604020202020204" pitchFamily="34" charset="0"/>
              </a:rPr>
              <a:t>"</a:t>
            </a:r>
            <a:r>
              <a:rPr lang="zh-CN" altLang="en-US" sz="200" dirty="0">
                <a:latin typeface="Arial" panose="020B0604020202020204" pitchFamily="34" charset="0"/>
              </a:rPr>
              <a:t>求木之长者，必固其根本；欲流之远者，必浚其泉源。</a:t>
            </a:r>
          </a:p>
        </p:txBody>
      </p:sp>
      <p:sp>
        <p:nvSpPr>
          <p:cNvPr id="30726" name="文本框 1"/>
          <p:cNvSpPr txBox="1"/>
          <p:nvPr/>
        </p:nvSpPr>
        <p:spPr>
          <a:xfrm>
            <a:off x="1270000" y="63500"/>
            <a:ext cx="5080000" cy="123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zh-CN" altLang="en-US" sz="200" dirty="0">
                <a:latin typeface="Arial" panose="020B0604020202020204" pitchFamily="34" charset="0"/>
              </a:rPr>
              <a:t>，从而形成创新合力，推动发展创新。</a:t>
            </a:r>
          </a:p>
        </p:txBody>
      </p:sp>
      <p:pic>
        <p:nvPicPr>
          <p:cNvPr id="30727" name="图片 2"/>
          <p:cNvPicPr/>
          <p:nvPr/>
        </p:nvPicPr>
        <p:blipFill>
          <a:blip r:embed="rId3"/>
          <a:stretch>
            <a:fillRect/>
          </a:stretch>
        </p:blipFill>
        <p:spPr>
          <a:xfrm>
            <a:off x="0" y="0"/>
            <a:ext cx="9144000" cy="5143500"/>
          </a:xfrm>
          <a:prstGeom prst="rect">
            <a:avLst/>
          </a:prstGeom>
          <a:noFill/>
          <a:ln w="9525">
            <a:noFill/>
          </a:ln>
        </p:spPr>
      </p:pic>
      <p:grpSp>
        <p:nvGrpSpPr>
          <p:cNvPr id="30728" name="组合 8"/>
          <p:cNvGrpSpPr/>
          <p:nvPr/>
        </p:nvGrpSpPr>
        <p:grpSpPr>
          <a:xfrm>
            <a:off x="-11112" y="166688"/>
            <a:ext cx="5322887" cy="379412"/>
            <a:chOff x="0" y="221401"/>
            <a:chExt cx="6884961" cy="506634"/>
          </a:xfrm>
        </p:grpSpPr>
        <p:sp>
          <p:nvSpPr>
            <p:cNvPr id="8" name="矩形 7"/>
            <p:cNvSpPr/>
            <p:nvPr/>
          </p:nvSpPr>
          <p:spPr>
            <a:xfrm>
              <a:off x="1190958" y="221401"/>
              <a:ext cx="5694003" cy="50663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a:t>
              </a:r>
              <a:r>
                <a:rPr lang="zh-CN" altLang="en-US" sz="1800" b="1" noProof="0" dirty="0">
                  <a:ln>
                    <a:noFill/>
                  </a:ln>
                  <a:effectLst/>
                  <a:uLnTx/>
                  <a:uFillTx/>
                  <a:latin typeface="微软雅黑" panose="020B0503020204020204" pitchFamily="34" charset="-122"/>
                  <a:ea typeface="微软雅黑" panose="020B0503020204020204" pitchFamily="34" charset="-122"/>
                  <a:sym typeface="+mn-ea"/>
                </a:rPr>
                <a:t>论党的青年工作</a:t>
              </a:r>
              <a:r>
                <a:rPr kumimoji="0" lang="en-US" altLang="zh-CN"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a:t>
              </a: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出版介绍</a:t>
              </a:r>
            </a:p>
          </p:txBody>
        </p:sp>
        <p:sp>
          <p:nvSpPr>
            <p:cNvPr id="9" name="矩形 8"/>
            <p:cNvSpPr/>
            <p:nvPr/>
          </p:nvSpPr>
          <p:spPr>
            <a:xfrm>
              <a:off x="0" y="221401"/>
              <a:ext cx="638600" cy="50663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grpSp>
      <p:grpSp>
        <p:nvGrpSpPr>
          <p:cNvPr id="30729" name="组合 7"/>
          <p:cNvGrpSpPr/>
          <p:nvPr/>
        </p:nvGrpSpPr>
        <p:grpSpPr>
          <a:xfrm>
            <a:off x="469900" y="1044575"/>
            <a:ext cx="8396288" cy="3641725"/>
            <a:chOff x="851341" y="1576551"/>
            <a:chExt cx="10564492" cy="4137469"/>
          </a:xfrm>
        </p:grpSpPr>
        <p:sp>
          <p:nvSpPr>
            <p:cNvPr id="11" name="矩形 10"/>
            <p:cNvSpPr/>
            <p:nvPr/>
          </p:nvSpPr>
          <p:spPr>
            <a:xfrm>
              <a:off x="1039101" y="1576551"/>
              <a:ext cx="10188972" cy="4137469"/>
            </a:xfrm>
            <a:prstGeom prst="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grpSp>
          <p:nvGrpSpPr>
            <p:cNvPr id="30761" name="组合 9"/>
            <p:cNvGrpSpPr/>
            <p:nvPr/>
          </p:nvGrpSpPr>
          <p:grpSpPr>
            <a:xfrm>
              <a:off x="851341" y="1576552"/>
              <a:ext cx="542081" cy="4137468"/>
              <a:chOff x="851341" y="1576552"/>
              <a:chExt cx="542081" cy="4137468"/>
            </a:xfrm>
          </p:grpSpPr>
          <p:sp>
            <p:nvSpPr>
              <p:cNvPr id="17" name="梯形 16"/>
              <p:cNvSpPr/>
              <p:nvPr/>
            </p:nvSpPr>
            <p:spPr>
              <a:xfrm rot="16200000">
                <a:off x="-1123513" y="3551405"/>
                <a:ext cx="4137469" cy="187760"/>
              </a:xfrm>
              <a:prstGeom prst="trapezoid">
                <a:avLst>
                  <a:gd name="adj" fmla="val 84091"/>
                </a:avLst>
              </a:pr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18" name="梯形 17"/>
              <p:cNvSpPr/>
              <p:nvPr/>
            </p:nvSpPr>
            <p:spPr>
              <a:xfrm rot="5400000">
                <a:off x="-775396" y="3365613"/>
                <a:ext cx="3794784" cy="541308"/>
              </a:xfrm>
              <a:prstGeom prst="trapezoid">
                <a:avLst>
                  <a:gd name="adj" fmla="val 50143"/>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grpSp>
        <p:grpSp>
          <p:nvGrpSpPr>
            <p:cNvPr id="30762" name="组合 10"/>
            <p:cNvGrpSpPr/>
            <p:nvPr/>
          </p:nvGrpSpPr>
          <p:grpSpPr>
            <a:xfrm flipH="1">
              <a:off x="10873752" y="1576551"/>
              <a:ext cx="542081" cy="4137468"/>
              <a:chOff x="851340" y="1576552"/>
              <a:chExt cx="542081" cy="4137468"/>
            </a:xfrm>
          </p:grpSpPr>
          <p:sp>
            <p:nvSpPr>
              <p:cNvPr id="15" name="梯形 14"/>
              <p:cNvSpPr/>
              <p:nvPr/>
            </p:nvSpPr>
            <p:spPr>
              <a:xfrm rot="16200000">
                <a:off x="-1123514" y="3551407"/>
                <a:ext cx="4137469" cy="187760"/>
              </a:xfrm>
              <a:prstGeom prst="trapezoid">
                <a:avLst>
                  <a:gd name="adj" fmla="val 84091"/>
                </a:avLst>
              </a:pr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16" name="梯形 15"/>
              <p:cNvSpPr/>
              <p:nvPr/>
            </p:nvSpPr>
            <p:spPr>
              <a:xfrm rot="5400000">
                <a:off x="-775399" y="3365614"/>
                <a:ext cx="3794784" cy="541308"/>
              </a:xfrm>
              <a:prstGeom prst="trapezoid">
                <a:avLst>
                  <a:gd name="adj" fmla="val 0"/>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grpSp>
      </p:grpSp>
      <p:sp>
        <p:nvSpPr>
          <p:cNvPr id="19" name="矩形 18"/>
          <p:cNvSpPr/>
          <p:nvPr/>
        </p:nvSpPr>
        <p:spPr>
          <a:xfrm flipH="1">
            <a:off x="1676689" y="1491659"/>
            <a:ext cx="6168326" cy="635025"/>
          </a:xfrm>
          <a:prstGeom prst="rect">
            <a:avLst/>
          </a:prstGeom>
          <a:gradFill>
            <a:gsLst>
              <a:gs pos="29000">
                <a:schemeClr val="accent1">
                  <a:alpha val="0"/>
                </a:schemeClr>
              </a:gs>
              <a:gs pos="100000">
                <a:schemeClr val="accent1">
                  <a:alpha val="9000"/>
                </a:schemeClr>
              </a:gs>
            </a:gsLst>
            <a:lin ang="0" scaled="0"/>
          </a:gra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ea"/>
              <a:sym typeface="+mn-lt"/>
            </a:endParaRPr>
          </a:p>
        </p:txBody>
      </p:sp>
      <p:sp>
        <p:nvSpPr>
          <p:cNvPr id="20" name="PA-102239"/>
          <p:cNvSpPr txBox="1"/>
          <p:nvPr>
            <p:custDataLst>
              <p:tags r:id="rId1"/>
            </p:custDataLst>
          </p:nvPr>
        </p:nvSpPr>
        <p:spPr>
          <a:xfrm>
            <a:off x="1599793" y="1593520"/>
            <a:ext cx="6030075" cy="583565"/>
          </a:xfrm>
          <a:prstGeom prst="rect">
            <a:avLst/>
          </a:prstGeom>
          <a:noFill/>
          <a:ln>
            <a:noFill/>
          </a:ln>
          <a:effectLst>
            <a:innerShdw blurRad="63500" dist="50800" dir="16200000">
              <a:prstClr val="black">
                <a:alpha val="50000"/>
              </a:prstClr>
            </a:innerShdw>
          </a:effectLst>
        </p:spPr>
        <p:txBody>
          <a:bodyPr>
            <a:spAutoFit/>
          </a:bodyPr>
          <a:lstStyle/>
          <a:p>
            <a:pPr marR="0" algn="ctr" defTabSz="914400">
              <a:buClrTx/>
              <a:buSzTx/>
              <a:buFontTx/>
              <a:buNone/>
              <a:defRPr/>
            </a:pPr>
            <a:r>
              <a:rPr kumimoji="0" lang="zh-CN" altLang="en-US" sz="1600" b="1" kern="1200" cap="none" spc="0" normalizeH="0" baseline="0" noProof="0" dirty="0">
                <a:solidFill>
                  <a:srgbClr val="C00000"/>
                </a:solidFill>
                <a:latin typeface="微软雅黑" panose="020B0503020204020204" pitchFamily="34" charset="-122"/>
                <a:ea typeface="微软雅黑" panose="020B0503020204020204" pitchFamily="34" charset="-122"/>
                <a:cs typeface="+mn-cs"/>
              </a:rPr>
              <a:t>专题文集收入习近平同志关于党的青年工作的重要文稿</a:t>
            </a:r>
            <a:r>
              <a:rPr kumimoji="0" lang="en-US" altLang="zh-CN" sz="1600" b="1" kern="1200" cap="none" spc="0" normalizeH="0" baseline="0" noProof="0" dirty="0">
                <a:solidFill>
                  <a:srgbClr val="C00000"/>
                </a:solidFill>
                <a:latin typeface="微软雅黑" panose="020B0503020204020204" pitchFamily="34" charset="-122"/>
                <a:ea typeface="微软雅黑" panose="020B0503020204020204" pitchFamily="34" charset="-122"/>
                <a:cs typeface="+mn-cs"/>
              </a:rPr>
              <a:t>60</a:t>
            </a:r>
            <a:r>
              <a:rPr kumimoji="0" lang="zh-CN" altLang="en-US" sz="1600" b="1" kern="1200" cap="none" spc="0" normalizeH="0" baseline="0" noProof="0" dirty="0">
                <a:solidFill>
                  <a:srgbClr val="C00000"/>
                </a:solidFill>
                <a:latin typeface="微软雅黑" panose="020B0503020204020204" pitchFamily="34" charset="-122"/>
                <a:ea typeface="微软雅黑" panose="020B0503020204020204" pitchFamily="34" charset="-122"/>
                <a:cs typeface="+mn-cs"/>
              </a:rPr>
              <a:t>篇</a:t>
            </a:r>
            <a:endParaRPr kumimoji="0" lang="en-US" altLang="zh-CN" sz="1600" b="1" kern="1200" cap="none" spc="0" normalizeH="0" baseline="0" noProof="0" dirty="0">
              <a:solidFill>
                <a:srgbClr val="C00000"/>
              </a:solidFill>
              <a:latin typeface="微软雅黑" panose="020B0503020204020204" pitchFamily="34" charset="-122"/>
              <a:ea typeface="微软雅黑" panose="020B0503020204020204" pitchFamily="34" charset="-122"/>
              <a:cs typeface="+mn-cs"/>
            </a:endParaRPr>
          </a:p>
          <a:p>
            <a:pPr marR="0" algn="ctr" defTabSz="914400">
              <a:buClrTx/>
              <a:buSzTx/>
              <a:buFontTx/>
              <a:buNone/>
              <a:defRPr/>
            </a:pPr>
            <a:r>
              <a:rPr kumimoji="0" lang="zh-CN" altLang="en-US" sz="1600" b="1" kern="1200" cap="none" spc="0" normalizeH="0" baseline="0" noProof="0" dirty="0">
                <a:solidFill>
                  <a:schemeClr val="tx1">
                    <a:lumMod val="75000"/>
                    <a:lumOff val="25000"/>
                  </a:schemeClr>
                </a:solidFill>
                <a:latin typeface="微软雅黑" panose="020B0503020204020204" pitchFamily="34" charset="-122"/>
                <a:ea typeface="微软雅黑" panose="020B0503020204020204" pitchFamily="34" charset="-122"/>
                <a:cs typeface="+mn-cs"/>
              </a:rPr>
              <a:t>（以下为部分篇目）</a:t>
            </a:r>
            <a:endParaRPr kumimoji="0" lang="zh-CN" altLang="en-US" sz="1600" kern="1200" cap="none" spc="-225" normalizeH="0" baseline="0" noProof="0" dirty="0">
              <a:solidFill>
                <a:schemeClr val="tx1">
                  <a:lumMod val="75000"/>
                  <a:lumOff val="25000"/>
                </a:schemeClr>
              </a:solidFill>
              <a:latin typeface="微软雅黑" panose="020B0503020204020204" pitchFamily="34" charset="-122"/>
              <a:ea typeface="微软雅黑" panose="020B0503020204020204" pitchFamily="34" charset="-122"/>
              <a:cs typeface="胡晓波男神体" panose="02010600030101010101" pitchFamily="2" charset="-122"/>
              <a:sym typeface="+mn-lt"/>
            </a:endParaRPr>
          </a:p>
        </p:txBody>
      </p:sp>
      <p:grpSp>
        <p:nvGrpSpPr>
          <p:cNvPr id="34" name="组合 33"/>
          <p:cNvGrpSpPr/>
          <p:nvPr/>
        </p:nvGrpSpPr>
        <p:grpSpPr>
          <a:xfrm>
            <a:off x="982663" y="2344738"/>
            <a:ext cx="3632200" cy="358775"/>
            <a:chOff x="955406" y="1115195"/>
            <a:chExt cx="3320230" cy="483636"/>
          </a:xfrm>
        </p:grpSpPr>
        <p:sp>
          <p:nvSpPr>
            <p:cNvPr id="35" name="圆角矩形 58"/>
            <p:cNvSpPr/>
            <p:nvPr/>
          </p:nvSpPr>
          <p:spPr>
            <a:xfrm>
              <a:off x="955406" y="1115195"/>
              <a:ext cx="3320230" cy="483636"/>
            </a:xfrm>
            <a:prstGeom prst="roundRect">
              <a:avLst>
                <a:gd name="adj" fmla="val 50000"/>
              </a:avLst>
            </a:prstGeom>
            <a:solidFill>
              <a:srgbClr val="C10001"/>
            </a:solidFill>
            <a:ln w="25400" cap="flat" cmpd="sng" algn="ctr">
              <a:solidFill>
                <a:srgbClr val="FFC000"/>
              </a:solidFill>
              <a:prstDash val="solid"/>
            </a:ln>
            <a:effec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6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36" name="矩形 38"/>
            <p:cNvSpPr>
              <a:spLocks noChangeArrowheads="1"/>
            </p:cNvSpPr>
            <p:nvPr/>
          </p:nvSpPr>
          <p:spPr bwMode="auto">
            <a:xfrm>
              <a:off x="1023043" y="1185874"/>
              <a:ext cx="3221349" cy="342276"/>
            </a:xfrm>
            <a:prstGeom prst="rect">
              <a:avLst/>
            </a:prstGeom>
            <a:noFill/>
            <a:ln>
              <a:noFill/>
            </a:ln>
          </p:spPr>
          <p:txBody>
            <a:bodyPr wrap="none" lIns="68573" tIns="34287" rIns="68573" bIns="34287">
              <a:sp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gradFill>
                    <a:gsLst>
                      <a:gs pos="0">
                        <a:prstClr val="white"/>
                      </a:gs>
                      <a:gs pos="100000">
                        <a:srgbClr val="FFFF00"/>
                      </a:gs>
                    </a:gsLst>
                    <a:lin ang="5400000" scaled="1"/>
                  </a:gra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kumimoji="0" lang="zh-CN" altLang="en-US" sz="1200" b="1" i="0" u="none" strike="noStrike" kern="1200" cap="none" spc="0" normalizeH="0" baseline="0" noProof="0" dirty="0">
                  <a:ln>
                    <a:noFill/>
                  </a:ln>
                  <a:gradFill>
                    <a:gsLst>
                      <a:gs pos="0">
                        <a:prstClr val="white"/>
                      </a:gs>
                      <a:gs pos="100000">
                        <a:srgbClr val="FFFF00"/>
                      </a:gs>
                    </a:gsLst>
                    <a:lin ang="5400000" scaled="1"/>
                  </a:gra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为构建人类命运共同体贡献青春、智慧和力量</a:t>
              </a:r>
              <a:r>
                <a:rPr kumimoji="0" lang="en-US" altLang="zh-CN" sz="1200" b="1" i="0" u="none" strike="noStrike" kern="1200" cap="none" spc="0" normalizeH="0" baseline="0" noProof="0" dirty="0">
                  <a:ln>
                    <a:noFill/>
                  </a:ln>
                  <a:gradFill>
                    <a:gsLst>
                      <a:gs pos="0">
                        <a:prstClr val="white"/>
                      </a:gs>
                      <a:gs pos="100000">
                        <a:srgbClr val="FFFF00"/>
                      </a:gs>
                    </a:gsLst>
                    <a:lin ang="5400000" scaled="1"/>
                  </a:gra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endParaRPr kumimoji="0" lang="zh-CN" altLang="en-US" sz="1200" b="1" i="0" u="none" strike="noStrike" kern="1200" cap="none" spc="0" normalizeH="0" baseline="0" noProof="0" dirty="0">
                <a:ln>
                  <a:noFill/>
                </a:ln>
                <a:gradFill>
                  <a:gsLst>
                    <a:gs pos="0">
                      <a:prstClr val="white"/>
                    </a:gs>
                    <a:gs pos="100000">
                      <a:srgbClr val="FFFF00"/>
                    </a:gs>
                  </a:gsLst>
                  <a:lin ang="5400000" scaled="1"/>
                </a:gra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grpSp>
      <p:grpSp>
        <p:nvGrpSpPr>
          <p:cNvPr id="37" name="组合 36"/>
          <p:cNvGrpSpPr/>
          <p:nvPr/>
        </p:nvGrpSpPr>
        <p:grpSpPr>
          <a:xfrm>
            <a:off x="1006475" y="3511550"/>
            <a:ext cx="3632200" cy="358775"/>
            <a:chOff x="955406" y="1115195"/>
            <a:chExt cx="3320230" cy="483636"/>
          </a:xfrm>
        </p:grpSpPr>
        <p:sp>
          <p:nvSpPr>
            <p:cNvPr id="38" name="圆角矩形 58"/>
            <p:cNvSpPr/>
            <p:nvPr/>
          </p:nvSpPr>
          <p:spPr>
            <a:xfrm>
              <a:off x="955406" y="1115195"/>
              <a:ext cx="3320230" cy="483636"/>
            </a:xfrm>
            <a:prstGeom prst="roundRect">
              <a:avLst>
                <a:gd name="adj" fmla="val 50000"/>
              </a:avLst>
            </a:prstGeom>
            <a:solidFill>
              <a:srgbClr val="C10001"/>
            </a:solidFill>
            <a:ln w="25400" cap="flat" cmpd="sng" algn="ctr">
              <a:solidFill>
                <a:srgbClr val="FFC000"/>
              </a:solidFill>
              <a:prstDash val="solid"/>
            </a:ln>
            <a:effec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6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39" name="矩形 38"/>
            <p:cNvSpPr>
              <a:spLocks noChangeArrowheads="1"/>
            </p:cNvSpPr>
            <p:nvPr/>
          </p:nvSpPr>
          <p:spPr bwMode="auto">
            <a:xfrm>
              <a:off x="1520642" y="1223534"/>
              <a:ext cx="2189763" cy="321531"/>
            </a:xfrm>
            <a:prstGeom prst="rect">
              <a:avLst/>
            </a:prstGeom>
            <a:noFill/>
            <a:ln>
              <a:noFill/>
            </a:ln>
          </p:spPr>
          <p:txBody>
            <a:bodyPr wrap="none" lIns="68573" tIns="34287" rIns="68573" bIns="34287">
              <a:sp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100" b="1" i="0" u="none" strike="noStrike" kern="1200" cap="none" spc="0" normalizeH="0" baseline="0" noProof="0" dirty="0">
                  <a:ln>
                    <a:noFill/>
                  </a:ln>
                  <a:gradFill>
                    <a:gsLst>
                      <a:gs pos="0">
                        <a:prstClr val="white"/>
                      </a:gs>
                      <a:gs pos="100000">
                        <a:srgbClr val="FFFF00"/>
                      </a:gs>
                    </a:gsLst>
                    <a:lin ang="5400000" scaled="1"/>
                  </a:gra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kumimoji="0" lang="zh-CN" altLang="en-US" sz="1100" b="1" i="0" u="none" strike="noStrike" kern="1200" cap="none" spc="0" normalizeH="0" baseline="0" noProof="0" dirty="0">
                  <a:ln>
                    <a:noFill/>
                  </a:ln>
                  <a:gradFill>
                    <a:gsLst>
                      <a:gs pos="0">
                        <a:prstClr val="white"/>
                      </a:gs>
                      <a:gs pos="100000">
                        <a:srgbClr val="FFFF00"/>
                      </a:gs>
                    </a:gsLst>
                    <a:lin ang="5400000" scaled="1"/>
                  </a:gra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让红色基因、革命薪火代代传承</a:t>
              </a:r>
              <a:r>
                <a:rPr kumimoji="0" lang="en-US" altLang="zh-CN" sz="1100" b="1" i="0" u="none" strike="noStrike" kern="1200" cap="none" spc="0" normalizeH="0" baseline="0" noProof="0" dirty="0">
                  <a:ln>
                    <a:noFill/>
                  </a:ln>
                  <a:gradFill>
                    <a:gsLst>
                      <a:gs pos="0">
                        <a:prstClr val="white"/>
                      </a:gs>
                      <a:gs pos="100000">
                        <a:srgbClr val="FFFF00"/>
                      </a:gs>
                    </a:gsLst>
                    <a:lin ang="5400000" scaled="1"/>
                  </a:gra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endParaRPr kumimoji="0" lang="zh-CN" altLang="en-US" sz="1100" b="1" i="0" u="none" strike="noStrike" kern="1200" cap="none" spc="0" normalizeH="0" baseline="0" noProof="0" dirty="0">
                <a:ln>
                  <a:noFill/>
                </a:ln>
                <a:gradFill>
                  <a:gsLst>
                    <a:gs pos="0">
                      <a:prstClr val="white"/>
                    </a:gs>
                    <a:gs pos="100000">
                      <a:srgbClr val="FFFF00"/>
                    </a:gs>
                  </a:gsLst>
                  <a:lin ang="5400000" scaled="1"/>
                </a:gra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grpSp>
      <p:grpSp>
        <p:nvGrpSpPr>
          <p:cNvPr id="40" name="组合 39"/>
          <p:cNvGrpSpPr/>
          <p:nvPr/>
        </p:nvGrpSpPr>
        <p:grpSpPr>
          <a:xfrm>
            <a:off x="4687888" y="2319338"/>
            <a:ext cx="3632200" cy="358775"/>
            <a:chOff x="955406" y="1115195"/>
            <a:chExt cx="3320230" cy="483636"/>
          </a:xfrm>
        </p:grpSpPr>
        <p:sp>
          <p:nvSpPr>
            <p:cNvPr id="41" name="圆角矩形 58"/>
            <p:cNvSpPr/>
            <p:nvPr/>
          </p:nvSpPr>
          <p:spPr>
            <a:xfrm>
              <a:off x="955406" y="1115195"/>
              <a:ext cx="3320230" cy="483636"/>
            </a:xfrm>
            <a:prstGeom prst="roundRect">
              <a:avLst>
                <a:gd name="adj" fmla="val 50000"/>
              </a:avLst>
            </a:prstGeom>
            <a:solidFill>
              <a:srgbClr val="C10001"/>
            </a:solidFill>
            <a:ln w="25400" cap="flat" cmpd="sng" algn="ctr">
              <a:solidFill>
                <a:srgbClr val="FFC000"/>
              </a:solidFill>
              <a:prstDash val="solid"/>
            </a:ln>
            <a:effec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6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45" name="矩形 38"/>
            <p:cNvSpPr>
              <a:spLocks noChangeArrowheads="1"/>
            </p:cNvSpPr>
            <p:nvPr/>
          </p:nvSpPr>
          <p:spPr bwMode="auto">
            <a:xfrm>
              <a:off x="1234050" y="1185874"/>
              <a:ext cx="2799336" cy="342276"/>
            </a:xfrm>
            <a:prstGeom prst="rect">
              <a:avLst/>
            </a:prstGeom>
            <a:noFill/>
            <a:ln>
              <a:noFill/>
            </a:ln>
          </p:spPr>
          <p:txBody>
            <a:bodyPr wrap="none" lIns="68573" tIns="34287" rIns="68573" bIns="34287">
              <a:sp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200" b="1" i="0" u="none" strike="noStrike" kern="1200" cap="none" spc="0" normalizeH="0" baseline="0" noProof="0" dirty="0">
                  <a:ln>
                    <a:noFill/>
                  </a:ln>
                  <a:gradFill>
                    <a:gsLst>
                      <a:gs pos="0">
                        <a:prstClr val="white"/>
                      </a:gs>
                      <a:gs pos="100000">
                        <a:srgbClr val="FFFF00"/>
                      </a:gs>
                    </a:gsLst>
                    <a:lin ang="5400000" scaled="1"/>
                  </a:gra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　</a:t>
              </a:r>
              <a:r>
                <a:rPr kumimoji="0" lang="en-US" altLang="zh-CN" sz="1200" b="1" i="0" u="none" strike="noStrike" kern="1200" cap="none" spc="0" normalizeH="0" baseline="0" noProof="0" dirty="0">
                  <a:ln>
                    <a:noFill/>
                  </a:ln>
                  <a:gradFill>
                    <a:gsLst>
                      <a:gs pos="0">
                        <a:prstClr val="white"/>
                      </a:gs>
                      <a:gs pos="100000">
                        <a:srgbClr val="FFFF00"/>
                      </a:gs>
                    </a:gsLst>
                    <a:lin ang="5400000" scaled="1"/>
                  </a:gra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kumimoji="0" lang="zh-CN" altLang="en-US" sz="1200" b="1" i="0" u="none" strike="noStrike" kern="1200" cap="none" spc="0" normalizeH="0" baseline="0" noProof="0" dirty="0">
                  <a:ln>
                    <a:noFill/>
                  </a:ln>
                  <a:gradFill>
                    <a:gsLst>
                      <a:gs pos="0">
                        <a:prstClr val="white"/>
                      </a:gs>
                      <a:gs pos="100000">
                        <a:srgbClr val="FFFF00"/>
                      </a:gs>
                    </a:gsLst>
                    <a:lin ang="5400000" scaled="1"/>
                  </a:gra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青年要自觉践行社会主义核心价值观</a:t>
              </a:r>
              <a:r>
                <a:rPr kumimoji="0" lang="en-US" altLang="zh-CN" sz="1200" b="1" i="0" u="none" strike="noStrike" kern="1200" cap="none" spc="0" normalizeH="0" baseline="0" noProof="0" dirty="0">
                  <a:ln>
                    <a:noFill/>
                  </a:ln>
                  <a:gradFill>
                    <a:gsLst>
                      <a:gs pos="0">
                        <a:prstClr val="white"/>
                      </a:gs>
                      <a:gs pos="100000">
                        <a:srgbClr val="FFFF00"/>
                      </a:gs>
                    </a:gsLst>
                    <a:lin ang="5400000" scaled="1"/>
                  </a:gra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endParaRPr kumimoji="0" lang="zh-CN" altLang="en-US" sz="1200" b="1" i="0" u="none" strike="noStrike" kern="1200" cap="none" spc="0" normalizeH="0" baseline="0" noProof="0" dirty="0">
                <a:ln>
                  <a:noFill/>
                </a:ln>
                <a:gradFill>
                  <a:gsLst>
                    <a:gs pos="0">
                      <a:prstClr val="white"/>
                    </a:gs>
                    <a:gs pos="100000">
                      <a:srgbClr val="FFFF00"/>
                    </a:gs>
                  </a:gsLst>
                  <a:lin ang="5400000" scaled="1"/>
                </a:gra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grpSp>
      <p:grpSp>
        <p:nvGrpSpPr>
          <p:cNvPr id="46" name="组合 45"/>
          <p:cNvGrpSpPr/>
          <p:nvPr/>
        </p:nvGrpSpPr>
        <p:grpSpPr>
          <a:xfrm>
            <a:off x="4711700" y="3508375"/>
            <a:ext cx="3632200" cy="358775"/>
            <a:chOff x="955406" y="1115195"/>
            <a:chExt cx="3320230" cy="483636"/>
          </a:xfrm>
        </p:grpSpPr>
        <p:sp>
          <p:nvSpPr>
            <p:cNvPr id="47" name="圆角矩形 58"/>
            <p:cNvSpPr/>
            <p:nvPr/>
          </p:nvSpPr>
          <p:spPr>
            <a:xfrm>
              <a:off x="955406" y="1115195"/>
              <a:ext cx="3320230" cy="483636"/>
            </a:xfrm>
            <a:prstGeom prst="roundRect">
              <a:avLst>
                <a:gd name="adj" fmla="val 50000"/>
              </a:avLst>
            </a:prstGeom>
            <a:solidFill>
              <a:srgbClr val="C10001"/>
            </a:solidFill>
            <a:ln w="25400" cap="flat" cmpd="sng" algn="ctr">
              <a:solidFill>
                <a:srgbClr val="FFC000"/>
              </a:solidFill>
              <a:prstDash val="solid"/>
            </a:ln>
            <a:effec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6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48" name="矩形 38"/>
            <p:cNvSpPr>
              <a:spLocks noChangeArrowheads="1"/>
            </p:cNvSpPr>
            <p:nvPr/>
          </p:nvSpPr>
          <p:spPr bwMode="auto">
            <a:xfrm>
              <a:off x="1198270" y="1223534"/>
              <a:ext cx="2834504" cy="321531"/>
            </a:xfrm>
            <a:prstGeom prst="rect">
              <a:avLst/>
            </a:prstGeom>
            <a:noFill/>
            <a:ln>
              <a:noFill/>
            </a:ln>
          </p:spPr>
          <p:txBody>
            <a:bodyPr wrap="none" lIns="68573" tIns="34287" rIns="68573" bIns="34287">
              <a:sp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100" b="1" i="0" u="none" strike="noStrike" kern="1200" cap="none" spc="0" normalizeH="0" baseline="0" noProof="0" dirty="0">
                  <a:ln>
                    <a:noFill/>
                  </a:ln>
                  <a:gradFill>
                    <a:gsLst>
                      <a:gs pos="0">
                        <a:prstClr val="white"/>
                      </a:gs>
                      <a:gs pos="100000">
                        <a:srgbClr val="FFFF00"/>
                      </a:gs>
                    </a:gsLst>
                    <a:lin ang="5400000" scaled="1"/>
                  </a:gra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kumimoji="0" lang="zh-CN" altLang="en-US" sz="1100" b="1" i="0" u="none" strike="noStrike" kern="1200" cap="none" spc="0" normalizeH="0" baseline="0" noProof="0" dirty="0">
                  <a:ln>
                    <a:noFill/>
                  </a:ln>
                  <a:gradFill>
                    <a:gsLst>
                      <a:gs pos="0">
                        <a:prstClr val="white"/>
                      </a:gs>
                      <a:gs pos="100000">
                        <a:srgbClr val="FFFF00"/>
                      </a:gs>
                    </a:gsLst>
                    <a:lin ang="5400000" scaled="1"/>
                  </a:gra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今天做祖国的好儿童，明天做祖国的建设者</a:t>
              </a:r>
              <a:r>
                <a:rPr kumimoji="0" lang="en-US" altLang="zh-CN" sz="1100" b="1" i="0" u="none" strike="noStrike" kern="1200" cap="none" spc="0" normalizeH="0" baseline="0" noProof="0" dirty="0">
                  <a:ln>
                    <a:noFill/>
                  </a:ln>
                  <a:gradFill>
                    <a:gsLst>
                      <a:gs pos="0">
                        <a:prstClr val="white"/>
                      </a:gs>
                      <a:gs pos="100000">
                        <a:srgbClr val="FFFF00"/>
                      </a:gs>
                    </a:gsLst>
                    <a:lin ang="5400000" scaled="1"/>
                  </a:gra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endParaRPr kumimoji="0" lang="zh-CN" altLang="en-US" sz="1100" b="1" i="0" u="none" strike="noStrike" kern="1200" cap="none" spc="0" normalizeH="0" baseline="0" noProof="0" dirty="0">
                <a:ln>
                  <a:noFill/>
                </a:ln>
                <a:gradFill>
                  <a:gsLst>
                    <a:gs pos="0">
                      <a:prstClr val="white"/>
                    </a:gs>
                    <a:gs pos="100000">
                      <a:srgbClr val="FFFF00"/>
                    </a:gs>
                  </a:gsLst>
                  <a:lin ang="5400000" scaled="1"/>
                </a:gra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grpSp>
      <p:grpSp>
        <p:nvGrpSpPr>
          <p:cNvPr id="49" name="组合 48"/>
          <p:cNvGrpSpPr/>
          <p:nvPr/>
        </p:nvGrpSpPr>
        <p:grpSpPr>
          <a:xfrm>
            <a:off x="1016000" y="4037013"/>
            <a:ext cx="3632200" cy="358775"/>
            <a:chOff x="955406" y="1115195"/>
            <a:chExt cx="3320230" cy="483636"/>
          </a:xfrm>
        </p:grpSpPr>
        <p:sp>
          <p:nvSpPr>
            <p:cNvPr id="50" name="圆角矩形 58"/>
            <p:cNvSpPr/>
            <p:nvPr/>
          </p:nvSpPr>
          <p:spPr>
            <a:xfrm>
              <a:off x="955406" y="1115195"/>
              <a:ext cx="3320230" cy="483636"/>
            </a:xfrm>
            <a:prstGeom prst="roundRect">
              <a:avLst>
                <a:gd name="adj" fmla="val 50000"/>
              </a:avLst>
            </a:prstGeom>
            <a:solidFill>
              <a:srgbClr val="C10001"/>
            </a:solidFill>
            <a:ln w="25400" cap="flat" cmpd="sng" algn="ctr">
              <a:solidFill>
                <a:srgbClr val="FFC000"/>
              </a:solidFill>
              <a:prstDash val="solid"/>
            </a:ln>
            <a:effec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6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51" name="矩形 38"/>
            <p:cNvSpPr>
              <a:spLocks noChangeArrowheads="1"/>
            </p:cNvSpPr>
            <p:nvPr/>
          </p:nvSpPr>
          <p:spPr bwMode="auto">
            <a:xfrm>
              <a:off x="1327217" y="1223534"/>
              <a:ext cx="2576607" cy="321531"/>
            </a:xfrm>
            <a:prstGeom prst="rect">
              <a:avLst/>
            </a:prstGeom>
            <a:noFill/>
            <a:ln>
              <a:noFill/>
            </a:ln>
          </p:spPr>
          <p:txBody>
            <a:bodyPr wrap="none" lIns="68573" tIns="34287" rIns="68573" bIns="34287">
              <a:sp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100" b="1" i="0" u="none" strike="noStrike" kern="1200" cap="none" spc="0" normalizeH="0" baseline="0" noProof="0" dirty="0">
                  <a:ln>
                    <a:noFill/>
                  </a:ln>
                  <a:gradFill>
                    <a:gsLst>
                      <a:gs pos="0">
                        <a:prstClr val="white"/>
                      </a:gs>
                      <a:gs pos="100000">
                        <a:srgbClr val="FFFF00"/>
                      </a:gs>
                    </a:gsLst>
                    <a:lin ang="5400000" scaled="1"/>
                  </a:gra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kumimoji="0" lang="zh-CN" altLang="en-US" sz="1100" b="1" i="0" u="none" strike="noStrike" kern="1200" cap="none" spc="0" normalizeH="0" baseline="0" noProof="0" dirty="0">
                  <a:ln>
                    <a:noFill/>
                  </a:ln>
                  <a:gradFill>
                    <a:gsLst>
                      <a:gs pos="0">
                        <a:prstClr val="white"/>
                      </a:gs>
                      <a:gs pos="100000">
                        <a:srgbClr val="FFFF00"/>
                      </a:gs>
                    </a:gsLst>
                    <a:lin ang="5400000" scaled="1"/>
                  </a:gra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让贫困家庭孩子感受到党和政府的温暖</a:t>
              </a:r>
              <a:r>
                <a:rPr kumimoji="0" lang="en-US" altLang="zh-CN" sz="1100" b="1" i="0" u="none" strike="noStrike" kern="1200" cap="none" spc="0" normalizeH="0" baseline="0" noProof="0" dirty="0">
                  <a:ln>
                    <a:noFill/>
                  </a:ln>
                  <a:gradFill>
                    <a:gsLst>
                      <a:gs pos="0">
                        <a:prstClr val="white"/>
                      </a:gs>
                      <a:gs pos="100000">
                        <a:srgbClr val="FFFF00"/>
                      </a:gs>
                    </a:gsLst>
                    <a:lin ang="5400000" scaled="1"/>
                  </a:gra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endParaRPr kumimoji="0" lang="zh-CN" altLang="en-US" sz="1100" b="1" i="0" u="none" strike="noStrike" kern="1200" cap="none" spc="0" normalizeH="0" baseline="0" noProof="0" dirty="0">
                <a:ln>
                  <a:noFill/>
                </a:ln>
                <a:gradFill>
                  <a:gsLst>
                    <a:gs pos="0">
                      <a:prstClr val="white"/>
                    </a:gs>
                    <a:gs pos="100000">
                      <a:srgbClr val="FFFF00"/>
                    </a:gs>
                  </a:gsLst>
                  <a:lin ang="5400000" scaled="1"/>
                </a:gra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grpSp>
      <p:grpSp>
        <p:nvGrpSpPr>
          <p:cNvPr id="52" name="组合 51"/>
          <p:cNvGrpSpPr/>
          <p:nvPr/>
        </p:nvGrpSpPr>
        <p:grpSpPr>
          <a:xfrm>
            <a:off x="4721225" y="4011613"/>
            <a:ext cx="3632200" cy="358775"/>
            <a:chOff x="955406" y="1115195"/>
            <a:chExt cx="3320230" cy="483636"/>
          </a:xfrm>
        </p:grpSpPr>
        <p:sp>
          <p:nvSpPr>
            <p:cNvPr id="53" name="圆角矩形 58"/>
            <p:cNvSpPr/>
            <p:nvPr/>
          </p:nvSpPr>
          <p:spPr>
            <a:xfrm>
              <a:off x="955406" y="1115195"/>
              <a:ext cx="3320230" cy="483636"/>
            </a:xfrm>
            <a:prstGeom prst="roundRect">
              <a:avLst>
                <a:gd name="adj" fmla="val 50000"/>
              </a:avLst>
            </a:prstGeom>
            <a:solidFill>
              <a:srgbClr val="C10001"/>
            </a:solidFill>
            <a:ln w="25400" cap="flat" cmpd="sng" algn="ctr">
              <a:solidFill>
                <a:srgbClr val="FFC000"/>
              </a:solidFill>
              <a:prstDash val="solid"/>
            </a:ln>
            <a:effec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6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60" name="矩形 38"/>
            <p:cNvSpPr>
              <a:spLocks noChangeArrowheads="1"/>
            </p:cNvSpPr>
            <p:nvPr/>
          </p:nvSpPr>
          <p:spPr bwMode="auto">
            <a:xfrm>
              <a:off x="1497193" y="1223534"/>
              <a:ext cx="2236653" cy="342276"/>
            </a:xfrm>
            <a:prstGeom prst="rect">
              <a:avLst/>
            </a:prstGeom>
            <a:noFill/>
            <a:ln>
              <a:noFill/>
            </a:ln>
          </p:spPr>
          <p:txBody>
            <a:bodyPr wrap="none" lIns="68573" tIns="34287" rIns="68573" bIns="34287">
              <a:sp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gradFill>
                    <a:gsLst>
                      <a:gs pos="0">
                        <a:prstClr val="white"/>
                      </a:gs>
                      <a:gs pos="100000">
                        <a:srgbClr val="FFFF00"/>
                      </a:gs>
                    </a:gsLst>
                    <a:lin ang="5400000" scaled="1"/>
                  </a:gra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kumimoji="0" lang="zh-CN" altLang="en-US" sz="1200" b="1" i="0" u="none" strike="noStrike" kern="1200" cap="none" spc="0" normalizeH="0" baseline="0" noProof="0" dirty="0">
                  <a:ln>
                    <a:noFill/>
                  </a:ln>
                  <a:gradFill>
                    <a:gsLst>
                      <a:gs pos="0">
                        <a:prstClr val="white"/>
                      </a:gs>
                      <a:gs pos="100000">
                        <a:srgbClr val="FFFF00"/>
                      </a:gs>
                    </a:gsLst>
                    <a:lin ang="5400000" scaled="1"/>
                  </a:gra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不断书写奉献青春的时代篇章</a:t>
              </a:r>
              <a:r>
                <a:rPr kumimoji="0" lang="en-US" altLang="zh-CN" sz="1200" b="1" i="0" u="none" strike="noStrike" kern="1200" cap="none" spc="0" normalizeH="0" baseline="0" noProof="0" dirty="0">
                  <a:ln>
                    <a:noFill/>
                  </a:ln>
                  <a:gradFill>
                    <a:gsLst>
                      <a:gs pos="0">
                        <a:prstClr val="white"/>
                      </a:gs>
                      <a:gs pos="100000">
                        <a:srgbClr val="FFFF00"/>
                      </a:gs>
                    </a:gsLst>
                    <a:lin ang="5400000" scaled="1"/>
                  </a:gra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endParaRPr kumimoji="0" lang="zh-CN" altLang="en-US" sz="1200" b="1" i="0" u="none" strike="noStrike" kern="1200" cap="none" spc="0" normalizeH="0" baseline="0" noProof="0" dirty="0">
                <a:ln>
                  <a:noFill/>
                </a:ln>
                <a:gradFill>
                  <a:gsLst>
                    <a:gs pos="0">
                      <a:prstClr val="white"/>
                    </a:gs>
                    <a:gs pos="100000">
                      <a:srgbClr val="FFFF00"/>
                    </a:gs>
                  </a:gsLst>
                  <a:lin ang="5400000" scaled="1"/>
                </a:gra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grpSp>
      <p:grpSp>
        <p:nvGrpSpPr>
          <p:cNvPr id="61" name="组合 60"/>
          <p:cNvGrpSpPr/>
          <p:nvPr/>
        </p:nvGrpSpPr>
        <p:grpSpPr>
          <a:xfrm>
            <a:off x="996950" y="2916238"/>
            <a:ext cx="3632200" cy="358775"/>
            <a:chOff x="955406" y="1115195"/>
            <a:chExt cx="3320230" cy="483636"/>
          </a:xfrm>
        </p:grpSpPr>
        <p:sp>
          <p:nvSpPr>
            <p:cNvPr id="62" name="圆角矩形 58"/>
            <p:cNvSpPr/>
            <p:nvPr/>
          </p:nvSpPr>
          <p:spPr>
            <a:xfrm>
              <a:off x="955406" y="1115195"/>
              <a:ext cx="3320230" cy="483636"/>
            </a:xfrm>
            <a:prstGeom prst="roundRect">
              <a:avLst>
                <a:gd name="adj" fmla="val 50000"/>
              </a:avLst>
            </a:prstGeom>
            <a:solidFill>
              <a:srgbClr val="C10001"/>
            </a:solidFill>
            <a:ln w="25400" cap="flat" cmpd="sng" algn="ctr">
              <a:solidFill>
                <a:srgbClr val="FFC000"/>
              </a:solidFill>
              <a:prstDash val="solid"/>
            </a:ln>
            <a:effec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6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63" name="矩形 62"/>
            <p:cNvSpPr>
              <a:spLocks noChangeArrowheads="1"/>
            </p:cNvSpPr>
            <p:nvPr/>
          </p:nvSpPr>
          <p:spPr bwMode="auto">
            <a:xfrm>
              <a:off x="1163713" y="1185874"/>
              <a:ext cx="2940008" cy="342276"/>
            </a:xfrm>
            <a:prstGeom prst="rect">
              <a:avLst/>
            </a:prstGeom>
            <a:noFill/>
            <a:ln>
              <a:noFill/>
            </a:ln>
          </p:spPr>
          <p:txBody>
            <a:bodyPr wrap="none" lIns="68573" tIns="34287" rIns="68573" bIns="34287">
              <a:sp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gradFill>
                    <a:gsLst>
                      <a:gs pos="0">
                        <a:prstClr val="white"/>
                      </a:gs>
                      <a:gs pos="100000">
                        <a:srgbClr val="FFFF00"/>
                      </a:gs>
                    </a:gsLst>
                    <a:lin ang="5400000" scaled="1"/>
                  </a:gra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kumimoji="0" lang="zh-CN" altLang="en-US" sz="1200" b="1" i="0" u="none" strike="noStrike" kern="1200" cap="none" spc="0" normalizeH="0" baseline="0" noProof="0" dirty="0">
                  <a:ln>
                    <a:noFill/>
                  </a:ln>
                  <a:gradFill>
                    <a:gsLst>
                      <a:gs pos="0">
                        <a:prstClr val="white"/>
                      </a:gs>
                      <a:gs pos="100000">
                        <a:srgbClr val="FFFF00"/>
                      </a:gs>
                    </a:gsLst>
                    <a:lin ang="5400000" scaled="1"/>
                  </a:gra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从小积极培育和践行社会主义核心价值观</a:t>
              </a:r>
              <a:r>
                <a:rPr kumimoji="0" lang="en-US" altLang="zh-CN" sz="1200" b="1" i="0" u="none" strike="noStrike" kern="1200" cap="none" spc="0" normalizeH="0" baseline="0" noProof="0" dirty="0">
                  <a:ln>
                    <a:noFill/>
                  </a:ln>
                  <a:gradFill>
                    <a:gsLst>
                      <a:gs pos="0">
                        <a:prstClr val="white"/>
                      </a:gs>
                      <a:gs pos="100000">
                        <a:srgbClr val="FFFF00"/>
                      </a:gs>
                    </a:gsLst>
                    <a:lin ang="5400000" scaled="1"/>
                  </a:gra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endParaRPr kumimoji="0" lang="zh-CN" altLang="en-US" sz="1200" b="1" i="0" u="none" strike="noStrike" kern="1200" cap="none" spc="0" normalizeH="0" baseline="0" noProof="0" dirty="0">
                <a:ln>
                  <a:noFill/>
                </a:ln>
                <a:gradFill>
                  <a:gsLst>
                    <a:gs pos="0">
                      <a:prstClr val="white"/>
                    </a:gs>
                    <a:gs pos="100000">
                      <a:srgbClr val="FFFF00"/>
                    </a:gs>
                  </a:gsLst>
                  <a:lin ang="5400000" scaled="1"/>
                </a:gra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grpSp>
      <p:grpSp>
        <p:nvGrpSpPr>
          <p:cNvPr id="64" name="组合 63"/>
          <p:cNvGrpSpPr/>
          <p:nvPr/>
        </p:nvGrpSpPr>
        <p:grpSpPr>
          <a:xfrm>
            <a:off x="4702175" y="2892425"/>
            <a:ext cx="3630613" cy="358775"/>
            <a:chOff x="955610" y="1115195"/>
            <a:chExt cx="3319922" cy="483636"/>
          </a:xfrm>
        </p:grpSpPr>
        <p:sp>
          <p:nvSpPr>
            <p:cNvPr id="65" name="圆角矩形 58"/>
            <p:cNvSpPr/>
            <p:nvPr/>
          </p:nvSpPr>
          <p:spPr>
            <a:xfrm>
              <a:off x="955610" y="1115195"/>
              <a:ext cx="3319922" cy="483636"/>
            </a:xfrm>
            <a:prstGeom prst="roundRect">
              <a:avLst>
                <a:gd name="adj" fmla="val 50000"/>
              </a:avLst>
            </a:prstGeom>
            <a:solidFill>
              <a:srgbClr val="C10001"/>
            </a:solidFill>
            <a:ln w="25400" cap="flat" cmpd="sng" algn="ctr">
              <a:solidFill>
                <a:srgbClr val="FFC000"/>
              </a:solidFill>
              <a:prstDash val="solid"/>
            </a:ln>
            <a:effec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6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66" name="矩形 38"/>
            <p:cNvSpPr>
              <a:spLocks noChangeArrowheads="1"/>
            </p:cNvSpPr>
            <p:nvPr/>
          </p:nvSpPr>
          <p:spPr bwMode="auto">
            <a:xfrm>
              <a:off x="1515005" y="1185874"/>
              <a:ext cx="2237423" cy="342276"/>
            </a:xfrm>
            <a:prstGeom prst="rect">
              <a:avLst/>
            </a:prstGeom>
            <a:noFill/>
            <a:ln>
              <a:noFill/>
            </a:ln>
          </p:spPr>
          <p:txBody>
            <a:bodyPr wrap="none" lIns="68573" tIns="34287" rIns="68573" bIns="34287">
              <a:sp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gradFill>
                    <a:gsLst>
                      <a:gs pos="0">
                        <a:prstClr val="white"/>
                      </a:gs>
                      <a:gs pos="100000">
                        <a:srgbClr val="FFFF00"/>
                      </a:gs>
                    </a:gsLst>
                    <a:lin ang="5400000" scaled="1"/>
                  </a:gra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kumimoji="0" lang="zh-CN" altLang="en-US" sz="1200" b="1" i="0" u="none" strike="noStrike" kern="1200" cap="none" spc="0" normalizeH="0" baseline="0" noProof="0" dirty="0">
                  <a:ln>
                    <a:noFill/>
                  </a:ln>
                  <a:gradFill>
                    <a:gsLst>
                      <a:gs pos="0">
                        <a:prstClr val="white"/>
                      </a:gs>
                      <a:gs pos="100000">
                        <a:srgbClr val="FFFF00"/>
                      </a:gs>
                    </a:gsLst>
                    <a:lin ang="5400000" scaled="1"/>
                  </a:gra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培养造就一大批青年科技人才</a:t>
              </a:r>
              <a:r>
                <a:rPr kumimoji="0" lang="en-US" altLang="zh-CN" sz="1200" b="1" i="0" u="none" strike="noStrike" kern="1200" cap="none" spc="0" normalizeH="0" baseline="0" noProof="0" dirty="0">
                  <a:ln>
                    <a:noFill/>
                  </a:ln>
                  <a:gradFill>
                    <a:gsLst>
                      <a:gs pos="0">
                        <a:prstClr val="white"/>
                      </a:gs>
                      <a:gs pos="100000">
                        <a:srgbClr val="FFFF00"/>
                      </a:gs>
                    </a:gsLst>
                    <a:lin ang="5400000" scaled="1"/>
                  </a:gra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endParaRPr kumimoji="0" lang="zh-CN" altLang="en-US" sz="1200" b="1" i="0" u="none" strike="noStrike" kern="1200" cap="none" spc="0" normalizeH="0" baseline="0" noProof="0" dirty="0">
                <a:ln>
                  <a:noFill/>
                </a:ln>
                <a:gradFill>
                  <a:gsLst>
                    <a:gs pos="0">
                      <a:prstClr val="white"/>
                    </a:gs>
                    <a:gs pos="100000">
                      <a:srgbClr val="FFFF00"/>
                    </a:gs>
                  </a:gsLst>
                  <a:lin ang="5400000" scaled="1"/>
                </a:gra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grpSp>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wipe(left)">
                                      <p:cBhvr>
                                        <p:cTn id="12" dur="500"/>
                                        <p:tgtEl>
                                          <p:spTgt spid="20"/>
                                        </p:tgtEl>
                                      </p:cBhvr>
                                    </p:animEffect>
                                  </p:childTnLst>
                                </p:cTn>
                              </p:par>
                            </p:childTnLst>
                          </p:cTn>
                        </p:par>
                        <p:par>
                          <p:cTn id="13" fill="hold">
                            <p:stCondLst>
                              <p:cond delay="500"/>
                            </p:stCondLst>
                            <p:childTnLst>
                              <p:par>
                                <p:cTn id="14" presetID="2" presetClass="entr" presetSubtype="8" fill="hold" nodeType="afterEffect">
                                  <p:stCondLst>
                                    <p:cond delay="0"/>
                                  </p:stCondLst>
                                  <p:childTnLst>
                                    <p:set>
                                      <p:cBhvr>
                                        <p:cTn id="15" dur="1" fill="hold">
                                          <p:stCondLst>
                                            <p:cond delay="0"/>
                                          </p:stCondLst>
                                        </p:cTn>
                                        <p:tgtEl>
                                          <p:spTgt spid="34"/>
                                        </p:tgtEl>
                                        <p:attrNameLst>
                                          <p:attrName>style.visibility</p:attrName>
                                        </p:attrNameLst>
                                      </p:cBhvr>
                                      <p:to>
                                        <p:strVal val="visible"/>
                                      </p:to>
                                    </p:set>
                                    <p:anim calcmode="lin" valueType="num">
                                      <p:cBhvr additive="base">
                                        <p:cTn id="16" dur="500" fill="hold"/>
                                        <p:tgtEl>
                                          <p:spTgt spid="34"/>
                                        </p:tgtEl>
                                        <p:attrNameLst>
                                          <p:attrName>ppt_x</p:attrName>
                                        </p:attrNameLst>
                                      </p:cBhvr>
                                      <p:tavLst>
                                        <p:tav tm="0">
                                          <p:val>
                                            <p:strVal val="0-#ppt_w/2"/>
                                          </p:val>
                                        </p:tav>
                                        <p:tav tm="100000">
                                          <p:val>
                                            <p:strVal val="#ppt_x"/>
                                          </p:val>
                                        </p:tav>
                                      </p:tavLst>
                                    </p:anim>
                                    <p:anim calcmode="lin" valueType="num">
                                      <p:cBhvr additive="base">
                                        <p:cTn id="17" dur="500" fill="hold"/>
                                        <p:tgtEl>
                                          <p:spTgt spid="34"/>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 presetClass="entr" presetSubtype="8" fill="hold" nodeType="afterEffect">
                                  <p:stCondLst>
                                    <p:cond delay="0"/>
                                  </p:stCondLst>
                                  <p:childTnLst>
                                    <p:set>
                                      <p:cBhvr>
                                        <p:cTn id="20" dur="1" fill="hold">
                                          <p:stCondLst>
                                            <p:cond delay="0"/>
                                          </p:stCondLst>
                                        </p:cTn>
                                        <p:tgtEl>
                                          <p:spTgt spid="37"/>
                                        </p:tgtEl>
                                        <p:attrNameLst>
                                          <p:attrName>style.visibility</p:attrName>
                                        </p:attrNameLst>
                                      </p:cBhvr>
                                      <p:to>
                                        <p:strVal val="visible"/>
                                      </p:to>
                                    </p:set>
                                    <p:anim calcmode="lin" valueType="num">
                                      <p:cBhvr additive="base">
                                        <p:cTn id="21" dur="500" fill="hold"/>
                                        <p:tgtEl>
                                          <p:spTgt spid="37"/>
                                        </p:tgtEl>
                                        <p:attrNameLst>
                                          <p:attrName>ppt_x</p:attrName>
                                        </p:attrNameLst>
                                      </p:cBhvr>
                                      <p:tavLst>
                                        <p:tav tm="0">
                                          <p:val>
                                            <p:strVal val="0-#ppt_w/2"/>
                                          </p:val>
                                        </p:tav>
                                        <p:tav tm="100000">
                                          <p:val>
                                            <p:strVal val="#ppt_x"/>
                                          </p:val>
                                        </p:tav>
                                      </p:tavLst>
                                    </p:anim>
                                    <p:anim calcmode="lin" valueType="num">
                                      <p:cBhvr additive="base">
                                        <p:cTn id="22" dur="500" fill="hold"/>
                                        <p:tgtEl>
                                          <p:spTgt spid="37"/>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2" presetClass="entr" presetSubtype="8" fill="hold" nodeType="afterEffect">
                                  <p:stCondLst>
                                    <p:cond delay="0"/>
                                  </p:stCondLst>
                                  <p:childTnLst>
                                    <p:set>
                                      <p:cBhvr>
                                        <p:cTn id="25" dur="1" fill="hold">
                                          <p:stCondLst>
                                            <p:cond delay="0"/>
                                          </p:stCondLst>
                                        </p:cTn>
                                        <p:tgtEl>
                                          <p:spTgt spid="40"/>
                                        </p:tgtEl>
                                        <p:attrNameLst>
                                          <p:attrName>style.visibility</p:attrName>
                                        </p:attrNameLst>
                                      </p:cBhvr>
                                      <p:to>
                                        <p:strVal val="visible"/>
                                      </p:to>
                                    </p:set>
                                    <p:anim calcmode="lin" valueType="num">
                                      <p:cBhvr additive="base">
                                        <p:cTn id="26" dur="500" fill="hold"/>
                                        <p:tgtEl>
                                          <p:spTgt spid="40"/>
                                        </p:tgtEl>
                                        <p:attrNameLst>
                                          <p:attrName>ppt_x</p:attrName>
                                        </p:attrNameLst>
                                      </p:cBhvr>
                                      <p:tavLst>
                                        <p:tav tm="0">
                                          <p:val>
                                            <p:strVal val="0-#ppt_w/2"/>
                                          </p:val>
                                        </p:tav>
                                        <p:tav tm="100000">
                                          <p:val>
                                            <p:strVal val="#ppt_x"/>
                                          </p:val>
                                        </p:tav>
                                      </p:tavLst>
                                    </p:anim>
                                    <p:anim calcmode="lin" valueType="num">
                                      <p:cBhvr additive="base">
                                        <p:cTn id="27" dur="500" fill="hold"/>
                                        <p:tgtEl>
                                          <p:spTgt spid="40"/>
                                        </p:tgtEl>
                                        <p:attrNameLst>
                                          <p:attrName>ppt_y</p:attrName>
                                        </p:attrNameLst>
                                      </p:cBhvr>
                                      <p:tavLst>
                                        <p:tav tm="0">
                                          <p:val>
                                            <p:strVal val="#ppt_y"/>
                                          </p:val>
                                        </p:tav>
                                        <p:tav tm="100000">
                                          <p:val>
                                            <p:strVal val="#ppt_y"/>
                                          </p:val>
                                        </p:tav>
                                      </p:tavLst>
                                    </p:anim>
                                  </p:childTnLst>
                                </p:cTn>
                              </p:par>
                            </p:childTnLst>
                          </p:cTn>
                        </p:par>
                        <p:par>
                          <p:cTn id="28" fill="hold">
                            <p:stCondLst>
                              <p:cond delay="2000"/>
                            </p:stCondLst>
                            <p:childTnLst>
                              <p:par>
                                <p:cTn id="29" presetID="2" presetClass="entr" presetSubtype="8" fill="hold" nodeType="afterEffect">
                                  <p:stCondLst>
                                    <p:cond delay="0"/>
                                  </p:stCondLst>
                                  <p:childTnLst>
                                    <p:set>
                                      <p:cBhvr>
                                        <p:cTn id="30" dur="1" fill="hold">
                                          <p:stCondLst>
                                            <p:cond delay="0"/>
                                          </p:stCondLst>
                                        </p:cTn>
                                        <p:tgtEl>
                                          <p:spTgt spid="46"/>
                                        </p:tgtEl>
                                        <p:attrNameLst>
                                          <p:attrName>style.visibility</p:attrName>
                                        </p:attrNameLst>
                                      </p:cBhvr>
                                      <p:to>
                                        <p:strVal val="visible"/>
                                      </p:to>
                                    </p:set>
                                    <p:anim calcmode="lin" valueType="num">
                                      <p:cBhvr additive="base">
                                        <p:cTn id="31" dur="500" fill="hold"/>
                                        <p:tgtEl>
                                          <p:spTgt spid="46"/>
                                        </p:tgtEl>
                                        <p:attrNameLst>
                                          <p:attrName>ppt_x</p:attrName>
                                        </p:attrNameLst>
                                      </p:cBhvr>
                                      <p:tavLst>
                                        <p:tav tm="0">
                                          <p:val>
                                            <p:strVal val="0-#ppt_w/2"/>
                                          </p:val>
                                        </p:tav>
                                        <p:tav tm="100000">
                                          <p:val>
                                            <p:strVal val="#ppt_x"/>
                                          </p:val>
                                        </p:tav>
                                      </p:tavLst>
                                    </p:anim>
                                    <p:anim calcmode="lin" valueType="num">
                                      <p:cBhvr additive="base">
                                        <p:cTn id="32" dur="500" fill="hold"/>
                                        <p:tgtEl>
                                          <p:spTgt spid="46"/>
                                        </p:tgtEl>
                                        <p:attrNameLst>
                                          <p:attrName>ppt_y</p:attrName>
                                        </p:attrNameLst>
                                      </p:cBhvr>
                                      <p:tavLst>
                                        <p:tav tm="0">
                                          <p:val>
                                            <p:strVal val="#ppt_y"/>
                                          </p:val>
                                        </p:tav>
                                        <p:tav tm="100000">
                                          <p:val>
                                            <p:strVal val="#ppt_y"/>
                                          </p:val>
                                        </p:tav>
                                      </p:tavLst>
                                    </p:anim>
                                  </p:childTnLst>
                                </p:cTn>
                              </p:par>
                            </p:childTnLst>
                          </p:cTn>
                        </p:par>
                        <p:par>
                          <p:cTn id="33" fill="hold">
                            <p:stCondLst>
                              <p:cond delay="2500"/>
                            </p:stCondLst>
                            <p:childTnLst>
                              <p:par>
                                <p:cTn id="34" presetID="2" presetClass="entr" presetSubtype="8" fill="hold" nodeType="afterEffect">
                                  <p:stCondLst>
                                    <p:cond delay="0"/>
                                  </p:stCondLst>
                                  <p:childTnLst>
                                    <p:set>
                                      <p:cBhvr>
                                        <p:cTn id="35" dur="1" fill="hold">
                                          <p:stCondLst>
                                            <p:cond delay="0"/>
                                          </p:stCondLst>
                                        </p:cTn>
                                        <p:tgtEl>
                                          <p:spTgt spid="49"/>
                                        </p:tgtEl>
                                        <p:attrNameLst>
                                          <p:attrName>style.visibility</p:attrName>
                                        </p:attrNameLst>
                                      </p:cBhvr>
                                      <p:to>
                                        <p:strVal val="visible"/>
                                      </p:to>
                                    </p:set>
                                    <p:anim calcmode="lin" valueType="num">
                                      <p:cBhvr additive="base">
                                        <p:cTn id="36" dur="500" fill="hold"/>
                                        <p:tgtEl>
                                          <p:spTgt spid="49"/>
                                        </p:tgtEl>
                                        <p:attrNameLst>
                                          <p:attrName>ppt_x</p:attrName>
                                        </p:attrNameLst>
                                      </p:cBhvr>
                                      <p:tavLst>
                                        <p:tav tm="0">
                                          <p:val>
                                            <p:strVal val="0-#ppt_w/2"/>
                                          </p:val>
                                        </p:tav>
                                        <p:tav tm="100000">
                                          <p:val>
                                            <p:strVal val="#ppt_x"/>
                                          </p:val>
                                        </p:tav>
                                      </p:tavLst>
                                    </p:anim>
                                    <p:anim calcmode="lin" valueType="num">
                                      <p:cBhvr additive="base">
                                        <p:cTn id="37" dur="500" fill="hold"/>
                                        <p:tgtEl>
                                          <p:spTgt spid="49"/>
                                        </p:tgtEl>
                                        <p:attrNameLst>
                                          <p:attrName>ppt_y</p:attrName>
                                        </p:attrNameLst>
                                      </p:cBhvr>
                                      <p:tavLst>
                                        <p:tav tm="0">
                                          <p:val>
                                            <p:strVal val="#ppt_y"/>
                                          </p:val>
                                        </p:tav>
                                        <p:tav tm="100000">
                                          <p:val>
                                            <p:strVal val="#ppt_y"/>
                                          </p:val>
                                        </p:tav>
                                      </p:tavLst>
                                    </p:anim>
                                  </p:childTnLst>
                                </p:cTn>
                              </p:par>
                            </p:childTnLst>
                          </p:cTn>
                        </p:par>
                        <p:par>
                          <p:cTn id="38" fill="hold">
                            <p:stCondLst>
                              <p:cond delay="3000"/>
                            </p:stCondLst>
                            <p:childTnLst>
                              <p:par>
                                <p:cTn id="39" presetID="2" presetClass="entr" presetSubtype="8" fill="hold" nodeType="afterEffect">
                                  <p:stCondLst>
                                    <p:cond delay="0"/>
                                  </p:stCondLst>
                                  <p:childTnLst>
                                    <p:set>
                                      <p:cBhvr>
                                        <p:cTn id="40" dur="1" fill="hold">
                                          <p:stCondLst>
                                            <p:cond delay="0"/>
                                          </p:stCondLst>
                                        </p:cTn>
                                        <p:tgtEl>
                                          <p:spTgt spid="52"/>
                                        </p:tgtEl>
                                        <p:attrNameLst>
                                          <p:attrName>style.visibility</p:attrName>
                                        </p:attrNameLst>
                                      </p:cBhvr>
                                      <p:to>
                                        <p:strVal val="visible"/>
                                      </p:to>
                                    </p:set>
                                    <p:anim calcmode="lin" valueType="num">
                                      <p:cBhvr additive="base">
                                        <p:cTn id="41" dur="500" fill="hold"/>
                                        <p:tgtEl>
                                          <p:spTgt spid="52"/>
                                        </p:tgtEl>
                                        <p:attrNameLst>
                                          <p:attrName>ppt_x</p:attrName>
                                        </p:attrNameLst>
                                      </p:cBhvr>
                                      <p:tavLst>
                                        <p:tav tm="0">
                                          <p:val>
                                            <p:strVal val="0-#ppt_w/2"/>
                                          </p:val>
                                        </p:tav>
                                        <p:tav tm="100000">
                                          <p:val>
                                            <p:strVal val="#ppt_x"/>
                                          </p:val>
                                        </p:tav>
                                      </p:tavLst>
                                    </p:anim>
                                    <p:anim calcmode="lin" valueType="num">
                                      <p:cBhvr additive="base">
                                        <p:cTn id="42" dur="500" fill="hold"/>
                                        <p:tgtEl>
                                          <p:spTgt spid="52"/>
                                        </p:tgtEl>
                                        <p:attrNameLst>
                                          <p:attrName>ppt_y</p:attrName>
                                        </p:attrNameLst>
                                      </p:cBhvr>
                                      <p:tavLst>
                                        <p:tav tm="0">
                                          <p:val>
                                            <p:strVal val="#ppt_y"/>
                                          </p:val>
                                        </p:tav>
                                        <p:tav tm="100000">
                                          <p:val>
                                            <p:strVal val="#ppt_y"/>
                                          </p:val>
                                        </p:tav>
                                      </p:tavLst>
                                    </p:anim>
                                  </p:childTnLst>
                                </p:cTn>
                              </p:par>
                            </p:childTnLst>
                          </p:cTn>
                        </p:par>
                        <p:par>
                          <p:cTn id="43" fill="hold">
                            <p:stCondLst>
                              <p:cond delay="3500"/>
                            </p:stCondLst>
                            <p:childTnLst>
                              <p:par>
                                <p:cTn id="44" presetID="2" presetClass="entr" presetSubtype="8" fill="hold" nodeType="afterEffect">
                                  <p:stCondLst>
                                    <p:cond delay="0"/>
                                  </p:stCondLst>
                                  <p:childTnLst>
                                    <p:set>
                                      <p:cBhvr>
                                        <p:cTn id="45" dur="1" fill="hold">
                                          <p:stCondLst>
                                            <p:cond delay="0"/>
                                          </p:stCondLst>
                                        </p:cTn>
                                        <p:tgtEl>
                                          <p:spTgt spid="61"/>
                                        </p:tgtEl>
                                        <p:attrNameLst>
                                          <p:attrName>style.visibility</p:attrName>
                                        </p:attrNameLst>
                                      </p:cBhvr>
                                      <p:to>
                                        <p:strVal val="visible"/>
                                      </p:to>
                                    </p:set>
                                    <p:anim calcmode="lin" valueType="num">
                                      <p:cBhvr additive="base">
                                        <p:cTn id="46" dur="500" fill="hold"/>
                                        <p:tgtEl>
                                          <p:spTgt spid="61"/>
                                        </p:tgtEl>
                                        <p:attrNameLst>
                                          <p:attrName>ppt_x</p:attrName>
                                        </p:attrNameLst>
                                      </p:cBhvr>
                                      <p:tavLst>
                                        <p:tav tm="0">
                                          <p:val>
                                            <p:strVal val="0-#ppt_w/2"/>
                                          </p:val>
                                        </p:tav>
                                        <p:tav tm="100000">
                                          <p:val>
                                            <p:strVal val="#ppt_x"/>
                                          </p:val>
                                        </p:tav>
                                      </p:tavLst>
                                    </p:anim>
                                    <p:anim calcmode="lin" valueType="num">
                                      <p:cBhvr additive="base">
                                        <p:cTn id="47" dur="500" fill="hold"/>
                                        <p:tgtEl>
                                          <p:spTgt spid="61"/>
                                        </p:tgtEl>
                                        <p:attrNameLst>
                                          <p:attrName>ppt_y</p:attrName>
                                        </p:attrNameLst>
                                      </p:cBhvr>
                                      <p:tavLst>
                                        <p:tav tm="0">
                                          <p:val>
                                            <p:strVal val="#ppt_y"/>
                                          </p:val>
                                        </p:tav>
                                        <p:tav tm="100000">
                                          <p:val>
                                            <p:strVal val="#ppt_y"/>
                                          </p:val>
                                        </p:tav>
                                      </p:tavLst>
                                    </p:anim>
                                  </p:childTnLst>
                                </p:cTn>
                              </p:par>
                            </p:childTnLst>
                          </p:cTn>
                        </p:par>
                        <p:par>
                          <p:cTn id="48" fill="hold">
                            <p:stCondLst>
                              <p:cond delay="4000"/>
                            </p:stCondLst>
                            <p:childTnLst>
                              <p:par>
                                <p:cTn id="49" presetID="2" presetClass="entr" presetSubtype="8" fill="hold" nodeType="afterEffect">
                                  <p:stCondLst>
                                    <p:cond delay="0"/>
                                  </p:stCondLst>
                                  <p:childTnLst>
                                    <p:set>
                                      <p:cBhvr>
                                        <p:cTn id="50" dur="1" fill="hold">
                                          <p:stCondLst>
                                            <p:cond delay="0"/>
                                          </p:stCondLst>
                                        </p:cTn>
                                        <p:tgtEl>
                                          <p:spTgt spid="64"/>
                                        </p:tgtEl>
                                        <p:attrNameLst>
                                          <p:attrName>style.visibility</p:attrName>
                                        </p:attrNameLst>
                                      </p:cBhvr>
                                      <p:to>
                                        <p:strVal val="visible"/>
                                      </p:to>
                                    </p:set>
                                    <p:anim calcmode="lin" valueType="num">
                                      <p:cBhvr additive="base">
                                        <p:cTn id="51" dur="500" fill="hold"/>
                                        <p:tgtEl>
                                          <p:spTgt spid="64"/>
                                        </p:tgtEl>
                                        <p:attrNameLst>
                                          <p:attrName>ppt_x</p:attrName>
                                        </p:attrNameLst>
                                      </p:cBhvr>
                                      <p:tavLst>
                                        <p:tav tm="0">
                                          <p:val>
                                            <p:strVal val="0-#ppt_w/2"/>
                                          </p:val>
                                        </p:tav>
                                        <p:tav tm="100000">
                                          <p:val>
                                            <p:strVal val="#ppt_x"/>
                                          </p:val>
                                        </p:tav>
                                      </p:tavLst>
                                    </p:anim>
                                    <p:anim calcmode="lin" valueType="num">
                                      <p:cBhvr additive="base">
                                        <p:cTn id="52" dur="500" fill="hold"/>
                                        <p:tgtEl>
                                          <p:spTgt spid="6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COMMONDATA" val="eyJoZGlkIjoiOWQ1ODNjNjkwMTc3NzViMTgyYjRlZGQzOGUwNzAwZTYifQ=="/>
</p:tagLst>
</file>

<file path=ppt/tags/tag2.xml><?xml version="1.0" encoding="utf-8"?>
<p:tagLst xmlns:a="http://schemas.openxmlformats.org/drawingml/2006/main" xmlns:r="http://schemas.openxmlformats.org/officeDocument/2006/relationships" xmlns:p="http://schemas.openxmlformats.org/presentationml/2006/main">
  <p:tag name="PA" val="v5.2.8"/>
</p:tagLst>
</file>

<file path=ppt/tags/tag3.xml><?xml version="1.0" encoding="utf-8"?>
<p:tagLst xmlns:a="http://schemas.openxmlformats.org/drawingml/2006/main" xmlns:r="http://schemas.openxmlformats.org/officeDocument/2006/relationships" xmlns:p="http://schemas.openxmlformats.org/presentationml/2006/main">
  <p:tag name="PA" val="v5.2.8"/>
</p:tagLst>
</file>

<file path=ppt/tags/tag4.xml><?xml version="1.0" encoding="utf-8"?>
<p:tagLst xmlns:a="http://schemas.openxmlformats.org/drawingml/2006/main" xmlns:r="http://schemas.openxmlformats.org/officeDocument/2006/relationships" xmlns:p="http://schemas.openxmlformats.org/presentationml/2006/main">
  <p:tag name="PA" val="v5.2.4"/>
</p:tagLst>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TotalTime>
  <Words>19505</Words>
  <Application>Microsoft Office PowerPoint</Application>
  <PresentationFormat>全屏显示(16:9)</PresentationFormat>
  <Paragraphs>648</Paragraphs>
  <Slides>70</Slides>
  <Notes>31</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70</vt:i4>
      </vt:variant>
    </vt:vector>
  </HeadingPairs>
  <TitlesOfParts>
    <vt:vector size="83" baseType="lpstr">
      <vt:lpstr>等线</vt:lpstr>
      <vt:lpstr>黑体</vt:lpstr>
      <vt:lpstr>胡晓波男神体</vt:lpstr>
      <vt:lpstr>思源黑体 CN Normal</vt:lpstr>
      <vt:lpstr>思源宋体 Heavy</vt:lpstr>
      <vt:lpstr>宋体</vt:lpstr>
      <vt:lpstr>微软雅黑</vt:lpstr>
      <vt:lpstr>字魂3号-英雄黑体</vt:lpstr>
      <vt:lpstr>Arial</vt:lpstr>
      <vt:lpstr>Calibri</vt:lpstr>
      <vt:lpstr>Impact</vt:lpstr>
      <vt:lpstr>Wingdings</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1</dc:creator>
  <cp:lastModifiedBy>刘茜雯</cp:lastModifiedBy>
  <cp:revision>277</cp:revision>
  <dcterms:created xsi:type="dcterms:W3CDTF">2013-07-02T13:40:00Z</dcterms:created>
  <dcterms:modified xsi:type="dcterms:W3CDTF">2022-08-29T08:00:41Z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2052-11.1.0.12313</vt:lpwstr>
  </property>
  <property fmtid="{D5CDD505-2E9C-101B-9397-08002B2CF9AE}" pid="3" name="ICV">
    <vt:lpwstr>B30B5A1C0A8A4074808A966CD7511517</vt:lpwstr>
  </property>
</Properties>
</file>