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393" r:id="rId3"/>
    <p:sldId id="1395" r:id="rId5"/>
    <p:sldId id="1394" r:id="rId6"/>
    <p:sldId id="11089575" r:id="rId7"/>
    <p:sldId id="11089580" r:id="rId8"/>
    <p:sldId id="3102" r:id="rId9"/>
    <p:sldId id="11089582" r:id="rId10"/>
    <p:sldId id="11089583" r:id="rId11"/>
    <p:sldId id="11089584" r:id="rId12"/>
    <p:sldId id="11089578" r:id="rId13"/>
    <p:sldId id="11089585" r:id="rId14"/>
    <p:sldId id="11089586" r:id="rId15"/>
    <p:sldId id="11089590" r:id="rId16"/>
    <p:sldId id="11089591" r:id="rId17"/>
    <p:sldId id="11089592" r:id="rId18"/>
    <p:sldId id="11089593" r:id="rId19"/>
    <p:sldId id="11089594" r:id="rId20"/>
    <p:sldId id="11089595" r:id="rId21"/>
    <p:sldId id="11089596" r:id="rId22"/>
    <p:sldId id="11089597" r:id="rId23"/>
    <p:sldId id="11089598" r:id="rId24"/>
    <p:sldId id="11089599" r:id="rId25"/>
    <p:sldId id="11089600" r:id="rId26"/>
    <p:sldId id="11089601" r:id="rId27"/>
    <p:sldId id="11089602" r:id="rId28"/>
    <p:sldId id="11089603" r:id="rId29"/>
    <p:sldId id="11089579" r:id="rId30"/>
    <p:sldId id="11089605" r:id="rId31"/>
    <p:sldId id="11089604" r:id="rId32"/>
    <p:sldId id="11089607" r:id="rId33"/>
    <p:sldId id="11089608" r:id="rId34"/>
    <p:sldId id="11089609" r:id="rId35"/>
    <p:sldId id="11089610" r:id="rId36"/>
    <p:sldId id="11089611" r:id="rId37"/>
    <p:sldId id="11089612" r:id="rId38"/>
    <p:sldId id="11089613" r:id="rId39"/>
    <p:sldId id="11089614" r:id="rId40"/>
  </p:sldIdLst>
  <p:sldSz cx="9144000" cy="5143500"/>
  <p:notesSz cx="6858000" cy="9144000"/>
  <p:custDataLst>
    <p:tags r:id="rId4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03"/>
    <p:restoredTop sz="94702"/>
  </p:normalViewPr>
  <p:slideViewPr>
    <p:cSldViewPr showGuides="1">
      <p:cViewPr varScale="1">
        <p:scale>
          <a:sx n="88" d="100"/>
          <a:sy n="88" d="100"/>
        </p:scale>
        <p:origin x="-288" y="-72"/>
      </p:cViewPr>
      <p:guideLst>
        <p:guide orient="horz" pos="1620"/>
        <p:guide pos="2880"/>
      </p:guideLst>
    </p:cSldViewPr>
  </p:slideViewPr>
  <p:outlineViewPr>
    <p:cViewPr>
      <p:scale>
        <a:sx n="33" d="100"/>
        <a:sy n="33" d="100"/>
      </p:scale>
      <p:origin x="0" y="-1728"/>
    </p:cViewPr>
  </p:outlineViewPr>
  <p:notesTextViewPr>
    <p:cViewPr>
      <p:scale>
        <a:sx n="100" d="100"/>
        <a:sy n="100" d="100"/>
      </p:scale>
      <p:origin x="0" y="0"/>
    </p:cViewPr>
  </p:notesTextViewPr>
  <p:sorterViewPr showFormatting="0">
    <p:cViewPr>
      <p:scale>
        <a:sx n="100" d="100"/>
        <a:sy n="100" d="100"/>
      </p:scale>
      <p:origin x="0" y="-3355"/>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65.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FC9BAF-4D90-4534-BB3E-CB7632765D65}"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6" name="幻灯片图像占位符 3"/>
          <p:cNvSpPr>
            <a:spLocks noGrp="1" noRot="1" noChangeAspect="1"/>
          </p:cNvSpPr>
          <p:nvPr>
            <p:ph type="sldImg" idx="2"/>
          </p:nvPr>
        </p:nvSpPr>
        <p:spPr>
          <a:xfrm>
            <a:off x="381000" y="685800"/>
            <a:ext cx="6096000" cy="3429000"/>
          </a:xfrm>
          <a:prstGeom prst="rect">
            <a:avLst/>
          </a:prstGeom>
          <a:noFill/>
          <a:ln w="12700">
            <a:noFill/>
          </a:ln>
        </p:spPr>
      </p:sp>
      <p:sp>
        <p:nvSpPr>
          <p:cNvPr id="15365" name="备注占位符 4"/>
          <p:cNvSpPr>
            <a:spLocks noGrp="1" noRot="1" noChangeAspect="1" noChangeArrowheads="1"/>
          </p:cNvSpPr>
          <p:nvPr/>
        </p:nvSpPr>
        <p:spPr bwMode="auto">
          <a:xfrm>
            <a:off x="685800" y="4343400"/>
            <a:ext cx="5486400" cy="4114800"/>
          </a:xfrm>
          <a:prstGeom prst="rect">
            <a:avLst/>
          </a:prstGeom>
          <a:noFill/>
          <a:ln>
            <a:noFill/>
          </a:ln>
        </p:spPr>
        <p:txBody>
          <a:bodyPr anchor="ctr"/>
          <a:lstStyle>
            <a:lvl1pPr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p>
            <a:pPr lvl="0" algn="r" eaLnBrk="1" hangingPunct="1">
              <a:buNone/>
            </a:pPr>
            <a:fld id="{9A0DB2DC-4C9A-4742-B13C-FB6460FD3503}" type="slidenum">
              <a:rPr lang="zh-CN" altLang="en-US" dirty="0"/>
            </a:fld>
            <a:endParaRPr lang="zh-CN" altLang="en-US" sz="1200"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xfrm>
            <a:off x="-2147483648" y="-2147483648"/>
            <a:ext cx="0" cy="0"/>
          </a:xfrm>
          <a:prstGeom prst="rect">
            <a:avLst/>
          </a:prstGeom>
          <a:noFill/>
          <a:ln w="9525">
            <a:noFill/>
          </a:ln>
        </p:spPr>
        <p:txBody>
          <a:bodyPr/>
          <a:p>
            <a:pPr lvl="0"/>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xfrm>
            <a:off x="-2147483648" y="-2147483648"/>
            <a:ext cx="0" cy="0"/>
          </a:xfrm>
          <a:prstGeom prst="rect">
            <a:avLst/>
          </a:prstGeom>
          <a:noFill/>
          <a:ln w="9525">
            <a:noFill/>
          </a:ln>
        </p:spPr>
        <p:txBody>
          <a:bodyPr/>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xfrm>
            <a:off x="-2147483648" y="-2147483648"/>
            <a:ext cx="0" cy="0"/>
          </a:xfrm>
          <a:prstGeom prst="rect">
            <a:avLst/>
          </a:prstGeom>
          <a:noFill/>
          <a:ln w="9525">
            <a:noFill/>
          </a:ln>
        </p:spPr>
        <p:txBody>
          <a:bodyPr/>
          <a:p>
            <a:pPr lvl="0"/>
            <a:endParaRPr lang="zh-CN" altLang="en-US" dirty="0"/>
          </a:p>
        </p:txBody>
      </p:sp>
      <p:sp>
        <p:nvSpPr>
          <p:cNvPr id="419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2147483648" y="-2147483648"/>
            <a:ext cx="0" cy="0"/>
          </a:xfrm>
          <a:prstGeom prst="rect">
            <a:avLst/>
          </a:prstGeom>
          <a:noFill/>
          <a:ln w="9525">
            <a:noFill/>
          </a:ln>
        </p:spPr>
        <p:txBody>
          <a:bodyPr/>
          <a:p>
            <a:pPr lvl="0"/>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xfrm>
            <a:off x="-2147483648" y="-2147483648"/>
            <a:ext cx="0" cy="0"/>
          </a:xfrm>
          <a:prstGeom prst="rect">
            <a:avLst/>
          </a:prstGeom>
          <a:noFill/>
          <a:ln w="9525">
            <a:noFill/>
          </a:ln>
        </p:spPr>
        <p:txBody>
          <a:bodyPr/>
          <a:p>
            <a:pPr lvl="0"/>
            <a:endParaRPr lang="zh-CN" altLang="en-US" dirty="0"/>
          </a:p>
        </p:txBody>
      </p:sp>
      <p:sp>
        <p:nvSpPr>
          <p:cNvPr id="440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6_首尾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5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5.png"/><Relationship Id="rId3" Type="http://schemas.openxmlformats.org/officeDocument/2006/relationships/tags" Target="../tags/tag13.xml"/><Relationship Id="rId2" Type="http://schemas.openxmlformats.org/officeDocument/2006/relationships/image" Target="../media/image14.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png"/><Relationship Id="rId5" Type="http://schemas.openxmlformats.org/officeDocument/2006/relationships/image" Target="../media/image20.png"/><Relationship Id="rId4" Type="http://schemas.openxmlformats.org/officeDocument/2006/relationships/tags" Target="../tags/tag15.xml"/><Relationship Id="rId3" Type="http://schemas.openxmlformats.org/officeDocument/2006/relationships/image" Target="../media/image19.png"/><Relationship Id="rId21" Type="http://schemas.openxmlformats.org/officeDocument/2006/relationships/slideLayout" Target="../slideLayouts/slideLayout1.xml"/><Relationship Id="rId20" Type="http://schemas.openxmlformats.org/officeDocument/2006/relationships/image" Target="../media/image55.png"/><Relationship Id="rId2" Type="http://schemas.openxmlformats.org/officeDocument/2006/relationships/tags" Target="../tags/tag14.xml"/><Relationship Id="rId19" Type="http://schemas.openxmlformats.org/officeDocument/2006/relationships/image" Target="../media/image54.png"/><Relationship Id="rId18" Type="http://schemas.openxmlformats.org/officeDocument/2006/relationships/image" Target="../media/image53.png"/><Relationship Id="rId17" Type="http://schemas.openxmlformats.org/officeDocument/2006/relationships/image" Target="../media/image52.png"/><Relationship Id="rId16" Type="http://schemas.openxmlformats.org/officeDocument/2006/relationships/image" Target="../media/image51.png"/><Relationship Id="rId15" Type="http://schemas.openxmlformats.org/officeDocument/2006/relationships/image" Target="../media/image50.png"/><Relationship Id="rId14" Type="http://schemas.openxmlformats.org/officeDocument/2006/relationships/image" Target="../media/image49.png"/><Relationship Id="rId13" Type="http://schemas.openxmlformats.org/officeDocument/2006/relationships/image" Target="../media/image48.png"/><Relationship Id="rId12" Type="http://schemas.openxmlformats.org/officeDocument/2006/relationships/image" Target="../media/image47.png"/><Relationship Id="rId11" Type="http://schemas.openxmlformats.org/officeDocument/2006/relationships/image" Target="../media/image46.png"/><Relationship Id="rId10" Type="http://schemas.openxmlformats.org/officeDocument/2006/relationships/image" Target="../media/image45.png"/><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17.xml"/><Relationship Id="rId3" Type="http://schemas.openxmlformats.org/officeDocument/2006/relationships/image" Target="../media/image19.png"/><Relationship Id="rId2" Type="http://schemas.openxmlformats.org/officeDocument/2006/relationships/tags" Target="../tags/tag16.xml"/><Relationship Id="rId12" Type="http://schemas.openxmlformats.org/officeDocument/2006/relationships/slideLayout" Target="../slideLayouts/slideLayout1.xml"/><Relationship Id="rId11" Type="http://schemas.openxmlformats.org/officeDocument/2006/relationships/image" Target="../media/image59.png"/><Relationship Id="rId10" Type="http://schemas.openxmlformats.org/officeDocument/2006/relationships/image" Target="../media/image54.png"/><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60.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19.xml"/><Relationship Id="rId3" Type="http://schemas.openxmlformats.org/officeDocument/2006/relationships/image" Target="../media/image19.png"/><Relationship Id="rId2" Type="http://schemas.openxmlformats.org/officeDocument/2006/relationships/tags" Target="../tags/tag18.xml"/><Relationship Id="rId12" Type="http://schemas.openxmlformats.org/officeDocument/2006/relationships/slideLayout" Target="../slideLayouts/slideLayout1.xml"/><Relationship Id="rId11" Type="http://schemas.openxmlformats.org/officeDocument/2006/relationships/image" Target="../media/image62.png"/><Relationship Id="rId10" Type="http://schemas.openxmlformats.org/officeDocument/2006/relationships/image" Target="../media/image54.pn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image" Target="../media/image63.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21.xml"/><Relationship Id="rId3" Type="http://schemas.openxmlformats.org/officeDocument/2006/relationships/image" Target="../media/image19.png"/><Relationship Id="rId2" Type="http://schemas.openxmlformats.org/officeDocument/2006/relationships/tags" Target="../tags/tag20.xml"/><Relationship Id="rId12" Type="http://schemas.openxmlformats.org/officeDocument/2006/relationships/slideLayout" Target="../slideLayouts/slideLayout1.xml"/><Relationship Id="rId11" Type="http://schemas.openxmlformats.org/officeDocument/2006/relationships/image" Target="../media/image65.png"/><Relationship Id="rId10" Type="http://schemas.openxmlformats.org/officeDocument/2006/relationships/image" Target="../media/image54.pn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9" Type="http://schemas.openxmlformats.org/officeDocument/2006/relationships/image" Target="../media/image67.png"/><Relationship Id="rId8" Type="http://schemas.openxmlformats.org/officeDocument/2006/relationships/image" Target="../media/image66.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23.xml"/><Relationship Id="rId3" Type="http://schemas.openxmlformats.org/officeDocument/2006/relationships/image" Target="../media/image19.png"/><Relationship Id="rId2" Type="http://schemas.openxmlformats.org/officeDocument/2006/relationships/tags" Target="../tags/tag22.xml"/><Relationship Id="rId12" Type="http://schemas.openxmlformats.org/officeDocument/2006/relationships/slideLayout" Target="../slideLayouts/slideLayout1.xml"/><Relationship Id="rId11" Type="http://schemas.openxmlformats.org/officeDocument/2006/relationships/image" Target="../media/image68.png"/><Relationship Id="rId10" Type="http://schemas.openxmlformats.org/officeDocument/2006/relationships/image" Target="../media/image54.pn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25.xml"/><Relationship Id="rId3" Type="http://schemas.openxmlformats.org/officeDocument/2006/relationships/image" Target="../media/image19.png"/><Relationship Id="rId2" Type="http://schemas.openxmlformats.org/officeDocument/2006/relationships/tags" Target="../tags/tag24.xml"/><Relationship Id="rId12" Type="http://schemas.openxmlformats.org/officeDocument/2006/relationships/slideLayout" Target="../slideLayouts/slideLayout1.xml"/><Relationship Id="rId11" Type="http://schemas.openxmlformats.org/officeDocument/2006/relationships/image" Target="../media/image71.png"/><Relationship Id="rId10" Type="http://schemas.openxmlformats.org/officeDocument/2006/relationships/image" Target="../media/image54.pn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image" Target="../media/image73.png"/><Relationship Id="rId7" Type="http://schemas.openxmlformats.org/officeDocument/2006/relationships/image" Target="../media/image72.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27.xml"/><Relationship Id="rId3" Type="http://schemas.openxmlformats.org/officeDocument/2006/relationships/image" Target="../media/image19.png"/><Relationship Id="rId2" Type="http://schemas.openxmlformats.org/officeDocument/2006/relationships/tags" Target="../tags/tag26.xml"/><Relationship Id="rId11" Type="http://schemas.openxmlformats.org/officeDocument/2006/relationships/slideLayout" Target="../slideLayouts/slideLayout1.xml"/><Relationship Id="rId10" Type="http://schemas.openxmlformats.org/officeDocument/2006/relationships/image" Target="../media/image74.pn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9" Type="http://schemas.openxmlformats.org/officeDocument/2006/relationships/image" Target="../media/image76.png"/><Relationship Id="rId8" Type="http://schemas.openxmlformats.org/officeDocument/2006/relationships/image" Target="../media/image75.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29.xml"/><Relationship Id="rId3" Type="http://schemas.openxmlformats.org/officeDocument/2006/relationships/image" Target="../media/image19.png"/><Relationship Id="rId2" Type="http://schemas.openxmlformats.org/officeDocument/2006/relationships/tags" Target="../tags/tag28.xml"/><Relationship Id="rId12" Type="http://schemas.openxmlformats.org/officeDocument/2006/relationships/slideLayout" Target="../slideLayouts/slideLayout1.xml"/><Relationship Id="rId11" Type="http://schemas.openxmlformats.org/officeDocument/2006/relationships/image" Target="../media/image77.png"/><Relationship Id="rId10" Type="http://schemas.openxmlformats.org/officeDocument/2006/relationships/image" Target="../media/image54.png"/><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9" Type="http://schemas.openxmlformats.org/officeDocument/2006/relationships/image" Target="../media/image79.png"/><Relationship Id="rId8" Type="http://schemas.openxmlformats.org/officeDocument/2006/relationships/image" Target="../media/image78.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31.xml"/><Relationship Id="rId3" Type="http://schemas.openxmlformats.org/officeDocument/2006/relationships/image" Target="../media/image19.png"/><Relationship Id="rId2" Type="http://schemas.openxmlformats.org/officeDocument/2006/relationships/tags" Target="../tags/tag30.xml"/><Relationship Id="rId12" Type="http://schemas.openxmlformats.org/officeDocument/2006/relationships/slideLayout" Target="../slideLayouts/slideLayout1.xml"/><Relationship Id="rId11" Type="http://schemas.openxmlformats.org/officeDocument/2006/relationships/image" Target="../media/image80.png"/><Relationship Id="rId10" Type="http://schemas.openxmlformats.org/officeDocument/2006/relationships/image" Target="../media/image54.pn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image" Target="../media/image81.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33.xml"/><Relationship Id="rId3" Type="http://schemas.openxmlformats.org/officeDocument/2006/relationships/image" Target="../media/image19.png"/><Relationship Id="rId2" Type="http://schemas.openxmlformats.org/officeDocument/2006/relationships/tags" Target="../tags/tag32.xml"/><Relationship Id="rId12" Type="http://schemas.openxmlformats.org/officeDocument/2006/relationships/slideLayout" Target="../slideLayouts/slideLayout1.xml"/><Relationship Id="rId11" Type="http://schemas.openxmlformats.org/officeDocument/2006/relationships/image" Target="../media/image83.png"/><Relationship Id="rId10" Type="http://schemas.openxmlformats.org/officeDocument/2006/relationships/image" Target="../media/image54.pn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9" Type="http://schemas.openxmlformats.org/officeDocument/2006/relationships/image" Target="../media/image85.png"/><Relationship Id="rId8" Type="http://schemas.openxmlformats.org/officeDocument/2006/relationships/image" Target="../media/image84.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35.xml"/><Relationship Id="rId3" Type="http://schemas.openxmlformats.org/officeDocument/2006/relationships/image" Target="../media/image19.png"/><Relationship Id="rId2" Type="http://schemas.openxmlformats.org/officeDocument/2006/relationships/tags" Target="../tags/tag34.xml"/><Relationship Id="rId12" Type="http://schemas.openxmlformats.org/officeDocument/2006/relationships/slideLayout" Target="../slideLayouts/slideLayout1.xml"/><Relationship Id="rId11" Type="http://schemas.openxmlformats.org/officeDocument/2006/relationships/image" Target="../media/image86.png"/><Relationship Id="rId10" Type="http://schemas.openxmlformats.org/officeDocument/2006/relationships/image" Target="../media/image54.png"/><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87.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37.xml"/><Relationship Id="rId3" Type="http://schemas.openxmlformats.org/officeDocument/2006/relationships/image" Target="../media/image19.png"/><Relationship Id="rId2" Type="http://schemas.openxmlformats.org/officeDocument/2006/relationships/tags" Target="../tags/tag36.xml"/><Relationship Id="rId12" Type="http://schemas.openxmlformats.org/officeDocument/2006/relationships/slideLayout" Target="../slideLayouts/slideLayout1.xml"/><Relationship Id="rId11" Type="http://schemas.openxmlformats.org/officeDocument/2006/relationships/image" Target="../media/image89.png"/><Relationship Id="rId10" Type="http://schemas.openxmlformats.org/officeDocument/2006/relationships/image" Target="../media/image54.png"/><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image" Target="../media/image90.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39.xml"/><Relationship Id="rId3" Type="http://schemas.openxmlformats.org/officeDocument/2006/relationships/image" Target="../media/image19.png"/><Relationship Id="rId2" Type="http://schemas.openxmlformats.org/officeDocument/2006/relationships/tags" Target="../tags/tag38.xml"/><Relationship Id="rId12" Type="http://schemas.openxmlformats.org/officeDocument/2006/relationships/slideLayout" Target="../slideLayouts/slideLayout1.xml"/><Relationship Id="rId11" Type="http://schemas.openxmlformats.org/officeDocument/2006/relationships/image" Target="../media/image92.png"/><Relationship Id="rId10" Type="http://schemas.openxmlformats.org/officeDocument/2006/relationships/image" Target="../media/image54.png"/><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9" Type="http://schemas.openxmlformats.org/officeDocument/2006/relationships/image" Target="../media/image94.png"/><Relationship Id="rId8" Type="http://schemas.openxmlformats.org/officeDocument/2006/relationships/image" Target="../media/image93.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41.xml"/><Relationship Id="rId3" Type="http://schemas.openxmlformats.org/officeDocument/2006/relationships/image" Target="../media/image19.png"/><Relationship Id="rId2" Type="http://schemas.openxmlformats.org/officeDocument/2006/relationships/tags" Target="../tags/tag40.xml"/><Relationship Id="rId12" Type="http://schemas.openxmlformats.org/officeDocument/2006/relationships/slideLayout" Target="../slideLayouts/slideLayout1.xml"/><Relationship Id="rId11" Type="http://schemas.openxmlformats.org/officeDocument/2006/relationships/image" Target="../media/image95.png"/><Relationship Id="rId10" Type="http://schemas.openxmlformats.org/officeDocument/2006/relationships/image" Target="../media/image54.png"/><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image" Target="../media/image96.png"/><Relationship Id="rId7" Type="http://schemas.openxmlformats.org/officeDocument/2006/relationships/image" Target="../media/image4.png"/><Relationship Id="rId6" Type="http://schemas.openxmlformats.org/officeDocument/2006/relationships/image" Target="../media/image56.png"/><Relationship Id="rId5" Type="http://schemas.openxmlformats.org/officeDocument/2006/relationships/image" Target="../media/image20.png"/><Relationship Id="rId4" Type="http://schemas.openxmlformats.org/officeDocument/2006/relationships/tags" Target="../tags/tag43.xml"/><Relationship Id="rId3" Type="http://schemas.openxmlformats.org/officeDocument/2006/relationships/image" Target="../media/image19.png"/><Relationship Id="rId2" Type="http://schemas.openxmlformats.org/officeDocument/2006/relationships/tags" Target="../tags/tag42.xml"/><Relationship Id="rId12" Type="http://schemas.openxmlformats.org/officeDocument/2006/relationships/slideLayout" Target="../slideLayouts/slideLayout1.xml"/><Relationship Id="rId11" Type="http://schemas.openxmlformats.org/officeDocument/2006/relationships/image" Target="../media/image98.png"/><Relationship Id="rId10" Type="http://schemas.openxmlformats.org/officeDocument/2006/relationships/image" Target="../media/image54.pn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image" Target="../media/image100.png"/><Relationship Id="rId7" Type="http://schemas.openxmlformats.org/officeDocument/2006/relationships/image" Target="../media/image99.png"/><Relationship Id="rId6" Type="http://schemas.openxmlformats.org/officeDocument/2006/relationships/image" Target="../media/image4.png"/><Relationship Id="rId5" Type="http://schemas.openxmlformats.org/officeDocument/2006/relationships/image" Target="../media/image20.png"/><Relationship Id="rId4" Type="http://schemas.openxmlformats.org/officeDocument/2006/relationships/tags" Target="../tags/tag45.xml"/><Relationship Id="rId3" Type="http://schemas.openxmlformats.org/officeDocument/2006/relationships/image" Target="../media/image19.png"/><Relationship Id="rId2" Type="http://schemas.openxmlformats.org/officeDocument/2006/relationships/tags" Target="../tags/tag44.xml"/><Relationship Id="rId11" Type="http://schemas.openxmlformats.org/officeDocument/2006/relationships/slideLayout" Target="../slideLayouts/slideLayout1.xml"/><Relationship Id="rId10" Type="http://schemas.openxmlformats.org/officeDocument/2006/relationships/image" Target="../media/image101.png"/><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5.png"/><Relationship Id="rId3" Type="http://schemas.openxmlformats.org/officeDocument/2006/relationships/tags" Target="../tags/tag46.xml"/><Relationship Id="rId2" Type="http://schemas.openxmlformats.org/officeDocument/2006/relationships/image" Target="../media/image1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image" Target="../media/image107.png"/><Relationship Id="rId8" Type="http://schemas.openxmlformats.org/officeDocument/2006/relationships/image" Target="../media/image106.png"/><Relationship Id="rId7" Type="http://schemas.openxmlformats.org/officeDocument/2006/relationships/image" Target="../media/image105.png"/><Relationship Id="rId6" Type="http://schemas.openxmlformats.org/officeDocument/2006/relationships/image" Target="../media/image104.png"/><Relationship Id="rId5" Type="http://schemas.openxmlformats.org/officeDocument/2006/relationships/image" Target="../media/image20.png"/><Relationship Id="rId4" Type="http://schemas.openxmlformats.org/officeDocument/2006/relationships/tags" Target="../tags/tag48.xml"/><Relationship Id="rId3" Type="http://schemas.openxmlformats.org/officeDocument/2006/relationships/image" Target="../media/image19.png"/><Relationship Id="rId2" Type="http://schemas.openxmlformats.org/officeDocument/2006/relationships/tags" Target="../tags/tag47.xml"/><Relationship Id="rId10" Type="http://schemas.openxmlformats.org/officeDocument/2006/relationships/slideLayout" Target="../slideLayouts/slideLayout1.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9" Type="http://schemas.openxmlformats.org/officeDocument/2006/relationships/image" Target="../media/image110.png"/><Relationship Id="rId8" Type="http://schemas.openxmlformats.org/officeDocument/2006/relationships/image" Target="../media/image105.png"/><Relationship Id="rId7" Type="http://schemas.openxmlformats.org/officeDocument/2006/relationships/image" Target="../media/image109.png"/><Relationship Id="rId6" Type="http://schemas.openxmlformats.org/officeDocument/2006/relationships/image" Target="../media/image108.png"/><Relationship Id="rId5" Type="http://schemas.openxmlformats.org/officeDocument/2006/relationships/image" Target="../media/image20.png"/><Relationship Id="rId4" Type="http://schemas.openxmlformats.org/officeDocument/2006/relationships/tags" Target="../tags/tag50.xml"/><Relationship Id="rId3" Type="http://schemas.openxmlformats.org/officeDocument/2006/relationships/image" Target="../media/image19.png"/><Relationship Id="rId2" Type="http://schemas.openxmlformats.org/officeDocument/2006/relationships/tags" Target="../tags/tag49.xml"/><Relationship Id="rId11" Type="http://schemas.openxmlformats.org/officeDocument/2006/relationships/slideLayout" Target="../slideLayouts/slideLayout1.xml"/><Relationship Id="rId10" Type="http://schemas.openxmlformats.org/officeDocument/2006/relationships/image" Target="../media/image111.png"/><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3.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14.png"/><Relationship Id="rId7" Type="http://schemas.openxmlformats.org/officeDocument/2006/relationships/image" Target="../media/image113.png"/><Relationship Id="rId6" Type="http://schemas.openxmlformats.org/officeDocument/2006/relationships/image" Target="../media/image112.png"/><Relationship Id="rId5" Type="http://schemas.openxmlformats.org/officeDocument/2006/relationships/image" Target="../media/image20.png"/><Relationship Id="rId4" Type="http://schemas.openxmlformats.org/officeDocument/2006/relationships/tags" Target="../tags/tag52.xml"/><Relationship Id="rId3" Type="http://schemas.openxmlformats.org/officeDocument/2006/relationships/image" Target="../media/image19.png"/><Relationship Id="rId2" Type="http://schemas.openxmlformats.org/officeDocument/2006/relationships/tags" Target="../tags/tag51.xml"/><Relationship Id="rId11" Type="http://schemas.openxmlformats.org/officeDocument/2006/relationships/slideLayout" Target="../slideLayouts/slideLayout1.xml"/><Relationship Id="rId10" Type="http://schemas.openxmlformats.org/officeDocument/2006/relationships/image" Target="../media/image115.png"/><Relationship Id="rId1" Type="http://schemas.openxmlformats.org/officeDocument/2006/relationships/image" Target="../media/image18.jpeg"/></Relationships>
</file>

<file path=ppt/slides/_rels/slide31.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18.png"/><Relationship Id="rId7" Type="http://schemas.openxmlformats.org/officeDocument/2006/relationships/image" Target="../media/image117.png"/><Relationship Id="rId6" Type="http://schemas.openxmlformats.org/officeDocument/2006/relationships/image" Target="../media/image116.png"/><Relationship Id="rId5" Type="http://schemas.openxmlformats.org/officeDocument/2006/relationships/image" Target="../media/image20.png"/><Relationship Id="rId4" Type="http://schemas.openxmlformats.org/officeDocument/2006/relationships/tags" Target="../tags/tag54.xml"/><Relationship Id="rId3" Type="http://schemas.openxmlformats.org/officeDocument/2006/relationships/image" Target="../media/image19.png"/><Relationship Id="rId2" Type="http://schemas.openxmlformats.org/officeDocument/2006/relationships/tags" Target="../tags/tag53.xml"/><Relationship Id="rId11" Type="http://schemas.openxmlformats.org/officeDocument/2006/relationships/slideLayout" Target="../slideLayouts/slideLayout1.xml"/><Relationship Id="rId10" Type="http://schemas.openxmlformats.org/officeDocument/2006/relationships/image" Target="../media/image119.png"/><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9" Type="http://schemas.openxmlformats.org/officeDocument/2006/relationships/image" Target="../media/image122.png"/><Relationship Id="rId8" Type="http://schemas.openxmlformats.org/officeDocument/2006/relationships/image" Target="../media/image105.png"/><Relationship Id="rId7" Type="http://schemas.openxmlformats.org/officeDocument/2006/relationships/image" Target="../media/image121.png"/><Relationship Id="rId6" Type="http://schemas.openxmlformats.org/officeDocument/2006/relationships/image" Target="../media/image120.png"/><Relationship Id="rId5" Type="http://schemas.openxmlformats.org/officeDocument/2006/relationships/image" Target="../media/image20.png"/><Relationship Id="rId4" Type="http://schemas.openxmlformats.org/officeDocument/2006/relationships/tags" Target="../tags/tag56.xml"/><Relationship Id="rId3" Type="http://schemas.openxmlformats.org/officeDocument/2006/relationships/image" Target="../media/image19.png"/><Relationship Id="rId2" Type="http://schemas.openxmlformats.org/officeDocument/2006/relationships/tags" Target="../tags/tag55.xml"/><Relationship Id="rId11" Type="http://schemas.openxmlformats.org/officeDocument/2006/relationships/slideLayout" Target="../slideLayouts/slideLayout1.xml"/><Relationship Id="rId10" Type="http://schemas.openxmlformats.org/officeDocument/2006/relationships/image" Target="../media/image123.png"/><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26.png"/><Relationship Id="rId7" Type="http://schemas.openxmlformats.org/officeDocument/2006/relationships/image" Target="../media/image125.png"/><Relationship Id="rId6" Type="http://schemas.openxmlformats.org/officeDocument/2006/relationships/image" Target="../media/image124.png"/><Relationship Id="rId5" Type="http://schemas.openxmlformats.org/officeDocument/2006/relationships/image" Target="../media/image20.png"/><Relationship Id="rId4" Type="http://schemas.openxmlformats.org/officeDocument/2006/relationships/tags" Target="../tags/tag58.xml"/><Relationship Id="rId3" Type="http://schemas.openxmlformats.org/officeDocument/2006/relationships/image" Target="../media/image19.png"/><Relationship Id="rId2" Type="http://schemas.openxmlformats.org/officeDocument/2006/relationships/tags" Target="../tags/tag57.xml"/><Relationship Id="rId11" Type="http://schemas.openxmlformats.org/officeDocument/2006/relationships/slideLayout" Target="../slideLayouts/slideLayout1.xml"/><Relationship Id="rId10" Type="http://schemas.openxmlformats.org/officeDocument/2006/relationships/image" Target="../media/image127.png"/><Relationship Id="rId1" Type="http://schemas.openxmlformats.org/officeDocument/2006/relationships/image" Target="../media/image18.jpeg"/></Relationships>
</file>

<file path=ppt/slides/_rels/slide34.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30.png"/><Relationship Id="rId7" Type="http://schemas.openxmlformats.org/officeDocument/2006/relationships/image" Target="../media/image129.png"/><Relationship Id="rId6" Type="http://schemas.openxmlformats.org/officeDocument/2006/relationships/image" Target="../media/image128.png"/><Relationship Id="rId5" Type="http://schemas.openxmlformats.org/officeDocument/2006/relationships/image" Target="../media/image20.png"/><Relationship Id="rId4" Type="http://schemas.openxmlformats.org/officeDocument/2006/relationships/tags" Target="../tags/tag60.xml"/><Relationship Id="rId3" Type="http://schemas.openxmlformats.org/officeDocument/2006/relationships/image" Target="../media/image19.png"/><Relationship Id="rId2" Type="http://schemas.openxmlformats.org/officeDocument/2006/relationships/tags" Target="../tags/tag59.xml"/><Relationship Id="rId11" Type="http://schemas.openxmlformats.org/officeDocument/2006/relationships/slideLayout" Target="../slideLayouts/slideLayout1.xml"/><Relationship Id="rId10" Type="http://schemas.openxmlformats.org/officeDocument/2006/relationships/image" Target="../media/image131.png"/><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33.png"/><Relationship Id="rId7" Type="http://schemas.openxmlformats.org/officeDocument/2006/relationships/image" Target="../media/image105.png"/><Relationship Id="rId6" Type="http://schemas.openxmlformats.org/officeDocument/2006/relationships/image" Target="../media/image132.png"/><Relationship Id="rId5" Type="http://schemas.openxmlformats.org/officeDocument/2006/relationships/image" Target="../media/image20.png"/><Relationship Id="rId4" Type="http://schemas.openxmlformats.org/officeDocument/2006/relationships/tags" Target="../tags/tag62.xml"/><Relationship Id="rId3" Type="http://schemas.openxmlformats.org/officeDocument/2006/relationships/image" Target="../media/image19.png"/><Relationship Id="rId2" Type="http://schemas.openxmlformats.org/officeDocument/2006/relationships/tags" Target="../tags/tag61.xml"/><Relationship Id="rId1" Type="http://schemas.openxmlformats.org/officeDocument/2006/relationships/image" Target="../media/image18.jpe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135.png"/><Relationship Id="rId3" Type="http://schemas.openxmlformats.org/officeDocument/2006/relationships/image" Target="../media/image134.png"/><Relationship Id="rId2" Type="http://schemas.openxmlformats.org/officeDocument/2006/relationships/image" Target="../media/image4.png"/><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tags" Target="../tags/tag2.xml"/><Relationship Id="rId2" Type="http://schemas.openxmlformats.org/officeDocument/2006/relationships/image" Target="../media/image14.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tags" Target="../tags/tag4.xml"/><Relationship Id="rId3" Type="http://schemas.openxmlformats.org/officeDocument/2006/relationships/image" Target="../media/image19.png"/><Relationship Id="rId2" Type="http://schemas.openxmlformats.org/officeDocument/2006/relationships/tags" Target="../tags/tag3.xml"/><Relationship Id="rId10" Type="http://schemas.openxmlformats.org/officeDocument/2006/relationships/slideLayout" Target="../slideLayouts/slideLayout1.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tags" Target="../tags/tag6.xml"/><Relationship Id="rId3" Type="http://schemas.openxmlformats.org/officeDocument/2006/relationships/image" Target="../media/image19.png"/><Relationship Id="rId2" Type="http://schemas.openxmlformats.org/officeDocument/2006/relationships/tags" Target="../tags/tag5.xml"/><Relationship Id="rId11" Type="http://schemas.openxmlformats.org/officeDocument/2006/relationships/slideLayout" Target="../slideLayouts/slideLayout1.xml"/><Relationship Id="rId10" Type="http://schemas.openxmlformats.org/officeDocument/2006/relationships/image" Target="../media/image29.png"/><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0.png"/><Relationship Id="rId4" Type="http://schemas.openxmlformats.org/officeDocument/2006/relationships/tags" Target="../tags/tag8.xml"/><Relationship Id="rId3" Type="http://schemas.openxmlformats.org/officeDocument/2006/relationships/image" Target="../media/image19.png"/><Relationship Id="rId2" Type="http://schemas.openxmlformats.org/officeDocument/2006/relationships/tags" Target="../tags/tag7.xml"/><Relationship Id="rId11" Type="http://schemas.openxmlformats.org/officeDocument/2006/relationships/slideLayout" Target="../slideLayouts/slideLayout1.xml"/><Relationship Id="rId10" Type="http://schemas.openxmlformats.org/officeDocument/2006/relationships/image" Target="../media/image29.pn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20.png"/><Relationship Id="rId4" Type="http://schemas.openxmlformats.org/officeDocument/2006/relationships/tags" Target="../tags/tag10.xml"/><Relationship Id="rId3" Type="http://schemas.openxmlformats.org/officeDocument/2006/relationships/image" Target="../media/image19.png"/><Relationship Id="rId2" Type="http://schemas.openxmlformats.org/officeDocument/2006/relationships/tags" Target="../tags/tag9.xml"/><Relationship Id="rId11" Type="http://schemas.openxmlformats.org/officeDocument/2006/relationships/slideLayout" Target="../slideLayouts/slideLayout1.xml"/><Relationship Id="rId10" Type="http://schemas.openxmlformats.org/officeDocument/2006/relationships/image" Target="../media/image29.png"/><Relationship Id="rId1" Type="http://schemas.openxmlformats.org/officeDocument/2006/relationships/image" Target="../media/image18.jpeg"/></Relationships>
</file>

<file path=ppt/slides/_rels/slide9.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38.png"/><Relationship Id="rId7" Type="http://schemas.openxmlformats.org/officeDocument/2006/relationships/image" Target="../media/image37.jpeg"/><Relationship Id="rId6" Type="http://schemas.openxmlformats.org/officeDocument/2006/relationships/image" Target="../media/image36.png"/><Relationship Id="rId5" Type="http://schemas.openxmlformats.org/officeDocument/2006/relationships/image" Target="../media/image20.png"/><Relationship Id="rId4" Type="http://schemas.openxmlformats.org/officeDocument/2006/relationships/tags" Target="../tags/tag12.xml"/><Relationship Id="rId3" Type="http://schemas.openxmlformats.org/officeDocument/2006/relationships/image" Target="../media/image19.png"/><Relationship Id="rId2" Type="http://schemas.openxmlformats.org/officeDocument/2006/relationships/tags" Target="../tags/tag11.xml"/><Relationship Id="rId11" Type="http://schemas.openxmlformats.org/officeDocument/2006/relationships/slideLayout" Target="../slideLayouts/slideLayout1.xml"/><Relationship Id="rId10" Type="http://schemas.openxmlformats.org/officeDocument/2006/relationships/image" Target="../media/image29.png"/><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6" name="TextBox 8"/>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a </a:t>
            </a:r>
            <a:r>
              <a:rPr lang="zh-CN" altLang="en-US" sz="200" dirty="0">
                <a:latin typeface="Arial" panose="020B0604020202020204" pitchFamily="34" charset="0"/>
              </a:rPr>
              <a:t>编制材料、制品、机具的详细进场计划。</a:t>
            </a:r>
            <a:endParaRPr lang="zh-CN" altLang="en-US" sz="200" dirty="0">
              <a:latin typeface="Arial" panose="020B0604020202020204" pitchFamily="34" charset="0"/>
            </a:endParaRPr>
          </a:p>
        </p:txBody>
      </p:sp>
      <p:sp>
        <p:nvSpPr>
          <p:cNvPr id="1027" name="TextBox 7"/>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对于腹板模板，应根据腹板高度设置对拉性杆，对拉性杆宜采用塑料套管，以便拉杆取出，不得用气割将拉杆割断。</a:t>
            </a:r>
            <a:endParaRPr lang="zh-CN" altLang="en-US" sz="200" dirty="0">
              <a:latin typeface="Arial" panose="020B0604020202020204" pitchFamily="34" charset="0"/>
            </a:endParaRPr>
          </a:p>
        </p:txBody>
      </p:sp>
      <p:pic>
        <p:nvPicPr>
          <p:cNvPr id="1028" name="图片 6" descr="图片25.png"/>
          <p:cNvPicPr/>
          <p:nvPr/>
        </p:nvPicPr>
        <p:blipFill>
          <a:blip r:embed="rId1"/>
          <a:stretch>
            <a:fillRect/>
          </a:stretch>
        </p:blipFill>
        <p:spPr>
          <a:xfrm>
            <a:off x="0" y="0"/>
            <a:ext cx="9144000" cy="5143500"/>
          </a:xfrm>
          <a:prstGeom prst="rect">
            <a:avLst/>
          </a:prstGeom>
          <a:noFill/>
          <a:ln w="9525">
            <a:noFill/>
          </a:ln>
        </p:spPr>
      </p:pic>
      <p:pic>
        <p:nvPicPr>
          <p:cNvPr id="1029" name="Aitds8" descr="C:\Users\wang\Desktop\PPT素材\33.png33"/>
          <p:cNvPicPr>
            <a:picLocks noChangeAspect="1"/>
          </p:cNvPicPr>
          <p:nvPr/>
        </p:nvPicPr>
        <p:blipFill>
          <a:blip r:embed="rId2"/>
          <a:stretch>
            <a:fillRect/>
          </a:stretch>
        </p:blipFill>
        <p:spPr>
          <a:xfrm>
            <a:off x="3933825" y="439738"/>
            <a:ext cx="925513" cy="827087"/>
          </a:xfrm>
          <a:prstGeom prst="rect">
            <a:avLst/>
          </a:prstGeom>
          <a:noFill/>
          <a:ln w="9525">
            <a:noFill/>
          </a:ln>
        </p:spPr>
      </p:pic>
      <p:sp>
        <p:nvSpPr>
          <p:cNvPr id="3" name="文本框 2"/>
          <p:cNvSpPr txBox="1"/>
          <p:nvPr>
            <p:custDataLst>
              <p:tags r:id="rId3"/>
            </p:custDataLst>
          </p:nvPr>
        </p:nvSpPr>
        <p:spPr>
          <a:xfrm>
            <a:off x="3338195" y="3305810"/>
            <a:ext cx="2467610" cy="354330"/>
          </a:xfrm>
          <a:prstGeom prst="rect">
            <a:avLst/>
          </a:prstGeom>
          <a:noFill/>
        </p:spPr>
        <p:txBody>
          <a:bodyPr wrap="square" rtlCol="0">
            <a:noAutofit/>
          </a:bodyPr>
          <a:p>
            <a:r>
              <a:rPr lang="en-US" altLang="zh-CN" b="1">
                <a:solidFill>
                  <a:schemeClr val="bg1"/>
                </a:solidFill>
                <a:highlight>
                  <a:srgbClr val="FF0000"/>
                </a:highlight>
              </a:rPr>
              <a:t> </a:t>
            </a:r>
            <a:r>
              <a:rPr lang="zh-CN" altLang="en-US" b="1">
                <a:solidFill>
                  <a:schemeClr val="bg1"/>
                </a:solidFill>
                <a:highlight>
                  <a:srgbClr val="FF0000"/>
                </a:highlight>
              </a:rPr>
              <a:t>时</a:t>
            </a:r>
            <a:r>
              <a:rPr lang="en-US" altLang="zh-CN" b="1">
                <a:solidFill>
                  <a:schemeClr val="bg1"/>
                </a:solidFill>
                <a:highlight>
                  <a:srgbClr val="FF0000"/>
                </a:highlight>
              </a:rPr>
              <a:t> </a:t>
            </a:r>
            <a:r>
              <a:rPr lang="zh-CN" altLang="en-US" b="1">
                <a:solidFill>
                  <a:schemeClr val="bg1"/>
                </a:solidFill>
                <a:highlight>
                  <a:srgbClr val="FF0000"/>
                </a:highlight>
              </a:rPr>
              <a:t>间</a:t>
            </a:r>
            <a:r>
              <a:rPr lang="en-US" altLang="zh-CN" b="1">
                <a:solidFill>
                  <a:schemeClr val="bg1"/>
                </a:solidFill>
                <a:highlight>
                  <a:srgbClr val="FF0000"/>
                </a:highlight>
              </a:rPr>
              <a:t> </a:t>
            </a:r>
            <a:r>
              <a:rPr lang="en-US" altLang="zh-CN" b="1">
                <a:solidFill>
                  <a:schemeClr val="bg1"/>
                </a:solidFill>
              </a:rPr>
              <a:t>  </a:t>
            </a:r>
            <a:r>
              <a:rPr lang="en-US" altLang="zh-CN" b="1">
                <a:solidFill>
                  <a:srgbClr val="FF0000"/>
                </a:solidFill>
              </a:rPr>
              <a:t>2023</a:t>
            </a:r>
            <a:r>
              <a:rPr lang="zh-CN" altLang="en-US" b="1">
                <a:solidFill>
                  <a:srgbClr val="FF0000"/>
                </a:solidFill>
              </a:rPr>
              <a:t>年</a:t>
            </a:r>
            <a:r>
              <a:rPr lang="en-US" altLang="zh-CN" b="1">
                <a:solidFill>
                  <a:srgbClr val="FF0000"/>
                </a:solidFill>
              </a:rPr>
              <a:t>6</a:t>
            </a:r>
            <a:r>
              <a:rPr lang="zh-CN" altLang="en-US" b="1">
                <a:solidFill>
                  <a:srgbClr val="FF0000"/>
                </a:solidFill>
              </a:rPr>
              <a:t>月</a:t>
            </a:r>
            <a:r>
              <a:rPr lang="en-US" altLang="zh-CN" b="1">
                <a:solidFill>
                  <a:srgbClr val="FF0000"/>
                </a:solidFill>
              </a:rPr>
              <a:t>X</a:t>
            </a:r>
            <a:r>
              <a:rPr lang="zh-CN" altLang="en-US" b="1">
                <a:solidFill>
                  <a:srgbClr val="FF0000"/>
                </a:solidFill>
              </a:rPr>
              <a:t>日</a:t>
            </a:r>
            <a:endParaRPr lang="zh-CN" altLang="en-US" b="1">
              <a:solidFill>
                <a:srgbClr val="FF0000"/>
              </a:solidFill>
            </a:endParaRPr>
          </a:p>
        </p:txBody>
      </p:sp>
      <p:pic>
        <p:nvPicPr>
          <p:cNvPr id="4" name="图片 3" descr="WPS图片(1)"/>
          <p:cNvPicPr>
            <a:picLocks noChangeAspect="1"/>
          </p:cNvPicPr>
          <p:nvPr/>
        </p:nvPicPr>
        <p:blipFill>
          <a:blip r:embed="rId4"/>
          <a:stretch>
            <a:fillRect/>
          </a:stretch>
        </p:blipFill>
        <p:spPr>
          <a:xfrm>
            <a:off x="0" y="1635760"/>
            <a:ext cx="9144000" cy="725170"/>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7"/>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铸铁管应无裂纹、铸疤等。</a:t>
            </a:r>
            <a:endParaRPr lang="zh-CN" altLang="en-US" sz="200" dirty="0">
              <a:latin typeface="Arial" panose="020B0604020202020204" pitchFamily="34" charset="0"/>
            </a:endParaRPr>
          </a:p>
        </p:txBody>
      </p:sp>
      <p:sp>
        <p:nvSpPr>
          <p:cNvPr id="10243" name="TextBox 6"/>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9.5.2</a:t>
            </a:r>
            <a:r>
              <a:rPr lang="zh-CN" altLang="en-US" sz="200" dirty="0">
                <a:latin typeface="Arial" panose="020B0604020202020204" pitchFamily="34" charset="0"/>
              </a:rPr>
              <a:t>防治责任范围动态监测</a:t>
            </a:r>
            <a:endParaRPr lang="zh-CN" altLang="en-US" sz="200" dirty="0">
              <a:latin typeface="Arial" panose="020B0604020202020204" pitchFamily="34" charset="0"/>
            </a:endParaRPr>
          </a:p>
        </p:txBody>
      </p:sp>
      <p:pic>
        <p:nvPicPr>
          <p:cNvPr id="10244" name="图片 5" descr="图片25.png"/>
          <p:cNvPicPr/>
          <p:nvPr/>
        </p:nvPicPr>
        <p:blipFill>
          <a:blip r:embed="rId1"/>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2"/>
          <a:stretch>
            <a:fillRect/>
          </a:stretch>
        </p:blipFill>
        <p:spPr>
          <a:xfrm>
            <a:off x="3851275" y="790575"/>
            <a:ext cx="1439863" cy="388938"/>
          </a:xfrm>
          <a:prstGeom prst="rect">
            <a:avLst/>
          </a:prstGeom>
          <a:noFill/>
          <a:ln w="9525">
            <a:noFill/>
          </a:ln>
        </p:spPr>
      </p:pic>
      <p:pic>
        <p:nvPicPr>
          <p:cNvPr id="10" name="PA-102211" descr="图片包含 游戏机, 灯&#10;&#10;描述已自动生成"/>
          <p:cNvPicPr>
            <a:picLocks noChangeAspect="1"/>
          </p:cNvPicPr>
          <p:nvPr>
            <p:custDataLst>
              <p:tags r:id="rId3"/>
            </p:custDataLst>
          </p:nvPr>
        </p:nvPicPr>
        <p:blipFill>
          <a:blip r:embed="rId4"/>
          <a:stretch>
            <a:fillRect/>
          </a:stretch>
        </p:blipFill>
        <p:spPr>
          <a:xfrm>
            <a:off x="6429375" y="857250"/>
            <a:ext cx="1517650" cy="1074738"/>
          </a:xfrm>
          <a:prstGeom prst="rect">
            <a:avLst/>
          </a:prstGeom>
          <a:noFill/>
          <a:ln w="9525">
            <a:noFill/>
          </a:ln>
        </p:spPr>
      </p:pic>
      <p:pic>
        <p:nvPicPr>
          <p:cNvPr id="10247" name="Picture 10"/>
          <p:cNvPicPr>
            <a:picLocks noChangeAspect="1"/>
          </p:cNvPicPr>
          <p:nvPr/>
        </p:nvPicPr>
        <p:blipFill>
          <a:blip r:embed="rId5"/>
          <a:stretch>
            <a:fillRect/>
          </a:stretch>
        </p:blipFill>
        <p:spPr>
          <a:xfrm>
            <a:off x="34925" y="2409825"/>
            <a:ext cx="9120188" cy="1054100"/>
          </a:xfrm>
          <a:prstGeom prst="rect">
            <a:avLst/>
          </a:prstGeom>
          <a:noFill/>
          <a:ln w="9525">
            <a:noFill/>
          </a:ln>
        </p:spPr>
      </p:pic>
      <p:pic>
        <p:nvPicPr>
          <p:cNvPr id="10248" name="Picture 11"/>
          <p:cNvPicPr>
            <a:picLocks noChangeAspect="1"/>
          </p:cNvPicPr>
          <p:nvPr/>
        </p:nvPicPr>
        <p:blipFill>
          <a:blip r:embed="rId6"/>
          <a:stretch>
            <a:fillRect/>
          </a:stretch>
        </p:blipFill>
        <p:spPr>
          <a:xfrm>
            <a:off x="3217863" y="1435100"/>
            <a:ext cx="3146425" cy="1103313"/>
          </a:xfrm>
          <a:prstGeom prst="rect">
            <a:avLst/>
          </a:prstGeom>
          <a:noFill/>
          <a:ln w="9525">
            <a:noFill/>
          </a:ln>
        </p:spPr>
      </p:pic>
    </p:spTree>
  </p:cSld>
  <p:clrMapOvr>
    <a:masterClrMapping/>
  </p:clrMapOvr>
  <p:transition spd="slow"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38"/>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⑦按园林绿化和水土保持方案设计要求，在完成</a:t>
            </a:r>
            <a:r>
              <a:rPr lang="en-US" altLang="zh-CN" sz="200" dirty="0">
                <a:latin typeface="Arial" panose="020B0604020202020204" pitchFamily="34" charset="0"/>
              </a:rPr>
              <a:t>xxxx</a:t>
            </a:r>
            <a:r>
              <a:rPr lang="zh-CN" altLang="en-US" sz="200" dirty="0">
                <a:latin typeface="Arial" panose="020B0604020202020204" pitchFamily="34" charset="0"/>
              </a:rPr>
              <a:t>建设区绿化后，应加强绿地管护工作，不能随意攀折、践踏，重视补栽工作，保证林草成活率。</a:t>
            </a:r>
            <a:endParaRPr lang="zh-CN" altLang="en-US" sz="200" dirty="0">
              <a:latin typeface="Arial" panose="020B0604020202020204" pitchFamily="34" charset="0"/>
            </a:endParaRPr>
          </a:p>
        </p:txBody>
      </p:sp>
      <p:sp>
        <p:nvSpPr>
          <p:cNvPr id="11267" name="TextBox 37"/>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2)</a:t>
            </a:r>
            <a:r>
              <a:rPr lang="zh-CN" altLang="en-US" sz="200" dirty="0">
                <a:latin typeface="Arial" panose="020B0604020202020204" pitchFamily="34" charset="0"/>
              </a:rPr>
              <a:t>、施工现场材料堆码有序，标识清楚，严禁乱堆乱放，严禁堵塞交通。</a:t>
            </a:r>
            <a:endParaRPr lang="zh-CN" altLang="en-US" sz="200" dirty="0">
              <a:latin typeface="Arial" panose="020B0604020202020204" pitchFamily="34" charset="0"/>
            </a:endParaRPr>
          </a:p>
        </p:txBody>
      </p:sp>
      <p:pic>
        <p:nvPicPr>
          <p:cNvPr id="11268" name="图片 36" descr="图片112.png.jpg"/>
          <p:cNvPicPr/>
          <p:nvPr/>
        </p:nvPicPr>
        <p:blipFill>
          <a:blip r:embed="rId1"/>
          <a:stretch>
            <a:fillRect/>
          </a:stretch>
        </p:blipFill>
        <p:spPr>
          <a:xfrm>
            <a:off x="0" y="0"/>
            <a:ext cx="9144000" cy="5143500"/>
          </a:xfrm>
          <a:prstGeom prst="rect">
            <a:avLst/>
          </a:prstGeom>
          <a:noFill/>
          <a:ln w="9525">
            <a:noFill/>
          </a:ln>
        </p:spPr>
      </p:pic>
      <p:cxnSp>
        <p:nvCxnSpPr>
          <p:cNvPr id="1126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1271" name="组合 4"/>
          <p:cNvGrpSpPr/>
          <p:nvPr/>
        </p:nvGrpSpPr>
        <p:grpSpPr>
          <a:xfrm>
            <a:off x="7983538" y="-68262"/>
            <a:ext cx="1233487" cy="854075"/>
            <a:chOff x="15268" y="865"/>
            <a:chExt cx="3188" cy="2256"/>
          </a:xfrm>
        </p:grpSpPr>
        <p:pic>
          <p:nvPicPr>
            <p:cNvPr id="11302"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1303"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20520" name="六边形 20519"/>
          <p:cNvSpPr/>
          <p:nvPr/>
        </p:nvSpPr>
        <p:spPr>
          <a:xfrm>
            <a:off x="412750" y="2139950"/>
            <a:ext cx="1303338"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22" name="六边形 20521"/>
          <p:cNvSpPr/>
          <p:nvPr/>
        </p:nvSpPr>
        <p:spPr>
          <a:xfrm>
            <a:off x="1517650" y="1574800"/>
            <a:ext cx="1304925"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23" name="六边形 20522"/>
          <p:cNvSpPr/>
          <p:nvPr/>
        </p:nvSpPr>
        <p:spPr>
          <a:xfrm>
            <a:off x="1517650" y="2722563"/>
            <a:ext cx="1303338"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24" name="六边形 20523"/>
          <p:cNvSpPr/>
          <p:nvPr/>
        </p:nvSpPr>
        <p:spPr>
          <a:xfrm>
            <a:off x="2628900" y="1030288"/>
            <a:ext cx="1303338"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25" name="六边形 20524"/>
          <p:cNvSpPr/>
          <p:nvPr/>
        </p:nvSpPr>
        <p:spPr>
          <a:xfrm>
            <a:off x="2628900" y="2139950"/>
            <a:ext cx="1303338"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26" name="六边形 20525"/>
          <p:cNvSpPr/>
          <p:nvPr/>
        </p:nvSpPr>
        <p:spPr>
          <a:xfrm>
            <a:off x="2628900" y="3282950"/>
            <a:ext cx="1303338"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27" name="六边形 20526"/>
          <p:cNvSpPr/>
          <p:nvPr/>
        </p:nvSpPr>
        <p:spPr>
          <a:xfrm>
            <a:off x="3735388" y="1576388"/>
            <a:ext cx="1303338"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28" name="六边形 20527"/>
          <p:cNvSpPr/>
          <p:nvPr/>
        </p:nvSpPr>
        <p:spPr>
          <a:xfrm>
            <a:off x="3735388" y="2722563"/>
            <a:ext cx="1303338"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29" name="六边形 20528"/>
          <p:cNvSpPr/>
          <p:nvPr/>
        </p:nvSpPr>
        <p:spPr>
          <a:xfrm>
            <a:off x="4857750" y="1030288"/>
            <a:ext cx="1304925"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30" name="六边形 20529"/>
          <p:cNvSpPr/>
          <p:nvPr/>
        </p:nvSpPr>
        <p:spPr>
          <a:xfrm>
            <a:off x="4857750" y="2139950"/>
            <a:ext cx="1304925"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31" name="六边形 20530"/>
          <p:cNvSpPr/>
          <p:nvPr/>
        </p:nvSpPr>
        <p:spPr>
          <a:xfrm>
            <a:off x="4857750" y="3282950"/>
            <a:ext cx="1304925"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32" name="六边形 20531"/>
          <p:cNvSpPr/>
          <p:nvPr/>
        </p:nvSpPr>
        <p:spPr>
          <a:xfrm>
            <a:off x="5991225" y="1576388"/>
            <a:ext cx="1303338"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33" name="六边形 20532"/>
          <p:cNvSpPr/>
          <p:nvPr/>
        </p:nvSpPr>
        <p:spPr>
          <a:xfrm>
            <a:off x="5991225" y="2722563"/>
            <a:ext cx="1303338" cy="1046163"/>
          </a:xfrm>
          <a:prstGeom prst="hexagon">
            <a:avLst/>
          </a:prstGeom>
          <a:solidFill>
            <a:srgbClr val="FFBE00"/>
          </a:soli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0534" name="六边形 20533"/>
          <p:cNvSpPr/>
          <p:nvPr/>
        </p:nvSpPr>
        <p:spPr>
          <a:xfrm>
            <a:off x="7115175" y="2146300"/>
            <a:ext cx="1303338" cy="1046163"/>
          </a:xfrm>
          <a:prstGeom prst="hexagon">
            <a:avLst/>
          </a:prstGeom>
          <a:solidFill>
            <a:srgbClr val="9B0D13"/>
          </a:solidFill>
          <a:ln w="6350" cap="flat" cmpd="sng" algn="ctr">
            <a:solidFill>
              <a:srgbClr val="000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1286" name="Picture 37"/>
          <p:cNvPicPr>
            <a:picLocks noChangeAspect="1"/>
          </p:cNvPicPr>
          <p:nvPr/>
        </p:nvPicPr>
        <p:blipFill>
          <a:blip r:embed="rId6"/>
          <a:stretch>
            <a:fillRect/>
          </a:stretch>
        </p:blipFill>
        <p:spPr>
          <a:xfrm>
            <a:off x="741363" y="4510088"/>
            <a:ext cx="7937500" cy="463550"/>
          </a:xfrm>
          <a:prstGeom prst="rect">
            <a:avLst/>
          </a:prstGeom>
          <a:noFill/>
          <a:ln w="9525">
            <a:noFill/>
          </a:ln>
        </p:spPr>
      </p:pic>
      <p:pic>
        <p:nvPicPr>
          <p:cNvPr id="11287" name="Picture 38"/>
          <p:cNvPicPr>
            <a:picLocks noChangeAspect="1"/>
          </p:cNvPicPr>
          <p:nvPr/>
        </p:nvPicPr>
        <p:blipFill>
          <a:blip r:embed="rId7"/>
          <a:stretch>
            <a:fillRect/>
          </a:stretch>
        </p:blipFill>
        <p:spPr>
          <a:xfrm>
            <a:off x="7192963" y="2420938"/>
            <a:ext cx="1158875" cy="517525"/>
          </a:xfrm>
          <a:prstGeom prst="rect">
            <a:avLst/>
          </a:prstGeom>
          <a:noFill/>
          <a:ln w="9525">
            <a:noFill/>
          </a:ln>
        </p:spPr>
      </p:pic>
      <p:pic>
        <p:nvPicPr>
          <p:cNvPr id="11288" name="Picture 39"/>
          <p:cNvPicPr>
            <a:picLocks noChangeAspect="1"/>
          </p:cNvPicPr>
          <p:nvPr/>
        </p:nvPicPr>
        <p:blipFill>
          <a:blip r:embed="rId8"/>
          <a:stretch>
            <a:fillRect/>
          </a:stretch>
        </p:blipFill>
        <p:spPr>
          <a:xfrm>
            <a:off x="6043613" y="1793875"/>
            <a:ext cx="1165225" cy="725488"/>
          </a:xfrm>
          <a:prstGeom prst="rect">
            <a:avLst/>
          </a:prstGeom>
          <a:noFill/>
          <a:ln w="9525">
            <a:noFill/>
          </a:ln>
        </p:spPr>
      </p:pic>
      <p:pic>
        <p:nvPicPr>
          <p:cNvPr id="11289" name="Picture 40"/>
          <p:cNvPicPr>
            <a:picLocks noChangeAspect="1"/>
          </p:cNvPicPr>
          <p:nvPr/>
        </p:nvPicPr>
        <p:blipFill>
          <a:blip r:embed="rId9"/>
          <a:stretch>
            <a:fillRect/>
          </a:stretch>
        </p:blipFill>
        <p:spPr>
          <a:xfrm>
            <a:off x="6043613" y="2903538"/>
            <a:ext cx="1165225" cy="725487"/>
          </a:xfrm>
          <a:prstGeom prst="rect">
            <a:avLst/>
          </a:prstGeom>
          <a:noFill/>
          <a:ln w="9525">
            <a:noFill/>
          </a:ln>
        </p:spPr>
      </p:pic>
      <p:pic>
        <p:nvPicPr>
          <p:cNvPr id="11290" name="Picture 41"/>
          <p:cNvPicPr>
            <a:picLocks noChangeAspect="1"/>
          </p:cNvPicPr>
          <p:nvPr/>
        </p:nvPicPr>
        <p:blipFill>
          <a:blip r:embed="rId10"/>
          <a:stretch>
            <a:fillRect/>
          </a:stretch>
        </p:blipFill>
        <p:spPr>
          <a:xfrm>
            <a:off x="4935538" y="1311275"/>
            <a:ext cx="1158875" cy="517525"/>
          </a:xfrm>
          <a:prstGeom prst="rect">
            <a:avLst/>
          </a:prstGeom>
          <a:noFill/>
          <a:ln w="9525">
            <a:noFill/>
          </a:ln>
        </p:spPr>
      </p:pic>
      <p:pic>
        <p:nvPicPr>
          <p:cNvPr id="11291" name="Picture 42"/>
          <p:cNvPicPr>
            <a:picLocks noChangeAspect="1"/>
          </p:cNvPicPr>
          <p:nvPr/>
        </p:nvPicPr>
        <p:blipFill>
          <a:blip r:embed="rId11"/>
          <a:stretch>
            <a:fillRect/>
          </a:stretch>
        </p:blipFill>
        <p:spPr>
          <a:xfrm>
            <a:off x="4960938" y="2436813"/>
            <a:ext cx="1158875" cy="517525"/>
          </a:xfrm>
          <a:prstGeom prst="rect">
            <a:avLst/>
          </a:prstGeom>
          <a:noFill/>
          <a:ln w="9525">
            <a:noFill/>
          </a:ln>
        </p:spPr>
      </p:pic>
      <p:pic>
        <p:nvPicPr>
          <p:cNvPr id="11292" name="Picture 43"/>
          <p:cNvPicPr>
            <a:picLocks noChangeAspect="1"/>
          </p:cNvPicPr>
          <p:nvPr/>
        </p:nvPicPr>
        <p:blipFill>
          <a:blip r:embed="rId12"/>
          <a:stretch>
            <a:fillRect/>
          </a:stretch>
        </p:blipFill>
        <p:spPr>
          <a:xfrm>
            <a:off x="3813175" y="2909888"/>
            <a:ext cx="1158875" cy="933450"/>
          </a:xfrm>
          <a:prstGeom prst="rect">
            <a:avLst/>
          </a:prstGeom>
          <a:noFill/>
          <a:ln w="9525">
            <a:noFill/>
          </a:ln>
        </p:spPr>
      </p:pic>
      <p:pic>
        <p:nvPicPr>
          <p:cNvPr id="11293" name="Picture 44"/>
          <p:cNvPicPr>
            <a:picLocks noChangeAspect="1"/>
          </p:cNvPicPr>
          <p:nvPr/>
        </p:nvPicPr>
        <p:blipFill>
          <a:blip r:embed="rId13"/>
          <a:stretch>
            <a:fillRect/>
          </a:stretch>
        </p:blipFill>
        <p:spPr>
          <a:xfrm>
            <a:off x="4935538" y="3460750"/>
            <a:ext cx="1158875" cy="725488"/>
          </a:xfrm>
          <a:prstGeom prst="rect">
            <a:avLst/>
          </a:prstGeom>
          <a:noFill/>
          <a:ln w="9525">
            <a:noFill/>
          </a:ln>
        </p:spPr>
      </p:pic>
      <p:pic>
        <p:nvPicPr>
          <p:cNvPr id="11294" name="Picture 45"/>
          <p:cNvPicPr>
            <a:picLocks noChangeAspect="1"/>
          </p:cNvPicPr>
          <p:nvPr/>
        </p:nvPicPr>
        <p:blipFill>
          <a:blip r:embed="rId14"/>
          <a:stretch>
            <a:fillRect/>
          </a:stretch>
        </p:blipFill>
        <p:spPr>
          <a:xfrm>
            <a:off x="2705100" y="3565525"/>
            <a:ext cx="1158875" cy="725488"/>
          </a:xfrm>
          <a:prstGeom prst="rect">
            <a:avLst/>
          </a:prstGeom>
          <a:noFill/>
          <a:ln w="9525">
            <a:noFill/>
          </a:ln>
        </p:spPr>
      </p:pic>
      <p:pic>
        <p:nvPicPr>
          <p:cNvPr id="11295" name="Picture 46"/>
          <p:cNvPicPr>
            <a:picLocks noChangeAspect="1"/>
          </p:cNvPicPr>
          <p:nvPr/>
        </p:nvPicPr>
        <p:blipFill>
          <a:blip r:embed="rId15"/>
          <a:stretch>
            <a:fillRect/>
          </a:stretch>
        </p:blipFill>
        <p:spPr>
          <a:xfrm>
            <a:off x="2705100" y="2427288"/>
            <a:ext cx="1158875" cy="517525"/>
          </a:xfrm>
          <a:prstGeom prst="rect">
            <a:avLst/>
          </a:prstGeom>
          <a:noFill/>
          <a:ln w="9525">
            <a:noFill/>
          </a:ln>
        </p:spPr>
      </p:pic>
      <p:pic>
        <p:nvPicPr>
          <p:cNvPr id="11296" name="Picture 47"/>
          <p:cNvPicPr>
            <a:picLocks noChangeAspect="1"/>
          </p:cNvPicPr>
          <p:nvPr/>
        </p:nvPicPr>
        <p:blipFill>
          <a:blip r:embed="rId16"/>
          <a:stretch>
            <a:fillRect/>
          </a:stretch>
        </p:blipFill>
        <p:spPr>
          <a:xfrm>
            <a:off x="2744788" y="1312863"/>
            <a:ext cx="1165225" cy="517525"/>
          </a:xfrm>
          <a:prstGeom prst="rect">
            <a:avLst/>
          </a:prstGeom>
          <a:noFill/>
          <a:ln w="9525">
            <a:noFill/>
          </a:ln>
        </p:spPr>
      </p:pic>
      <p:pic>
        <p:nvPicPr>
          <p:cNvPr id="11297" name="Picture 48"/>
          <p:cNvPicPr>
            <a:picLocks noChangeAspect="1"/>
          </p:cNvPicPr>
          <p:nvPr/>
        </p:nvPicPr>
        <p:blipFill>
          <a:blip r:embed="rId17"/>
          <a:stretch>
            <a:fillRect/>
          </a:stretch>
        </p:blipFill>
        <p:spPr>
          <a:xfrm>
            <a:off x="1595438" y="3003550"/>
            <a:ext cx="1158875" cy="517525"/>
          </a:xfrm>
          <a:prstGeom prst="rect">
            <a:avLst/>
          </a:prstGeom>
          <a:noFill/>
          <a:ln w="9525">
            <a:noFill/>
          </a:ln>
        </p:spPr>
      </p:pic>
      <p:pic>
        <p:nvPicPr>
          <p:cNvPr id="11298" name="Picture 49"/>
          <p:cNvPicPr>
            <a:picLocks noChangeAspect="1"/>
          </p:cNvPicPr>
          <p:nvPr/>
        </p:nvPicPr>
        <p:blipFill>
          <a:blip r:embed="rId18"/>
          <a:stretch>
            <a:fillRect/>
          </a:stretch>
        </p:blipFill>
        <p:spPr>
          <a:xfrm>
            <a:off x="1595438" y="1844675"/>
            <a:ext cx="1158875" cy="517525"/>
          </a:xfrm>
          <a:prstGeom prst="rect">
            <a:avLst/>
          </a:prstGeom>
          <a:noFill/>
          <a:ln w="9525">
            <a:noFill/>
          </a:ln>
        </p:spPr>
      </p:pic>
      <p:pic>
        <p:nvPicPr>
          <p:cNvPr id="11299" name="Picture 51"/>
          <p:cNvPicPr>
            <a:picLocks noChangeAspect="1"/>
          </p:cNvPicPr>
          <p:nvPr/>
        </p:nvPicPr>
        <p:blipFill>
          <a:blip r:embed="rId19"/>
          <a:stretch>
            <a:fillRect/>
          </a:stretch>
        </p:blipFill>
        <p:spPr>
          <a:xfrm>
            <a:off x="512763" y="127000"/>
            <a:ext cx="5932487" cy="579438"/>
          </a:xfrm>
          <a:prstGeom prst="rect">
            <a:avLst/>
          </a:prstGeom>
          <a:noFill/>
          <a:ln w="9525">
            <a:noFill/>
          </a:ln>
        </p:spPr>
      </p:pic>
      <p:pic>
        <p:nvPicPr>
          <p:cNvPr id="11300" name="Picture 50"/>
          <p:cNvPicPr>
            <a:picLocks noChangeAspect="1"/>
          </p:cNvPicPr>
          <p:nvPr/>
        </p:nvPicPr>
        <p:blipFill>
          <a:blip r:embed="rId20"/>
          <a:stretch>
            <a:fillRect/>
          </a:stretch>
        </p:blipFill>
        <p:spPr>
          <a:xfrm>
            <a:off x="504825" y="2317750"/>
            <a:ext cx="1158875" cy="725488"/>
          </a:xfrm>
          <a:prstGeom prst="rect">
            <a:avLst/>
          </a:prstGeom>
          <a:noFill/>
          <a:ln w="9525">
            <a:noFill/>
          </a:ln>
        </p:spPr>
      </p:pic>
      <p:pic>
        <p:nvPicPr>
          <p:cNvPr id="11301" name="Picture 36"/>
          <p:cNvPicPr>
            <a:picLocks noChangeAspect="1"/>
          </p:cNvPicPr>
          <p:nvPr/>
        </p:nvPicPr>
        <p:blipFill>
          <a:blip r:embed="rId14"/>
          <a:stretch>
            <a:fillRect/>
          </a:stretch>
        </p:blipFill>
        <p:spPr>
          <a:xfrm>
            <a:off x="3786188" y="1714500"/>
            <a:ext cx="1158875" cy="725488"/>
          </a:xfrm>
          <a:prstGeom prst="rect">
            <a:avLst/>
          </a:prstGeom>
          <a:noFill/>
          <a:ln w="9525">
            <a:noFill/>
          </a:ln>
        </p:spPr>
      </p:pic>
    </p:spTree>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16"/>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8  </a:t>
            </a:r>
            <a:r>
              <a:rPr lang="zh-CN" altLang="en-US" sz="200" dirty="0">
                <a:latin typeface="Arial" panose="020B0604020202020204" pitchFamily="34" charset="0"/>
              </a:rPr>
              <a:t>施工现场保持干净整洁。</a:t>
            </a:r>
            <a:endParaRPr lang="zh-CN" altLang="en-US" sz="200" dirty="0">
              <a:latin typeface="Arial" panose="020B0604020202020204" pitchFamily="34" charset="0"/>
            </a:endParaRPr>
          </a:p>
        </p:txBody>
      </p:sp>
      <p:sp>
        <p:nvSpPr>
          <p:cNvPr id="12291"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（五）大车运行机构的安装</a:t>
            </a:r>
            <a:endParaRPr lang="zh-CN" altLang="en-US" sz="200" dirty="0">
              <a:latin typeface="Arial" panose="020B0604020202020204" pitchFamily="34" charset="0"/>
            </a:endParaRPr>
          </a:p>
        </p:txBody>
      </p:sp>
      <p:pic>
        <p:nvPicPr>
          <p:cNvPr id="12292"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2293"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2295" name="组合 4"/>
          <p:cNvGrpSpPr/>
          <p:nvPr/>
        </p:nvGrpSpPr>
        <p:grpSpPr>
          <a:xfrm>
            <a:off x="7983538" y="-68262"/>
            <a:ext cx="1233487" cy="854075"/>
            <a:chOff x="15268" y="865"/>
            <a:chExt cx="3188" cy="2256"/>
          </a:xfrm>
        </p:grpSpPr>
        <p:pic>
          <p:nvPicPr>
            <p:cNvPr id="12303"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2304"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21" name="图片 20"/>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2299" name="Picture 16"/>
          <p:cNvPicPr>
            <a:picLocks noChangeAspect="1"/>
          </p:cNvPicPr>
          <p:nvPr/>
        </p:nvPicPr>
        <p:blipFill>
          <a:blip r:embed="rId8"/>
          <a:stretch>
            <a:fillRect/>
          </a:stretch>
        </p:blipFill>
        <p:spPr>
          <a:xfrm>
            <a:off x="1358900" y="2855913"/>
            <a:ext cx="7089775" cy="1431925"/>
          </a:xfrm>
          <a:prstGeom prst="rect">
            <a:avLst/>
          </a:prstGeom>
          <a:noFill/>
          <a:ln w="9525">
            <a:noFill/>
          </a:ln>
        </p:spPr>
      </p:pic>
      <p:pic>
        <p:nvPicPr>
          <p:cNvPr id="12300" name="Picture 17"/>
          <p:cNvPicPr>
            <a:picLocks noChangeAspect="1"/>
          </p:cNvPicPr>
          <p:nvPr/>
        </p:nvPicPr>
        <p:blipFill>
          <a:blip r:embed="rId9"/>
          <a:stretch>
            <a:fillRect/>
          </a:stretch>
        </p:blipFill>
        <p:spPr>
          <a:xfrm>
            <a:off x="1336675" y="1987550"/>
            <a:ext cx="6662738" cy="633413"/>
          </a:xfrm>
          <a:prstGeom prst="rect">
            <a:avLst/>
          </a:prstGeom>
          <a:noFill/>
          <a:ln w="9525">
            <a:noFill/>
          </a:ln>
        </p:spPr>
      </p:pic>
      <p:pic>
        <p:nvPicPr>
          <p:cNvPr id="12301"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2302"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，不得随便拆除保护材料；其次我司将派专职安全员每天进</a:t>
            </a:r>
            <a:endParaRPr lang="zh-CN" altLang="en-US" sz="200" dirty="0">
              <a:latin typeface="Arial" panose="020B0604020202020204" pitchFamily="34" charset="0"/>
            </a:endParaRPr>
          </a:p>
        </p:txBody>
      </p:sp>
      <p:sp>
        <p:nvSpPr>
          <p:cNvPr id="13315" name="TextBox 15"/>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7.10.1.4</a:t>
            </a:r>
            <a:r>
              <a:rPr lang="zh-CN" altLang="en-US" sz="200" dirty="0">
                <a:latin typeface="Arial" panose="020B0604020202020204" pitchFamily="34" charset="0"/>
              </a:rPr>
              <a:t>双扇拱形防护门的上、下两端与门框之间，均应有</a:t>
            </a:r>
            <a:r>
              <a:rPr lang="en-US" altLang="zh-CN" sz="200" dirty="0">
                <a:latin typeface="Arial" panose="020B0604020202020204" pitchFamily="34" charset="0"/>
              </a:rPr>
              <a:t>50mm</a:t>
            </a:r>
            <a:r>
              <a:rPr lang="zh-CN" altLang="en-US" sz="200" dirty="0">
                <a:latin typeface="Arial" panose="020B0604020202020204" pitchFamily="34" charset="0"/>
              </a:rPr>
              <a:t>的间隙。</a:t>
            </a:r>
            <a:endParaRPr lang="zh-CN" altLang="en-US" sz="200" dirty="0">
              <a:latin typeface="Arial" panose="020B0604020202020204" pitchFamily="34" charset="0"/>
            </a:endParaRPr>
          </a:p>
        </p:txBody>
      </p:sp>
      <p:pic>
        <p:nvPicPr>
          <p:cNvPr id="13316"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331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3319" name="组合 4"/>
          <p:cNvGrpSpPr/>
          <p:nvPr/>
        </p:nvGrpSpPr>
        <p:grpSpPr>
          <a:xfrm>
            <a:off x="7983538" y="-68262"/>
            <a:ext cx="1233487" cy="854075"/>
            <a:chOff x="15268" y="865"/>
            <a:chExt cx="3188" cy="2256"/>
          </a:xfrm>
        </p:grpSpPr>
        <p:pic>
          <p:nvPicPr>
            <p:cNvPr id="1332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332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3323" name="Picture 16"/>
          <p:cNvPicPr>
            <a:picLocks noChangeAspect="1"/>
          </p:cNvPicPr>
          <p:nvPr/>
        </p:nvPicPr>
        <p:blipFill>
          <a:blip r:embed="rId8"/>
          <a:stretch>
            <a:fillRect/>
          </a:stretch>
        </p:blipFill>
        <p:spPr>
          <a:xfrm>
            <a:off x="1358900" y="2855913"/>
            <a:ext cx="6919913" cy="1420812"/>
          </a:xfrm>
          <a:prstGeom prst="rect">
            <a:avLst/>
          </a:prstGeom>
          <a:noFill/>
          <a:ln w="9525">
            <a:noFill/>
          </a:ln>
        </p:spPr>
      </p:pic>
      <p:pic>
        <p:nvPicPr>
          <p:cNvPr id="13324" name="Picture 17"/>
          <p:cNvPicPr>
            <a:picLocks noChangeAspect="1"/>
          </p:cNvPicPr>
          <p:nvPr/>
        </p:nvPicPr>
        <p:blipFill>
          <a:blip r:embed="rId9"/>
          <a:stretch>
            <a:fillRect/>
          </a:stretch>
        </p:blipFill>
        <p:spPr>
          <a:xfrm>
            <a:off x="1222375" y="1987550"/>
            <a:ext cx="6937375" cy="633413"/>
          </a:xfrm>
          <a:prstGeom prst="rect">
            <a:avLst/>
          </a:prstGeom>
          <a:noFill/>
          <a:ln w="9525">
            <a:noFill/>
          </a:ln>
        </p:spPr>
      </p:pic>
      <p:pic>
        <p:nvPicPr>
          <p:cNvPr id="13325"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3326"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1</a:t>
            </a:r>
            <a:r>
              <a:rPr lang="zh-CN" altLang="en-US" sz="200" dirty="0">
                <a:latin typeface="Arial" panose="020B0604020202020204" pitchFamily="34" charset="0"/>
              </a:rPr>
              <a:t>）桥面防水层应按设计要求设置，防水层材料应经过检查，在符合规定标准后方可使用。</a:t>
            </a:r>
            <a:endParaRPr lang="zh-CN" altLang="en-US" sz="200" dirty="0">
              <a:latin typeface="Arial" panose="020B0604020202020204" pitchFamily="34" charset="0"/>
            </a:endParaRPr>
          </a:p>
        </p:txBody>
      </p:sp>
      <p:sp>
        <p:nvSpPr>
          <p:cNvPr id="14339"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市共有大小河流</a:t>
            </a:r>
            <a:r>
              <a:rPr lang="en-US" altLang="zh-CN" sz="200" dirty="0">
                <a:latin typeface="Arial" panose="020B0604020202020204" pitchFamily="34" charset="0"/>
              </a:rPr>
              <a:t>733</a:t>
            </a:r>
            <a:r>
              <a:rPr lang="zh-CN" altLang="en-US" sz="200" dirty="0">
                <a:latin typeface="Arial" panose="020B0604020202020204" pitchFamily="34" charset="0"/>
              </a:rPr>
              <a:t>条，总长</a:t>
            </a:r>
            <a:r>
              <a:rPr lang="en-US" altLang="zh-CN" sz="200" dirty="0">
                <a:latin typeface="Arial" panose="020B0604020202020204" pitchFamily="34" charset="0"/>
              </a:rPr>
              <a:t>10515</a:t>
            </a:r>
            <a:r>
              <a:rPr lang="zh-CN" altLang="en-US" sz="200" dirty="0">
                <a:latin typeface="Arial" panose="020B0604020202020204" pitchFamily="34" charset="0"/>
              </a:rPr>
              <a:t>公里。</a:t>
            </a:r>
            <a:endParaRPr lang="zh-CN" altLang="en-US" sz="200" dirty="0">
              <a:latin typeface="Arial" panose="020B0604020202020204" pitchFamily="34" charset="0"/>
            </a:endParaRPr>
          </a:p>
        </p:txBody>
      </p:sp>
      <p:pic>
        <p:nvPicPr>
          <p:cNvPr id="14340"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434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4343" name="组合 4"/>
          <p:cNvGrpSpPr/>
          <p:nvPr/>
        </p:nvGrpSpPr>
        <p:grpSpPr>
          <a:xfrm>
            <a:off x="7983538" y="-68262"/>
            <a:ext cx="1233487" cy="854075"/>
            <a:chOff x="15268" y="865"/>
            <a:chExt cx="3188" cy="2256"/>
          </a:xfrm>
        </p:grpSpPr>
        <p:pic>
          <p:nvPicPr>
            <p:cNvPr id="14351"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4352"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4347" name="Picture 16"/>
          <p:cNvPicPr>
            <a:picLocks noChangeAspect="1"/>
          </p:cNvPicPr>
          <p:nvPr/>
        </p:nvPicPr>
        <p:blipFill>
          <a:blip r:embed="rId8"/>
          <a:stretch>
            <a:fillRect/>
          </a:stretch>
        </p:blipFill>
        <p:spPr>
          <a:xfrm>
            <a:off x="1358900" y="2855913"/>
            <a:ext cx="6919913" cy="1231900"/>
          </a:xfrm>
          <a:prstGeom prst="rect">
            <a:avLst/>
          </a:prstGeom>
          <a:noFill/>
          <a:ln w="9525">
            <a:noFill/>
          </a:ln>
        </p:spPr>
      </p:pic>
      <p:pic>
        <p:nvPicPr>
          <p:cNvPr id="14348" name="Picture 17"/>
          <p:cNvPicPr>
            <a:picLocks noChangeAspect="1"/>
          </p:cNvPicPr>
          <p:nvPr/>
        </p:nvPicPr>
        <p:blipFill>
          <a:blip r:embed="rId9"/>
          <a:stretch>
            <a:fillRect/>
          </a:stretch>
        </p:blipFill>
        <p:spPr>
          <a:xfrm>
            <a:off x="1325563" y="1987550"/>
            <a:ext cx="6724650" cy="682625"/>
          </a:xfrm>
          <a:prstGeom prst="rect">
            <a:avLst/>
          </a:prstGeom>
          <a:noFill/>
          <a:ln w="9525">
            <a:noFill/>
          </a:ln>
        </p:spPr>
      </p:pic>
      <p:pic>
        <p:nvPicPr>
          <p:cNvPr id="14349"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4350"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在运输过程中尽量避免不必要的损失，使产品安全、保质地到达施工现场。</a:t>
            </a:r>
            <a:endParaRPr lang="zh-CN" altLang="en-US" sz="200" dirty="0">
              <a:latin typeface="Arial" panose="020B0604020202020204" pitchFamily="34" charset="0"/>
            </a:endParaRPr>
          </a:p>
        </p:txBody>
      </p:sp>
      <p:sp>
        <p:nvSpPr>
          <p:cNvPr id="15363" name="TextBox 15"/>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11  </a:t>
            </a:r>
            <a:r>
              <a:rPr lang="zh-CN" altLang="en-US" sz="200" dirty="0">
                <a:latin typeface="Arial" panose="020B0604020202020204" pitchFamily="34" charset="0"/>
              </a:rPr>
              <a:t>备用工具、材料是否齐备；</a:t>
            </a:r>
            <a:endParaRPr lang="zh-CN" altLang="en-US" sz="200" dirty="0">
              <a:latin typeface="Arial" panose="020B0604020202020204" pitchFamily="34" charset="0"/>
            </a:endParaRPr>
          </a:p>
        </p:txBody>
      </p:sp>
      <p:pic>
        <p:nvPicPr>
          <p:cNvPr id="15364"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536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5367" name="组合 4"/>
          <p:cNvGrpSpPr/>
          <p:nvPr/>
        </p:nvGrpSpPr>
        <p:grpSpPr>
          <a:xfrm>
            <a:off x="7983538" y="-68262"/>
            <a:ext cx="1233487" cy="854075"/>
            <a:chOff x="15268" y="865"/>
            <a:chExt cx="3188" cy="2256"/>
          </a:xfrm>
        </p:grpSpPr>
        <p:pic>
          <p:nvPicPr>
            <p:cNvPr id="1537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537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5371" name="Picture 16"/>
          <p:cNvPicPr>
            <a:picLocks noChangeAspect="1"/>
          </p:cNvPicPr>
          <p:nvPr/>
        </p:nvPicPr>
        <p:blipFill>
          <a:blip r:embed="rId8"/>
          <a:stretch>
            <a:fillRect/>
          </a:stretch>
        </p:blipFill>
        <p:spPr>
          <a:xfrm>
            <a:off x="1358900" y="2855913"/>
            <a:ext cx="6919913" cy="1524000"/>
          </a:xfrm>
          <a:prstGeom prst="rect">
            <a:avLst/>
          </a:prstGeom>
          <a:noFill/>
          <a:ln w="9525">
            <a:noFill/>
          </a:ln>
        </p:spPr>
      </p:pic>
      <p:pic>
        <p:nvPicPr>
          <p:cNvPr id="15372" name="Picture 17"/>
          <p:cNvPicPr>
            <a:picLocks noChangeAspect="1"/>
          </p:cNvPicPr>
          <p:nvPr/>
        </p:nvPicPr>
        <p:blipFill>
          <a:blip r:embed="rId9"/>
          <a:stretch>
            <a:fillRect/>
          </a:stretch>
        </p:blipFill>
        <p:spPr>
          <a:xfrm>
            <a:off x="1325563" y="1987550"/>
            <a:ext cx="6724650" cy="682625"/>
          </a:xfrm>
          <a:prstGeom prst="rect">
            <a:avLst/>
          </a:prstGeom>
          <a:noFill/>
          <a:ln w="9525">
            <a:noFill/>
          </a:ln>
        </p:spPr>
      </p:pic>
      <p:pic>
        <p:nvPicPr>
          <p:cNvPr id="15373"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5374"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16"/>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12  </a:t>
            </a:r>
            <a:r>
              <a:rPr lang="zh-CN" altLang="en-US" sz="200" dirty="0">
                <a:latin typeface="Arial" panose="020B0604020202020204" pitchFamily="34" charset="0"/>
              </a:rPr>
              <a:t>较大工件吊装时，应有钳工、电工等负责卷扬机的维护工作。</a:t>
            </a:r>
            <a:endParaRPr lang="zh-CN" altLang="en-US" sz="200" dirty="0">
              <a:latin typeface="Arial" panose="020B0604020202020204" pitchFamily="34" charset="0"/>
            </a:endParaRPr>
          </a:p>
        </p:txBody>
      </p:sp>
      <p:sp>
        <p:nvSpPr>
          <p:cNvPr id="16387"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市共有大小河流</a:t>
            </a:r>
            <a:r>
              <a:rPr lang="en-US" altLang="zh-CN" sz="200" dirty="0">
                <a:latin typeface="Arial" panose="020B0604020202020204" pitchFamily="34" charset="0"/>
              </a:rPr>
              <a:t>733</a:t>
            </a:r>
            <a:r>
              <a:rPr lang="zh-CN" altLang="en-US" sz="200" dirty="0">
                <a:latin typeface="Arial" panose="020B0604020202020204" pitchFamily="34" charset="0"/>
              </a:rPr>
              <a:t>条，总长</a:t>
            </a:r>
            <a:r>
              <a:rPr lang="en-US" altLang="zh-CN" sz="200" dirty="0">
                <a:latin typeface="Arial" panose="020B0604020202020204" pitchFamily="34" charset="0"/>
              </a:rPr>
              <a:t>10515</a:t>
            </a:r>
            <a:r>
              <a:rPr lang="zh-CN" altLang="en-US" sz="200" dirty="0">
                <a:latin typeface="Arial" panose="020B0604020202020204" pitchFamily="34" charset="0"/>
              </a:rPr>
              <a:t>公里。</a:t>
            </a:r>
            <a:endParaRPr lang="zh-CN" altLang="en-US" sz="200" dirty="0">
              <a:latin typeface="Arial" panose="020B0604020202020204" pitchFamily="34" charset="0"/>
            </a:endParaRPr>
          </a:p>
        </p:txBody>
      </p:sp>
      <p:pic>
        <p:nvPicPr>
          <p:cNvPr id="16388"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638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6391" name="组合 4"/>
          <p:cNvGrpSpPr/>
          <p:nvPr/>
        </p:nvGrpSpPr>
        <p:grpSpPr>
          <a:xfrm>
            <a:off x="7983538" y="-68262"/>
            <a:ext cx="1233487" cy="854075"/>
            <a:chOff x="15268" y="865"/>
            <a:chExt cx="3188" cy="2256"/>
          </a:xfrm>
        </p:grpSpPr>
        <p:pic>
          <p:nvPicPr>
            <p:cNvPr id="16399"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6400"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6395" name="Picture 16"/>
          <p:cNvPicPr>
            <a:picLocks noChangeAspect="1"/>
          </p:cNvPicPr>
          <p:nvPr/>
        </p:nvPicPr>
        <p:blipFill>
          <a:blip r:embed="rId8"/>
          <a:stretch>
            <a:fillRect/>
          </a:stretch>
        </p:blipFill>
        <p:spPr>
          <a:xfrm>
            <a:off x="1358900" y="2855913"/>
            <a:ext cx="6907213" cy="1158875"/>
          </a:xfrm>
          <a:prstGeom prst="rect">
            <a:avLst/>
          </a:prstGeom>
          <a:noFill/>
          <a:ln w="9525">
            <a:noFill/>
          </a:ln>
        </p:spPr>
      </p:pic>
      <p:pic>
        <p:nvPicPr>
          <p:cNvPr id="16396" name="Picture 17"/>
          <p:cNvPicPr>
            <a:picLocks noChangeAspect="1"/>
          </p:cNvPicPr>
          <p:nvPr/>
        </p:nvPicPr>
        <p:blipFill>
          <a:blip r:embed="rId9"/>
          <a:stretch>
            <a:fillRect/>
          </a:stretch>
        </p:blipFill>
        <p:spPr>
          <a:xfrm>
            <a:off x="1325563" y="1987550"/>
            <a:ext cx="6724650" cy="682625"/>
          </a:xfrm>
          <a:prstGeom prst="rect">
            <a:avLst/>
          </a:prstGeom>
          <a:noFill/>
          <a:ln w="9525">
            <a:noFill/>
          </a:ln>
        </p:spPr>
      </p:pic>
      <p:pic>
        <p:nvPicPr>
          <p:cNvPr id="16397"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6398"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区、硬化建设区、地下车库建设区、表土临时堆放场</a:t>
            </a:r>
            <a:r>
              <a:rPr lang="en-US" altLang="zh-CN" sz="200" dirty="0">
                <a:latin typeface="Arial" panose="020B0604020202020204" pitchFamily="34" charset="0"/>
              </a:rPr>
              <a:t>4</a:t>
            </a:r>
            <a:r>
              <a:rPr lang="zh-CN" altLang="en-US" sz="200" dirty="0">
                <a:latin typeface="Arial" panose="020B0604020202020204" pitchFamily="34" charset="0"/>
              </a:rPr>
              <a:t>个分区进行水土流失预测。</a:t>
            </a:r>
            <a:endParaRPr lang="zh-CN" altLang="en-US" sz="200" dirty="0">
              <a:latin typeface="Arial" panose="020B0604020202020204" pitchFamily="34" charset="0"/>
            </a:endParaRPr>
          </a:p>
        </p:txBody>
      </p:sp>
      <p:sp>
        <p:nvSpPr>
          <p:cNvPr id="17411"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，严格按照建筑幕墙风压变形检测方法、建筑幕墙雨水渗透性能检测方法、建筑幕墙空气渗透性能检测方</a:t>
            </a:r>
            <a:endParaRPr lang="zh-CN" altLang="en-US" sz="200" dirty="0">
              <a:latin typeface="Arial" panose="020B0604020202020204" pitchFamily="34" charset="0"/>
            </a:endParaRPr>
          </a:p>
        </p:txBody>
      </p:sp>
      <p:pic>
        <p:nvPicPr>
          <p:cNvPr id="17412" name="图片 12" descr="图片112.png.jpg"/>
          <p:cNvPicPr/>
          <p:nvPr/>
        </p:nvPicPr>
        <p:blipFill>
          <a:blip r:embed="rId1"/>
          <a:stretch>
            <a:fillRect/>
          </a:stretch>
        </p:blipFill>
        <p:spPr>
          <a:xfrm>
            <a:off x="0" y="0"/>
            <a:ext cx="9144000" cy="5143500"/>
          </a:xfrm>
          <a:prstGeom prst="rect">
            <a:avLst/>
          </a:prstGeom>
          <a:noFill/>
          <a:ln w="9525">
            <a:noFill/>
          </a:ln>
        </p:spPr>
      </p:pic>
      <p:cxnSp>
        <p:nvCxnSpPr>
          <p:cNvPr id="17413"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7415" name="组合 4"/>
          <p:cNvGrpSpPr/>
          <p:nvPr/>
        </p:nvGrpSpPr>
        <p:grpSpPr>
          <a:xfrm>
            <a:off x="7983538" y="-68262"/>
            <a:ext cx="1233487" cy="854075"/>
            <a:chOff x="15268" y="865"/>
            <a:chExt cx="3188" cy="2256"/>
          </a:xfrm>
        </p:grpSpPr>
        <p:pic>
          <p:nvPicPr>
            <p:cNvPr id="17422"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7423"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17418" name="Picture 15"/>
          <p:cNvPicPr>
            <a:picLocks noChangeAspect="1"/>
          </p:cNvPicPr>
          <p:nvPr/>
        </p:nvPicPr>
        <p:blipFill>
          <a:blip r:embed="rId7"/>
          <a:stretch>
            <a:fillRect/>
          </a:stretch>
        </p:blipFill>
        <p:spPr>
          <a:xfrm>
            <a:off x="1358900" y="2855913"/>
            <a:ext cx="6907213" cy="1700212"/>
          </a:xfrm>
          <a:prstGeom prst="rect">
            <a:avLst/>
          </a:prstGeom>
          <a:noFill/>
          <a:ln w="9525">
            <a:noFill/>
          </a:ln>
        </p:spPr>
      </p:pic>
      <p:pic>
        <p:nvPicPr>
          <p:cNvPr id="17419" name="Picture 16"/>
          <p:cNvPicPr>
            <a:picLocks noChangeAspect="1"/>
          </p:cNvPicPr>
          <p:nvPr/>
        </p:nvPicPr>
        <p:blipFill>
          <a:blip r:embed="rId8"/>
          <a:stretch>
            <a:fillRect/>
          </a:stretch>
        </p:blipFill>
        <p:spPr>
          <a:xfrm>
            <a:off x="1325563" y="1987550"/>
            <a:ext cx="6724650" cy="646113"/>
          </a:xfrm>
          <a:prstGeom prst="rect">
            <a:avLst/>
          </a:prstGeom>
          <a:noFill/>
          <a:ln w="9525">
            <a:noFill/>
          </a:ln>
        </p:spPr>
      </p:pic>
      <p:pic>
        <p:nvPicPr>
          <p:cNvPr id="17420" name="Picture 18"/>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17421" name="Picture 17"/>
          <p:cNvPicPr>
            <a:picLocks noChangeAspect="1"/>
          </p:cNvPicPr>
          <p:nvPr/>
        </p:nvPicPr>
        <p:blipFill>
          <a:blip r:embed="rId10"/>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先进孔位，用螺母适当拧紧后，慢慢放松包装带，将下端玻璃驳接头推进孔位，然后进行调整，安装工序可根据现场实际情况先上后下或先下后上。</a:t>
            </a:r>
            <a:endParaRPr lang="zh-CN" altLang="en-US" sz="200" dirty="0">
              <a:latin typeface="Arial" panose="020B0604020202020204" pitchFamily="34" charset="0"/>
            </a:endParaRPr>
          </a:p>
        </p:txBody>
      </p:sp>
      <p:sp>
        <p:nvSpPr>
          <p:cNvPr id="18435" name="TextBox 15"/>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4</a:t>
            </a:r>
            <a:r>
              <a:rPr lang="zh-CN" altLang="en-US" sz="200" dirty="0">
                <a:latin typeface="Arial" panose="020B0604020202020204" pitchFamily="34" charset="0"/>
              </a:rPr>
              <a:t>、共划分</a:t>
            </a:r>
            <a:r>
              <a:rPr lang="en-US" altLang="zh-CN" sz="200" dirty="0">
                <a:latin typeface="Arial" panose="020B0604020202020204" pitchFamily="34" charset="0"/>
              </a:rPr>
              <a:t>4</a:t>
            </a:r>
            <a:r>
              <a:rPr lang="zh-CN" altLang="en-US" sz="200" dirty="0">
                <a:latin typeface="Arial" panose="020B0604020202020204" pitchFamily="34" charset="0"/>
              </a:rPr>
              <a:t>个防护单元，</a:t>
            </a:r>
            <a:r>
              <a:rPr lang="en-US" altLang="zh-CN" sz="200" dirty="0">
                <a:latin typeface="Arial" panose="020B0604020202020204" pitchFamily="34" charset="0"/>
              </a:rPr>
              <a:t>3</a:t>
            </a:r>
            <a:r>
              <a:rPr lang="zh-CN" altLang="en-US" sz="200" dirty="0">
                <a:latin typeface="Arial" panose="020B0604020202020204" pitchFamily="34" charset="0"/>
              </a:rPr>
              <a:t>个防护单元均为甲</a:t>
            </a:r>
            <a:r>
              <a:rPr lang="en-US" altLang="zh-CN" sz="200" dirty="0">
                <a:latin typeface="Arial" panose="020B0604020202020204" pitchFamily="34" charset="0"/>
              </a:rPr>
              <a:t>6</a:t>
            </a:r>
            <a:r>
              <a:rPr lang="zh-CN" altLang="en-US" sz="200" dirty="0">
                <a:latin typeface="Arial" panose="020B0604020202020204" pitchFamily="34" charset="0"/>
              </a:rPr>
              <a:t>级二等人员掩蔽和</a:t>
            </a:r>
            <a:r>
              <a:rPr lang="en-US" altLang="zh-CN" sz="200" dirty="0">
                <a:latin typeface="Arial" panose="020B0604020202020204" pitchFamily="34" charset="0"/>
              </a:rPr>
              <a:t>1</a:t>
            </a:r>
            <a:r>
              <a:rPr lang="zh-CN" altLang="en-US" sz="200" dirty="0">
                <a:latin typeface="Arial" panose="020B0604020202020204" pitchFamily="34" charset="0"/>
              </a:rPr>
              <a:t>个防护为人防固定电站。</a:t>
            </a:r>
            <a:endParaRPr lang="zh-CN" altLang="en-US" sz="200" dirty="0">
              <a:latin typeface="Arial" panose="020B0604020202020204" pitchFamily="34" charset="0"/>
            </a:endParaRPr>
          </a:p>
        </p:txBody>
      </p:sp>
      <p:pic>
        <p:nvPicPr>
          <p:cNvPr id="18436"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843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8439" name="组合 4"/>
          <p:cNvGrpSpPr/>
          <p:nvPr/>
        </p:nvGrpSpPr>
        <p:grpSpPr>
          <a:xfrm>
            <a:off x="7983538" y="-68262"/>
            <a:ext cx="1233487" cy="854075"/>
            <a:chOff x="15268" y="865"/>
            <a:chExt cx="3188" cy="2256"/>
          </a:xfrm>
        </p:grpSpPr>
        <p:pic>
          <p:nvPicPr>
            <p:cNvPr id="1844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844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8443" name="Picture 16"/>
          <p:cNvPicPr>
            <a:picLocks noChangeAspect="1"/>
          </p:cNvPicPr>
          <p:nvPr/>
        </p:nvPicPr>
        <p:blipFill>
          <a:blip r:embed="rId8"/>
          <a:stretch>
            <a:fillRect/>
          </a:stretch>
        </p:blipFill>
        <p:spPr>
          <a:xfrm>
            <a:off x="1358900" y="2855913"/>
            <a:ext cx="7089775" cy="1431925"/>
          </a:xfrm>
          <a:prstGeom prst="rect">
            <a:avLst/>
          </a:prstGeom>
          <a:noFill/>
          <a:ln w="9525">
            <a:noFill/>
          </a:ln>
        </p:spPr>
      </p:pic>
      <p:pic>
        <p:nvPicPr>
          <p:cNvPr id="18444" name="Picture 17"/>
          <p:cNvPicPr>
            <a:picLocks noChangeAspect="1"/>
          </p:cNvPicPr>
          <p:nvPr/>
        </p:nvPicPr>
        <p:blipFill>
          <a:blip r:embed="rId9"/>
          <a:stretch>
            <a:fillRect/>
          </a:stretch>
        </p:blipFill>
        <p:spPr>
          <a:xfrm>
            <a:off x="1325563" y="1987550"/>
            <a:ext cx="6724650" cy="682625"/>
          </a:xfrm>
          <a:prstGeom prst="rect">
            <a:avLst/>
          </a:prstGeom>
          <a:noFill/>
          <a:ln w="9525">
            <a:noFill/>
          </a:ln>
        </p:spPr>
      </p:pic>
      <p:pic>
        <p:nvPicPr>
          <p:cNvPr id="18445"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8446" name="Picture 18"/>
          <p:cNvPicPr>
            <a:picLocks noChangeAspect="1"/>
          </p:cNvPicPr>
          <p:nvPr/>
        </p:nvPicPr>
        <p:blipFill>
          <a:blip r:embed="rId11"/>
          <a:stretch>
            <a:fillRect/>
          </a:stretch>
        </p:blipFill>
        <p:spPr>
          <a:xfrm>
            <a:off x="671513" y="1249363"/>
            <a:ext cx="4279900" cy="407987"/>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根据水土保持工程与主体工程</a:t>
            </a:r>
            <a:r>
              <a:rPr lang="en-US" altLang="zh-CN" sz="200" dirty="0">
                <a:latin typeface="Arial" panose="020B0604020202020204" pitchFamily="34" charset="0"/>
              </a:rPr>
              <a:t>"</a:t>
            </a:r>
            <a:r>
              <a:rPr lang="zh-CN" altLang="en-US" sz="200" dirty="0">
                <a:latin typeface="Arial" panose="020B0604020202020204" pitchFamily="34" charset="0"/>
              </a:rPr>
              <a:t>三同时</a:t>
            </a:r>
            <a:r>
              <a:rPr lang="en-US" altLang="zh-CN" sz="200" dirty="0">
                <a:latin typeface="Arial" panose="020B0604020202020204" pitchFamily="34" charset="0"/>
              </a:rPr>
              <a:t>"</a:t>
            </a:r>
            <a:r>
              <a:rPr lang="zh-CN" altLang="en-US" sz="200" dirty="0">
                <a:latin typeface="Arial" panose="020B0604020202020204" pitchFamily="34" charset="0"/>
              </a:rPr>
              <a:t>的原则，组织安排施工。</a:t>
            </a:r>
            <a:endParaRPr lang="zh-CN" altLang="en-US" sz="200" dirty="0">
              <a:latin typeface="Arial" panose="020B0604020202020204" pitchFamily="34" charset="0"/>
            </a:endParaRPr>
          </a:p>
        </p:txBody>
      </p:sp>
      <p:sp>
        <p:nvSpPr>
          <p:cNvPr id="19459"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3</a:t>
            </a:r>
            <a:r>
              <a:rPr lang="zh-CN" altLang="en-US" sz="200" dirty="0">
                <a:latin typeface="Arial" panose="020B0604020202020204" pitchFamily="34" charset="0"/>
              </a:rPr>
              <a:t>）水土保持监测单位应定期向建设单位和水行政主管部门报送监测成果，并在水土保持设施竣工验收时提交水土保持监测报告，监测报告施工总结报告应按照规范要求编写，并能够保证满足水土保持设施竣工验收的要求。</a:t>
            </a:r>
            <a:endParaRPr lang="zh-CN" altLang="en-US" sz="200" dirty="0">
              <a:latin typeface="Arial" panose="020B0604020202020204" pitchFamily="34" charset="0"/>
            </a:endParaRPr>
          </a:p>
        </p:txBody>
      </p:sp>
      <p:pic>
        <p:nvPicPr>
          <p:cNvPr id="19460"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1946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19463" name="组合 4"/>
          <p:cNvGrpSpPr/>
          <p:nvPr/>
        </p:nvGrpSpPr>
        <p:grpSpPr>
          <a:xfrm>
            <a:off x="7983538" y="-68262"/>
            <a:ext cx="1233487" cy="854075"/>
            <a:chOff x="15268" y="865"/>
            <a:chExt cx="3188" cy="2256"/>
          </a:xfrm>
        </p:grpSpPr>
        <p:pic>
          <p:nvPicPr>
            <p:cNvPr id="19471"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19472"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19467" name="Picture 16"/>
          <p:cNvPicPr>
            <a:picLocks noChangeAspect="1"/>
          </p:cNvPicPr>
          <p:nvPr/>
        </p:nvPicPr>
        <p:blipFill>
          <a:blip r:embed="rId8"/>
          <a:stretch>
            <a:fillRect/>
          </a:stretch>
        </p:blipFill>
        <p:spPr>
          <a:xfrm>
            <a:off x="1358900" y="2855913"/>
            <a:ext cx="6907213" cy="1431925"/>
          </a:xfrm>
          <a:prstGeom prst="rect">
            <a:avLst/>
          </a:prstGeom>
          <a:noFill/>
          <a:ln w="9525">
            <a:noFill/>
          </a:ln>
        </p:spPr>
      </p:pic>
      <p:pic>
        <p:nvPicPr>
          <p:cNvPr id="19468" name="Picture 17"/>
          <p:cNvPicPr>
            <a:picLocks noChangeAspect="1"/>
          </p:cNvPicPr>
          <p:nvPr/>
        </p:nvPicPr>
        <p:blipFill>
          <a:blip r:embed="rId9"/>
          <a:stretch>
            <a:fillRect/>
          </a:stretch>
        </p:blipFill>
        <p:spPr>
          <a:xfrm>
            <a:off x="1336675" y="1987550"/>
            <a:ext cx="6737350" cy="633413"/>
          </a:xfrm>
          <a:prstGeom prst="rect">
            <a:avLst/>
          </a:prstGeom>
          <a:noFill/>
          <a:ln w="9525">
            <a:noFill/>
          </a:ln>
        </p:spPr>
      </p:pic>
      <p:pic>
        <p:nvPicPr>
          <p:cNvPr id="19469"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19470"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TextBox 7"/>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本工程在设计方面、材料选择、形成高质量安装施工均保证了幕墙抗渗、排水性能。</a:t>
            </a:r>
            <a:endParaRPr lang="zh-CN" altLang="en-US" sz="200" dirty="0">
              <a:latin typeface="Arial" panose="020B0604020202020204" pitchFamily="34" charset="0"/>
            </a:endParaRPr>
          </a:p>
        </p:txBody>
      </p:sp>
      <p:sp>
        <p:nvSpPr>
          <p:cNvPr id="2051" name="TextBox 6"/>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5</a:t>
            </a:r>
            <a:r>
              <a:rPr lang="zh-CN" altLang="en-US" sz="200" dirty="0">
                <a:latin typeface="Arial" panose="020B0604020202020204" pitchFamily="34" charset="0"/>
              </a:rPr>
              <a:t>、垃圾要集中堆放及集中处理，排水沟要保持畅通；</a:t>
            </a:r>
            <a:endParaRPr lang="zh-CN" altLang="en-US" sz="200" dirty="0">
              <a:latin typeface="Arial" panose="020B0604020202020204" pitchFamily="34" charset="0"/>
            </a:endParaRPr>
          </a:p>
        </p:txBody>
      </p:sp>
      <p:pic>
        <p:nvPicPr>
          <p:cNvPr id="2052" name="图片 5" descr="图片25.png"/>
          <p:cNvPicPr/>
          <p:nvPr/>
        </p:nvPicPr>
        <p:blipFill>
          <a:blip r:embed="rId1"/>
          <a:stretch>
            <a:fillRect/>
          </a:stretch>
        </p:blipFill>
        <p:spPr>
          <a:xfrm>
            <a:off x="0" y="0"/>
            <a:ext cx="9144000" cy="5143500"/>
          </a:xfrm>
          <a:prstGeom prst="rect">
            <a:avLst/>
          </a:prstGeom>
          <a:noFill/>
          <a:ln w="9525">
            <a:noFill/>
          </a:ln>
        </p:spPr>
      </p:pic>
      <p:pic>
        <p:nvPicPr>
          <p:cNvPr id="2" name="图片 1"/>
          <p:cNvPicPr>
            <a:picLocks noChangeAspect="1"/>
          </p:cNvPicPr>
          <p:nvPr/>
        </p:nvPicPr>
        <p:blipFill>
          <a:blip r:embed="rId2"/>
          <a:srcRect l="2553" r="1051"/>
          <a:stretch>
            <a:fillRect/>
          </a:stretch>
        </p:blipFill>
        <p:spPr>
          <a:xfrm>
            <a:off x="-14287" y="3582988"/>
            <a:ext cx="9172575" cy="1560512"/>
          </a:xfrm>
          <a:prstGeom prst="rect">
            <a:avLst/>
          </a:prstGeom>
          <a:noFill/>
          <a:ln w="9525">
            <a:noFill/>
          </a:ln>
        </p:spPr>
      </p:pic>
      <p:sp>
        <p:nvSpPr>
          <p:cNvPr id="27" name="Aitds3"/>
          <p:cNvSpPr>
            <a:spLocks noChangeShapeType="1"/>
          </p:cNvSpPr>
          <p:nvPr/>
        </p:nvSpPr>
        <p:spPr bwMode="auto">
          <a:xfrm flipH="1">
            <a:off x="857250" y="1419225"/>
            <a:ext cx="5692775" cy="0"/>
          </a:xfrm>
          <a:prstGeom prst="line">
            <a:avLst/>
          </a:prstGeom>
          <a:noFill/>
          <a:ln w="19050" cap="flat">
            <a:solidFill>
              <a:srgbClr val="C00000"/>
            </a:solidFill>
            <a:prstDash val="solid"/>
            <a:miter lim="800000"/>
          </a:ln>
        </p:spPr>
        <p:txBody>
          <a:bodyPr lIns="68580" tIns="34290" rIns="68580" bIns="34290"/>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pic>
        <p:nvPicPr>
          <p:cNvPr id="2056" name="Picture 7"/>
          <p:cNvPicPr>
            <a:picLocks noChangeAspect="1"/>
          </p:cNvPicPr>
          <p:nvPr/>
        </p:nvPicPr>
        <p:blipFill>
          <a:blip r:embed="rId3"/>
          <a:stretch>
            <a:fillRect/>
          </a:stretch>
        </p:blipFill>
        <p:spPr>
          <a:xfrm>
            <a:off x="642938" y="357188"/>
            <a:ext cx="4060825" cy="1011237"/>
          </a:xfrm>
          <a:prstGeom prst="rect">
            <a:avLst/>
          </a:prstGeom>
          <a:noFill/>
          <a:ln w="9525">
            <a:noFill/>
          </a:ln>
        </p:spPr>
      </p:pic>
      <p:pic>
        <p:nvPicPr>
          <p:cNvPr id="3" name="图片 2" descr="WPS图片(1)"/>
          <p:cNvPicPr>
            <a:picLocks noChangeAspect="1"/>
          </p:cNvPicPr>
          <p:nvPr/>
        </p:nvPicPr>
        <p:blipFill>
          <a:blip r:embed="rId4"/>
          <a:stretch>
            <a:fillRect/>
          </a:stretch>
        </p:blipFill>
        <p:spPr>
          <a:xfrm>
            <a:off x="0" y="1635760"/>
            <a:ext cx="9144000" cy="18719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1+#ppt_w/2"/>
                                          </p:val>
                                        </p:tav>
                                        <p:tav tm="100000">
                                          <p:val>
                                            <p:strVal val="#ppt_x"/>
                                          </p:val>
                                        </p:tav>
                                      </p:tavLst>
                                    </p:anim>
                                    <p:anim calcmode="lin" valueType="num">
                                      <p:cBhvr additive="base">
                                        <p:cTn id="1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其中工程措施</a:t>
            </a:r>
            <a:r>
              <a:rPr lang="en-US" altLang="zh-CN" sz="200" dirty="0">
                <a:latin typeface="Arial" panose="020B0604020202020204" pitchFamily="34" charset="0"/>
              </a:rPr>
              <a:t>79.02</a:t>
            </a:r>
            <a:r>
              <a:rPr lang="zh-CN" altLang="en-US" sz="200" dirty="0">
                <a:latin typeface="Arial" panose="020B0604020202020204" pitchFamily="34" charset="0"/>
              </a:rPr>
              <a:t>万元，植物措施</a:t>
            </a:r>
            <a:r>
              <a:rPr lang="en-US" altLang="zh-CN" sz="200" dirty="0">
                <a:latin typeface="Arial" panose="020B0604020202020204" pitchFamily="34" charset="0"/>
              </a:rPr>
              <a:t>75.19</a:t>
            </a:r>
            <a:r>
              <a:rPr lang="zh-CN" altLang="en-US" sz="200" dirty="0">
                <a:latin typeface="Arial" panose="020B0604020202020204" pitchFamily="34" charset="0"/>
              </a:rPr>
              <a:t>万元，临时措施</a:t>
            </a:r>
            <a:r>
              <a:rPr lang="en-US" altLang="zh-CN" sz="200" dirty="0">
                <a:latin typeface="Arial" panose="020B0604020202020204" pitchFamily="34" charset="0"/>
              </a:rPr>
              <a:t>15.45</a:t>
            </a:r>
            <a:r>
              <a:rPr lang="zh-CN" altLang="en-US" sz="200" dirty="0">
                <a:latin typeface="Arial" panose="020B0604020202020204" pitchFamily="34" charset="0"/>
              </a:rPr>
              <a:t>万元，独立费用</a:t>
            </a:r>
            <a:r>
              <a:rPr lang="en-US" altLang="zh-CN" sz="200" dirty="0">
                <a:latin typeface="Arial" panose="020B0604020202020204" pitchFamily="34" charset="0"/>
              </a:rPr>
              <a:t>72.66</a:t>
            </a:r>
            <a:r>
              <a:rPr lang="zh-CN" altLang="en-US" sz="200" dirty="0">
                <a:latin typeface="Arial" panose="020B0604020202020204" pitchFamily="34" charset="0"/>
              </a:rPr>
              <a:t>万元（包括工程建设监理费</a:t>
            </a:r>
            <a:r>
              <a:rPr lang="en-US" altLang="zh-CN" sz="200" dirty="0">
                <a:latin typeface="Arial" panose="020B0604020202020204" pitchFamily="34" charset="0"/>
              </a:rPr>
              <a:t>15</a:t>
            </a:r>
            <a:r>
              <a:rPr lang="zh-CN" altLang="en-US" sz="200" dirty="0">
                <a:latin typeface="Arial" panose="020B0604020202020204" pitchFamily="34" charset="0"/>
              </a:rPr>
              <a:t>万元，水土保持监测费</a:t>
            </a:r>
            <a:r>
              <a:rPr lang="en-US" altLang="zh-CN" sz="200" dirty="0">
                <a:latin typeface="Arial" panose="020B0604020202020204" pitchFamily="34" charset="0"/>
              </a:rPr>
              <a:t>32.25</a:t>
            </a:r>
            <a:r>
              <a:rPr lang="zh-CN" altLang="en-US" sz="200" dirty="0">
                <a:latin typeface="Arial" panose="020B0604020202020204" pitchFamily="34" charset="0"/>
              </a:rPr>
              <a:t>万元），基本预备费</a:t>
            </a:r>
            <a:r>
              <a:rPr lang="en-US" altLang="zh-CN" sz="200" dirty="0">
                <a:latin typeface="Arial" panose="020B0604020202020204" pitchFamily="34" charset="0"/>
              </a:rPr>
              <a:t>5.3</a:t>
            </a:r>
            <a:r>
              <a:rPr lang="zh-CN" altLang="en-US" sz="200" dirty="0">
                <a:latin typeface="Arial" panose="020B0604020202020204" pitchFamily="34" charset="0"/>
              </a:rPr>
              <a:t>万元</a:t>
            </a:r>
            <a:endParaRPr lang="zh-CN" altLang="en-US" sz="200" dirty="0">
              <a:latin typeface="Arial" panose="020B0604020202020204" pitchFamily="34" charset="0"/>
            </a:endParaRPr>
          </a:p>
        </p:txBody>
      </p:sp>
      <p:sp>
        <p:nvSpPr>
          <p:cNvPr id="20483"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五、</a:t>
            </a:r>
            <a:r>
              <a:rPr lang="en-US" altLang="zh-CN" sz="200" dirty="0">
                <a:latin typeface="Arial" panose="020B0604020202020204" pitchFamily="34" charset="0"/>
              </a:rPr>
              <a:t>"S"</a:t>
            </a:r>
            <a:r>
              <a:rPr lang="zh-CN" altLang="en-US" sz="200" dirty="0">
                <a:latin typeface="Arial" panose="020B0604020202020204" pitchFamily="34" charset="0"/>
              </a:rPr>
              <a:t>型拉结筋的制作与安装：</a:t>
            </a:r>
            <a:endParaRPr lang="zh-CN" altLang="en-US" sz="200" dirty="0">
              <a:latin typeface="Arial" panose="020B0604020202020204" pitchFamily="34" charset="0"/>
            </a:endParaRPr>
          </a:p>
        </p:txBody>
      </p:sp>
      <p:pic>
        <p:nvPicPr>
          <p:cNvPr id="20484"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048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0487" name="组合 4"/>
          <p:cNvGrpSpPr/>
          <p:nvPr/>
        </p:nvGrpSpPr>
        <p:grpSpPr>
          <a:xfrm>
            <a:off x="7983538" y="-68262"/>
            <a:ext cx="1233487" cy="854075"/>
            <a:chOff x="15268" y="865"/>
            <a:chExt cx="3188" cy="2256"/>
          </a:xfrm>
        </p:grpSpPr>
        <p:pic>
          <p:nvPicPr>
            <p:cNvPr id="2049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049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0491" name="Picture 16"/>
          <p:cNvPicPr>
            <a:picLocks noChangeAspect="1"/>
          </p:cNvPicPr>
          <p:nvPr/>
        </p:nvPicPr>
        <p:blipFill>
          <a:blip r:embed="rId8"/>
          <a:stretch>
            <a:fillRect/>
          </a:stretch>
        </p:blipFill>
        <p:spPr>
          <a:xfrm>
            <a:off x="1358900" y="2855913"/>
            <a:ext cx="6907213" cy="1431925"/>
          </a:xfrm>
          <a:prstGeom prst="rect">
            <a:avLst/>
          </a:prstGeom>
          <a:noFill/>
          <a:ln w="9525">
            <a:noFill/>
          </a:ln>
        </p:spPr>
      </p:pic>
      <p:pic>
        <p:nvPicPr>
          <p:cNvPr id="20492" name="Picture 17"/>
          <p:cNvPicPr>
            <a:picLocks noChangeAspect="1"/>
          </p:cNvPicPr>
          <p:nvPr/>
        </p:nvPicPr>
        <p:blipFill>
          <a:blip r:embed="rId9"/>
          <a:stretch>
            <a:fillRect/>
          </a:stretch>
        </p:blipFill>
        <p:spPr>
          <a:xfrm>
            <a:off x="1336675" y="1987550"/>
            <a:ext cx="6737350" cy="633413"/>
          </a:xfrm>
          <a:prstGeom prst="rect">
            <a:avLst/>
          </a:prstGeom>
          <a:noFill/>
          <a:ln w="9525">
            <a:noFill/>
          </a:ln>
        </p:spPr>
      </p:pic>
      <p:pic>
        <p:nvPicPr>
          <p:cNvPr id="20493"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0494"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室上方且不得在车前区吊装；</a:t>
            </a:r>
            <a:endParaRPr lang="zh-CN" altLang="en-US" sz="200" dirty="0">
              <a:latin typeface="Arial" panose="020B0604020202020204" pitchFamily="34" charset="0"/>
            </a:endParaRPr>
          </a:p>
        </p:txBody>
      </p:sp>
      <p:sp>
        <p:nvSpPr>
          <p:cNvPr id="21507" name="TextBox 15"/>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4</a:t>
            </a:r>
            <a:r>
              <a:rPr lang="zh-CN" altLang="en-US" sz="200" dirty="0">
                <a:latin typeface="Arial" panose="020B0604020202020204" pitchFamily="34" charset="0"/>
              </a:rPr>
              <a:t>、施工用电需要量计划</a:t>
            </a:r>
            <a:endParaRPr lang="zh-CN" altLang="en-US" sz="200" dirty="0">
              <a:latin typeface="Arial" panose="020B0604020202020204" pitchFamily="34" charset="0"/>
            </a:endParaRPr>
          </a:p>
        </p:txBody>
      </p:sp>
      <p:pic>
        <p:nvPicPr>
          <p:cNvPr id="21508"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150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1511" name="组合 4"/>
          <p:cNvGrpSpPr/>
          <p:nvPr/>
        </p:nvGrpSpPr>
        <p:grpSpPr>
          <a:xfrm>
            <a:off x="7983538" y="-68262"/>
            <a:ext cx="1233487" cy="854075"/>
            <a:chOff x="15268" y="865"/>
            <a:chExt cx="3188" cy="2256"/>
          </a:xfrm>
        </p:grpSpPr>
        <p:pic>
          <p:nvPicPr>
            <p:cNvPr id="21519"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1520"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1515" name="Picture 16"/>
          <p:cNvPicPr>
            <a:picLocks noChangeAspect="1"/>
          </p:cNvPicPr>
          <p:nvPr/>
        </p:nvPicPr>
        <p:blipFill>
          <a:blip r:embed="rId8"/>
          <a:stretch>
            <a:fillRect/>
          </a:stretch>
        </p:blipFill>
        <p:spPr>
          <a:xfrm>
            <a:off x="1358900" y="2855913"/>
            <a:ext cx="6919913" cy="1231900"/>
          </a:xfrm>
          <a:prstGeom prst="rect">
            <a:avLst/>
          </a:prstGeom>
          <a:noFill/>
          <a:ln w="9525">
            <a:noFill/>
          </a:ln>
        </p:spPr>
      </p:pic>
      <p:pic>
        <p:nvPicPr>
          <p:cNvPr id="21516" name="Picture 17"/>
          <p:cNvPicPr>
            <a:picLocks noChangeAspect="1"/>
          </p:cNvPicPr>
          <p:nvPr/>
        </p:nvPicPr>
        <p:blipFill>
          <a:blip r:embed="rId9"/>
          <a:stretch>
            <a:fillRect/>
          </a:stretch>
        </p:blipFill>
        <p:spPr>
          <a:xfrm>
            <a:off x="1336675" y="1924050"/>
            <a:ext cx="6737350" cy="749300"/>
          </a:xfrm>
          <a:prstGeom prst="rect">
            <a:avLst/>
          </a:prstGeom>
          <a:noFill/>
          <a:ln w="9525">
            <a:noFill/>
          </a:ln>
        </p:spPr>
      </p:pic>
      <p:pic>
        <p:nvPicPr>
          <p:cNvPr id="21517"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1518"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施工建设期对建筑区增设临时排水沟</a:t>
            </a:r>
            <a:r>
              <a:rPr lang="en-US" altLang="zh-CN" sz="200" dirty="0">
                <a:latin typeface="Arial" panose="020B0604020202020204" pitchFamily="34" charset="0"/>
              </a:rPr>
              <a:t>365m</a:t>
            </a:r>
            <a:r>
              <a:rPr lang="zh-CN" altLang="en-US" sz="200" dirty="0">
                <a:latin typeface="Arial" panose="020B0604020202020204" pitchFamily="34" charset="0"/>
              </a:rPr>
              <a:t>，临时沉沙池</a:t>
            </a:r>
            <a:r>
              <a:rPr lang="en-US" altLang="zh-CN" sz="200" dirty="0">
                <a:latin typeface="Arial" panose="020B0604020202020204" pitchFamily="34" charset="0"/>
              </a:rPr>
              <a:t>4</a:t>
            </a:r>
            <a:r>
              <a:rPr lang="zh-CN" altLang="en-US" sz="200" dirty="0">
                <a:latin typeface="Arial" panose="020B0604020202020204" pitchFamily="34" charset="0"/>
              </a:rPr>
              <a:t>口；表土堆放场临时排水沟</a:t>
            </a:r>
            <a:r>
              <a:rPr lang="en-US" altLang="zh-CN" sz="200" dirty="0">
                <a:latin typeface="Arial" panose="020B0604020202020204" pitchFamily="34" charset="0"/>
              </a:rPr>
              <a:t>114m</a:t>
            </a:r>
            <a:r>
              <a:rPr lang="zh-CN" altLang="en-US" sz="200" dirty="0">
                <a:latin typeface="Arial" panose="020B0604020202020204" pitchFamily="34" charset="0"/>
              </a:rPr>
              <a:t>，临时沉沙池</a:t>
            </a:r>
            <a:r>
              <a:rPr lang="en-US" altLang="zh-CN" sz="200" dirty="0">
                <a:latin typeface="Arial" panose="020B0604020202020204" pitchFamily="34" charset="0"/>
              </a:rPr>
              <a:t>1</a:t>
            </a:r>
            <a:r>
              <a:rPr lang="zh-CN" altLang="en-US" sz="200" dirty="0">
                <a:latin typeface="Arial" panose="020B0604020202020204" pitchFamily="34" charset="0"/>
              </a:rPr>
              <a:t>口。</a:t>
            </a:r>
            <a:endParaRPr lang="zh-CN" altLang="en-US" sz="200" dirty="0">
              <a:latin typeface="Arial" panose="020B0604020202020204" pitchFamily="34" charset="0"/>
            </a:endParaRPr>
          </a:p>
        </p:txBody>
      </p:sp>
      <p:sp>
        <p:nvSpPr>
          <p:cNvPr id="22531" name="TextBox 15"/>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3  </a:t>
            </a:r>
            <a:r>
              <a:rPr lang="zh-CN" altLang="en-US" sz="200" dirty="0">
                <a:latin typeface="Arial" panose="020B0604020202020204" pitchFamily="34" charset="0"/>
              </a:rPr>
              <a:t>工件的检查、试验以及吊装前应进行的工作是否都以完成；</a:t>
            </a:r>
            <a:endParaRPr lang="zh-CN" altLang="en-US" sz="200" dirty="0">
              <a:latin typeface="Arial" panose="020B0604020202020204" pitchFamily="34" charset="0"/>
            </a:endParaRPr>
          </a:p>
        </p:txBody>
      </p:sp>
      <p:pic>
        <p:nvPicPr>
          <p:cNvPr id="22532"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2533"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2535" name="组合 4"/>
          <p:cNvGrpSpPr/>
          <p:nvPr/>
        </p:nvGrpSpPr>
        <p:grpSpPr>
          <a:xfrm>
            <a:off x="7983538" y="-68262"/>
            <a:ext cx="1233487" cy="854075"/>
            <a:chOff x="15268" y="865"/>
            <a:chExt cx="3188" cy="2256"/>
          </a:xfrm>
        </p:grpSpPr>
        <p:pic>
          <p:nvPicPr>
            <p:cNvPr id="22543"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2544"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4506913"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2539" name="Picture 16"/>
          <p:cNvPicPr>
            <a:picLocks noChangeAspect="1"/>
          </p:cNvPicPr>
          <p:nvPr/>
        </p:nvPicPr>
        <p:blipFill>
          <a:blip r:embed="rId8"/>
          <a:stretch>
            <a:fillRect/>
          </a:stretch>
        </p:blipFill>
        <p:spPr>
          <a:xfrm>
            <a:off x="1358900" y="2855913"/>
            <a:ext cx="7108825" cy="1231900"/>
          </a:xfrm>
          <a:prstGeom prst="rect">
            <a:avLst/>
          </a:prstGeom>
          <a:noFill/>
          <a:ln w="9525">
            <a:noFill/>
          </a:ln>
        </p:spPr>
      </p:pic>
      <p:pic>
        <p:nvPicPr>
          <p:cNvPr id="22540" name="Picture 17"/>
          <p:cNvPicPr>
            <a:picLocks noChangeAspect="1"/>
          </p:cNvPicPr>
          <p:nvPr/>
        </p:nvPicPr>
        <p:blipFill>
          <a:blip r:embed="rId9"/>
          <a:stretch>
            <a:fillRect/>
          </a:stretch>
        </p:blipFill>
        <p:spPr>
          <a:xfrm>
            <a:off x="1336675" y="1924050"/>
            <a:ext cx="6737350" cy="712788"/>
          </a:xfrm>
          <a:prstGeom prst="rect">
            <a:avLst/>
          </a:prstGeom>
          <a:noFill/>
          <a:ln w="9525">
            <a:noFill/>
          </a:ln>
        </p:spPr>
      </p:pic>
      <p:pic>
        <p:nvPicPr>
          <p:cNvPr id="22541"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2542"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钢筋的临时固定如下图。</a:t>
            </a:r>
            <a:endParaRPr lang="zh-CN" altLang="en-US" sz="200" dirty="0">
              <a:latin typeface="Arial" panose="020B0604020202020204" pitchFamily="34" charset="0"/>
            </a:endParaRPr>
          </a:p>
        </p:txBody>
      </p:sp>
      <p:sp>
        <p:nvSpPr>
          <p:cNvPr id="23555"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建筑区规划占地</a:t>
            </a:r>
            <a:r>
              <a:rPr lang="en-US" altLang="zh-CN" sz="200" dirty="0">
                <a:latin typeface="Arial" panose="020B0604020202020204" pitchFamily="34" charset="0"/>
              </a:rPr>
              <a:t>40841.00m2</a:t>
            </a:r>
            <a:r>
              <a:rPr lang="zh-CN" altLang="en-US" sz="200" dirty="0">
                <a:latin typeface="Arial" panose="020B0604020202020204" pitchFamily="34" charset="0"/>
              </a:rPr>
              <a:t>，主要为商业楼及住房楼。</a:t>
            </a:r>
            <a:endParaRPr lang="zh-CN" altLang="en-US" sz="200" dirty="0">
              <a:latin typeface="Arial" panose="020B0604020202020204" pitchFamily="34" charset="0"/>
            </a:endParaRPr>
          </a:p>
        </p:txBody>
      </p:sp>
      <p:pic>
        <p:nvPicPr>
          <p:cNvPr id="23556"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355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3559" name="组合 4"/>
          <p:cNvGrpSpPr/>
          <p:nvPr/>
        </p:nvGrpSpPr>
        <p:grpSpPr>
          <a:xfrm>
            <a:off x="7983538" y="-68262"/>
            <a:ext cx="1233487" cy="854075"/>
            <a:chOff x="15268" y="865"/>
            <a:chExt cx="3188" cy="2256"/>
          </a:xfrm>
        </p:grpSpPr>
        <p:pic>
          <p:nvPicPr>
            <p:cNvPr id="2356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356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5133975"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3563" name="Picture 16"/>
          <p:cNvPicPr>
            <a:picLocks noChangeAspect="1"/>
          </p:cNvPicPr>
          <p:nvPr/>
        </p:nvPicPr>
        <p:blipFill>
          <a:blip r:embed="rId8"/>
          <a:stretch>
            <a:fillRect/>
          </a:stretch>
        </p:blipFill>
        <p:spPr>
          <a:xfrm>
            <a:off x="1358900" y="2855913"/>
            <a:ext cx="6919913" cy="1524000"/>
          </a:xfrm>
          <a:prstGeom prst="rect">
            <a:avLst/>
          </a:prstGeom>
          <a:noFill/>
          <a:ln w="9525">
            <a:noFill/>
          </a:ln>
        </p:spPr>
      </p:pic>
      <p:pic>
        <p:nvPicPr>
          <p:cNvPr id="23564" name="Picture 17"/>
          <p:cNvPicPr>
            <a:picLocks noChangeAspect="1"/>
          </p:cNvPicPr>
          <p:nvPr/>
        </p:nvPicPr>
        <p:blipFill>
          <a:blip r:embed="rId9"/>
          <a:stretch>
            <a:fillRect/>
          </a:stretch>
        </p:blipFill>
        <p:spPr>
          <a:xfrm>
            <a:off x="1336675" y="1924050"/>
            <a:ext cx="6737350" cy="712788"/>
          </a:xfrm>
          <a:prstGeom prst="rect">
            <a:avLst/>
          </a:prstGeom>
          <a:noFill/>
          <a:ln w="9525">
            <a:noFill/>
          </a:ln>
        </p:spPr>
      </p:pic>
      <p:pic>
        <p:nvPicPr>
          <p:cNvPr id="23565"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3566"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2</a:t>
            </a:r>
            <a:r>
              <a:rPr lang="zh-CN" altLang="en-US" sz="200" dirty="0">
                <a:latin typeface="Arial" panose="020B0604020202020204" pitchFamily="34" charset="0"/>
              </a:rPr>
              <a:t>）加强对施工班组工人的经常管理，掌握人员底数，制定治安、消防协议。</a:t>
            </a:r>
            <a:endParaRPr lang="zh-CN" altLang="en-US" sz="200" dirty="0">
              <a:latin typeface="Arial" panose="020B0604020202020204" pitchFamily="34" charset="0"/>
            </a:endParaRPr>
          </a:p>
        </p:txBody>
      </p:sp>
      <p:sp>
        <p:nvSpPr>
          <p:cNvPr id="24579"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确认无误后方可浇筑混凝土。</a:t>
            </a:r>
            <a:endParaRPr lang="zh-CN" altLang="en-US" sz="200" dirty="0">
              <a:latin typeface="Arial" panose="020B0604020202020204" pitchFamily="34" charset="0"/>
            </a:endParaRPr>
          </a:p>
        </p:txBody>
      </p:sp>
      <p:pic>
        <p:nvPicPr>
          <p:cNvPr id="24580"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458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4583" name="组合 4"/>
          <p:cNvGrpSpPr/>
          <p:nvPr/>
        </p:nvGrpSpPr>
        <p:grpSpPr>
          <a:xfrm>
            <a:off x="7983538" y="-68262"/>
            <a:ext cx="1233487" cy="854075"/>
            <a:chOff x="15268" y="865"/>
            <a:chExt cx="3188" cy="2256"/>
          </a:xfrm>
        </p:grpSpPr>
        <p:pic>
          <p:nvPicPr>
            <p:cNvPr id="24591"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4592"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5133975"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4587" name="Picture 16"/>
          <p:cNvPicPr>
            <a:picLocks noChangeAspect="1"/>
          </p:cNvPicPr>
          <p:nvPr/>
        </p:nvPicPr>
        <p:blipFill>
          <a:blip r:embed="rId8"/>
          <a:stretch>
            <a:fillRect/>
          </a:stretch>
        </p:blipFill>
        <p:spPr>
          <a:xfrm>
            <a:off x="1358900" y="2855913"/>
            <a:ext cx="7089775" cy="1158875"/>
          </a:xfrm>
          <a:prstGeom prst="rect">
            <a:avLst/>
          </a:prstGeom>
          <a:noFill/>
          <a:ln w="9525">
            <a:noFill/>
          </a:ln>
        </p:spPr>
      </p:pic>
      <p:pic>
        <p:nvPicPr>
          <p:cNvPr id="24588" name="Picture 17"/>
          <p:cNvPicPr>
            <a:picLocks noChangeAspect="1"/>
          </p:cNvPicPr>
          <p:nvPr/>
        </p:nvPicPr>
        <p:blipFill>
          <a:blip r:embed="rId9"/>
          <a:stretch>
            <a:fillRect/>
          </a:stretch>
        </p:blipFill>
        <p:spPr>
          <a:xfrm>
            <a:off x="1336675" y="1924050"/>
            <a:ext cx="6737350" cy="712788"/>
          </a:xfrm>
          <a:prstGeom prst="rect">
            <a:avLst/>
          </a:prstGeom>
          <a:noFill/>
          <a:ln w="9525">
            <a:noFill/>
          </a:ln>
        </p:spPr>
      </p:pic>
      <p:pic>
        <p:nvPicPr>
          <p:cNvPr id="24589"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4590"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Box 16"/>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a:t>
            </a:r>
            <a:r>
              <a:rPr lang="zh-CN" altLang="en-US" sz="200" dirty="0">
                <a:latin typeface="Arial" panose="020B0604020202020204" pitchFamily="34" charset="0"/>
              </a:rPr>
              <a:t>） 塔式起重机作业前，应检查金属结构、连接螺栓及钢丝绳磨损情况；送电前，各控制器手柄应在零位，空载运转，试验各机构及安全装置并确认正常。</a:t>
            </a:r>
            <a:endParaRPr lang="zh-CN" altLang="en-US" sz="200" dirty="0">
              <a:latin typeface="Arial" panose="020B0604020202020204" pitchFamily="34" charset="0"/>
            </a:endParaRPr>
          </a:p>
        </p:txBody>
      </p:sp>
      <p:sp>
        <p:nvSpPr>
          <p:cNvPr id="25603"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人防给排水系统单独设置给水进水管，在战时水源处、洗消间处、口部处预留给水接口。</a:t>
            </a:r>
            <a:endParaRPr lang="zh-CN" altLang="en-US" sz="200" dirty="0">
              <a:latin typeface="Arial" panose="020B0604020202020204" pitchFamily="34" charset="0"/>
            </a:endParaRPr>
          </a:p>
        </p:txBody>
      </p:sp>
      <p:pic>
        <p:nvPicPr>
          <p:cNvPr id="25604" name="图片 15" descr="图片112.png.jpg"/>
          <p:cNvPicPr/>
          <p:nvPr/>
        </p:nvPicPr>
        <p:blipFill>
          <a:blip r:embed="rId1"/>
          <a:stretch>
            <a:fillRect/>
          </a:stretch>
        </p:blipFill>
        <p:spPr>
          <a:xfrm>
            <a:off x="0" y="0"/>
            <a:ext cx="9144000" cy="5143500"/>
          </a:xfrm>
          <a:prstGeom prst="rect">
            <a:avLst/>
          </a:prstGeom>
          <a:noFill/>
          <a:ln w="9525">
            <a:noFill/>
          </a:ln>
        </p:spPr>
      </p:pic>
      <p:cxnSp>
        <p:nvCxnSpPr>
          <p:cNvPr id="2560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5607" name="组合 4"/>
          <p:cNvGrpSpPr/>
          <p:nvPr/>
        </p:nvGrpSpPr>
        <p:grpSpPr>
          <a:xfrm>
            <a:off x="7983538" y="-68262"/>
            <a:ext cx="1233487" cy="854075"/>
            <a:chOff x="15268" y="865"/>
            <a:chExt cx="3188" cy="2256"/>
          </a:xfrm>
        </p:grpSpPr>
        <p:pic>
          <p:nvPicPr>
            <p:cNvPr id="2561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561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矩形 3"/>
          <p:cNvSpPr/>
          <p:nvPr/>
        </p:nvSpPr>
        <p:spPr>
          <a:xfrm>
            <a:off x="85725" y="1182688"/>
            <a:ext cx="5133975" cy="449263"/>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1" fmla="*/ 0 w 6018663"/>
              <a:gd name="connsiteY0-2" fmla="*/ 0 h 791570"/>
              <a:gd name="connsiteX1-3" fmla="*/ 6018663 w 6018663"/>
              <a:gd name="connsiteY1-4" fmla="*/ 0 h 791570"/>
              <a:gd name="connsiteX2-5" fmla="*/ 5186149 w 6018663"/>
              <a:gd name="connsiteY2-6" fmla="*/ 791570 h 791570"/>
              <a:gd name="connsiteX3-7" fmla="*/ 0 w 6018663"/>
              <a:gd name="connsiteY3-8" fmla="*/ 791570 h 791570"/>
              <a:gd name="connsiteX4-9" fmla="*/ 0 w 6018663"/>
              <a:gd name="connsiteY4-10" fmla="*/ 0 h 7915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8663" h="791570">
                <a:moveTo>
                  <a:pt x="0" y="0"/>
                </a:moveTo>
                <a:lnTo>
                  <a:pt x="6018663" y="0"/>
                </a:lnTo>
                <a:lnTo>
                  <a:pt x="5186149" y="791570"/>
                </a:lnTo>
                <a:lnTo>
                  <a:pt x="0" y="791570"/>
                </a:lnTo>
                <a:lnTo>
                  <a:pt x="0" y="0"/>
                </a:lnTo>
                <a:close/>
              </a:path>
            </a:pathLst>
          </a:custGeom>
          <a:solidFill>
            <a:srgbClr val="C0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6"/>
          <a:stretch>
            <a:fillRect/>
          </a:stretch>
        </p:blipFill>
        <p:spPr>
          <a:xfrm>
            <a:off x="109538" y="1131888"/>
            <a:ext cx="533400" cy="550862"/>
          </a:xfrm>
          <a:prstGeom prst="rect">
            <a:avLst/>
          </a:prstGeom>
          <a:noFill/>
          <a:ln w="9525">
            <a:noFill/>
          </a:ln>
        </p:spPr>
      </p:pic>
      <p:pic>
        <p:nvPicPr>
          <p:cNvPr id="3" name="图片 2"/>
          <p:cNvPicPr>
            <a:picLocks noChangeAspect="1"/>
          </p:cNvPicPr>
          <p:nvPr/>
        </p:nvPicPr>
        <p:blipFill>
          <a:blip r:embed="rId7"/>
          <a:srcRect l="2553" r="1051"/>
          <a:stretch>
            <a:fillRect/>
          </a:stretch>
        </p:blipFill>
        <p:spPr>
          <a:xfrm>
            <a:off x="-14287" y="3582988"/>
            <a:ext cx="9172575" cy="1560512"/>
          </a:xfrm>
          <a:prstGeom prst="rect">
            <a:avLst/>
          </a:prstGeom>
          <a:noFill/>
          <a:ln w="9525">
            <a:noFill/>
          </a:ln>
        </p:spPr>
      </p:pic>
      <p:pic>
        <p:nvPicPr>
          <p:cNvPr id="25611" name="Picture 16"/>
          <p:cNvPicPr>
            <a:picLocks noChangeAspect="1"/>
          </p:cNvPicPr>
          <p:nvPr/>
        </p:nvPicPr>
        <p:blipFill>
          <a:blip r:embed="rId8"/>
          <a:stretch>
            <a:fillRect/>
          </a:stretch>
        </p:blipFill>
        <p:spPr>
          <a:xfrm>
            <a:off x="1358900" y="2855913"/>
            <a:ext cx="6883400" cy="1243012"/>
          </a:xfrm>
          <a:prstGeom prst="rect">
            <a:avLst/>
          </a:prstGeom>
          <a:noFill/>
          <a:ln w="9525">
            <a:noFill/>
          </a:ln>
        </p:spPr>
      </p:pic>
      <p:pic>
        <p:nvPicPr>
          <p:cNvPr id="25612" name="Picture 17"/>
          <p:cNvPicPr>
            <a:picLocks noChangeAspect="1"/>
          </p:cNvPicPr>
          <p:nvPr/>
        </p:nvPicPr>
        <p:blipFill>
          <a:blip r:embed="rId9"/>
          <a:stretch>
            <a:fillRect/>
          </a:stretch>
        </p:blipFill>
        <p:spPr>
          <a:xfrm>
            <a:off x="1336675" y="1987550"/>
            <a:ext cx="6815138" cy="633413"/>
          </a:xfrm>
          <a:prstGeom prst="rect">
            <a:avLst/>
          </a:prstGeom>
          <a:noFill/>
          <a:ln w="9525">
            <a:noFill/>
          </a:ln>
        </p:spPr>
      </p:pic>
      <p:pic>
        <p:nvPicPr>
          <p:cNvPr id="25613" name="Picture 19"/>
          <p:cNvPicPr>
            <a:picLocks noChangeAspect="1"/>
          </p:cNvPicPr>
          <p:nvPr/>
        </p:nvPicPr>
        <p:blipFill>
          <a:blip r:embed="rId10"/>
          <a:stretch>
            <a:fillRect/>
          </a:stretch>
        </p:blipFill>
        <p:spPr>
          <a:xfrm>
            <a:off x="512763" y="127000"/>
            <a:ext cx="5932487" cy="579438"/>
          </a:xfrm>
          <a:prstGeom prst="rect">
            <a:avLst/>
          </a:prstGeom>
          <a:noFill/>
          <a:ln w="9525">
            <a:noFill/>
          </a:ln>
        </p:spPr>
      </p:pic>
      <p:pic>
        <p:nvPicPr>
          <p:cNvPr id="25614" name="Picture 18"/>
          <p:cNvPicPr>
            <a:picLocks noChangeAspect="1"/>
          </p:cNvPicPr>
          <p:nvPr/>
        </p:nvPicPr>
        <p:blipFill>
          <a:blip r:embed="rId11"/>
          <a:stretch>
            <a:fillRect/>
          </a:stretch>
        </p:blipFill>
        <p:spPr>
          <a:xfrm>
            <a:off x="671513" y="1249363"/>
            <a:ext cx="4260850"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Box 13"/>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a</a:t>
            </a:r>
            <a:r>
              <a:rPr lang="zh-CN" altLang="en-US" sz="200" dirty="0">
                <a:latin typeface="Arial" panose="020B0604020202020204" pitchFamily="34" charset="0"/>
              </a:rPr>
              <a:t>、纵向平直段为</a:t>
            </a:r>
            <a:r>
              <a:rPr lang="en-US" altLang="zh-CN" sz="200" dirty="0">
                <a:latin typeface="Arial" panose="020B0604020202020204" pitchFamily="34" charset="0"/>
              </a:rPr>
              <a:t>±10mm</a:t>
            </a:r>
            <a:r>
              <a:rPr lang="zh-CN" altLang="en-US" sz="200" dirty="0">
                <a:latin typeface="Arial" panose="020B0604020202020204" pitchFamily="34" charset="0"/>
              </a:rPr>
              <a:t>；</a:t>
            </a:r>
            <a:endParaRPr lang="zh-CN" altLang="en-US" sz="200" dirty="0">
              <a:latin typeface="Arial" panose="020B0604020202020204" pitchFamily="34" charset="0"/>
            </a:endParaRPr>
          </a:p>
        </p:txBody>
      </p:sp>
      <p:sp>
        <p:nvSpPr>
          <p:cNvPr id="26627" name="TextBox 12"/>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③、每一楼层、同一配合比的混凝土，取样不得少于一次；  </a:t>
            </a:r>
            <a:endParaRPr lang="zh-CN" altLang="en-US" sz="200" dirty="0">
              <a:latin typeface="Arial" panose="020B0604020202020204" pitchFamily="34" charset="0"/>
            </a:endParaRPr>
          </a:p>
        </p:txBody>
      </p:sp>
      <p:pic>
        <p:nvPicPr>
          <p:cNvPr id="26628" name="图片 11" descr="图片112.png.jpg"/>
          <p:cNvPicPr/>
          <p:nvPr/>
        </p:nvPicPr>
        <p:blipFill>
          <a:blip r:embed="rId1"/>
          <a:stretch>
            <a:fillRect/>
          </a:stretch>
        </p:blipFill>
        <p:spPr>
          <a:xfrm>
            <a:off x="0" y="0"/>
            <a:ext cx="9144000" cy="5143500"/>
          </a:xfrm>
          <a:prstGeom prst="rect">
            <a:avLst/>
          </a:prstGeom>
          <a:noFill/>
          <a:ln w="9525">
            <a:noFill/>
          </a:ln>
        </p:spPr>
      </p:pic>
      <p:cxnSp>
        <p:nvCxnSpPr>
          <p:cNvPr id="2662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6631" name="组合 4"/>
          <p:cNvGrpSpPr/>
          <p:nvPr/>
        </p:nvGrpSpPr>
        <p:grpSpPr>
          <a:xfrm>
            <a:off x="7983538" y="-68262"/>
            <a:ext cx="1233487" cy="854075"/>
            <a:chOff x="15268" y="865"/>
            <a:chExt cx="3188" cy="2256"/>
          </a:xfrm>
        </p:grpSpPr>
        <p:pic>
          <p:nvPicPr>
            <p:cNvPr id="2663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663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27" name="图片 26"/>
          <p:cNvPicPr>
            <a:picLocks noChangeAspect="1"/>
          </p:cNvPicPr>
          <p:nvPr/>
        </p:nvPicPr>
        <p:blipFill>
          <a:blip r:embed="rId6"/>
          <a:srcRect l="2553" r="1051"/>
          <a:stretch>
            <a:fillRect/>
          </a:stretch>
        </p:blipFill>
        <p:spPr>
          <a:xfrm>
            <a:off x="-14287" y="3582988"/>
            <a:ext cx="9172575" cy="1560512"/>
          </a:xfrm>
          <a:prstGeom prst="rect">
            <a:avLst/>
          </a:prstGeom>
          <a:noFill/>
          <a:ln w="9525">
            <a:noFill/>
          </a:ln>
        </p:spPr>
      </p:pic>
      <p:pic>
        <p:nvPicPr>
          <p:cNvPr id="26633" name="Picture 19"/>
          <p:cNvPicPr>
            <a:picLocks noChangeAspect="1"/>
          </p:cNvPicPr>
          <p:nvPr/>
        </p:nvPicPr>
        <p:blipFill>
          <a:blip r:embed="rId7"/>
          <a:stretch>
            <a:fillRect/>
          </a:stretch>
        </p:blipFill>
        <p:spPr>
          <a:xfrm>
            <a:off x="893763" y="2441575"/>
            <a:ext cx="749300" cy="506413"/>
          </a:xfrm>
          <a:prstGeom prst="rect">
            <a:avLst/>
          </a:prstGeom>
          <a:noFill/>
          <a:ln w="9525">
            <a:noFill/>
          </a:ln>
        </p:spPr>
      </p:pic>
      <p:pic>
        <p:nvPicPr>
          <p:cNvPr id="26634" name="Picture 20"/>
          <p:cNvPicPr>
            <a:picLocks noChangeAspect="1"/>
          </p:cNvPicPr>
          <p:nvPr/>
        </p:nvPicPr>
        <p:blipFill>
          <a:blip r:embed="rId8"/>
          <a:stretch>
            <a:fillRect/>
          </a:stretch>
        </p:blipFill>
        <p:spPr>
          <a:xfrm>
            <a:off x="1668463" y="2479675"/>
            <a:ext cx="6773862" cy="1358900"/>
          </a:xfrm>
          <a:prstGeom prst="rect">
            <a:avLst/>
          </a:prstGeom>
          <a:noFill/>
          <a:ln w="9525">
            <a:noFill/>
          </a:ln>
        </p:spPr>
      </p:pic>
      <p:pic>
        <p:nvPicPr>
          <p:cNvPr id="26635" name="Picture 22"/>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26636" name="Picture 21"/>
          <p:cNvPicPr>
            <a:picLocks noChangeAspect="1"/>
          </p:cNvPicPr>
          <p:nvPr/>
        </p:nvPicPr>
        <p:blipFill>
          <a:blip r:embed="rId10"/>
          <a:stretch>
            <a:fillRect/>
          </a:stretch>
        </p:blipFill>
        <p:spPr>
          <a:xfrm>
            <a:off x="715963" y="1147763"/>
            <a:ext cx="8120062" cy="1109662"/>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7"/>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d.</a:t>
            </a:r>
            <a:r>
              <a:rPr lang="zh-CN" altLang="en-US" sz="200" dirty="0">
                <a:latin typeface="Arial" panose="020B0604020202020204" pitchFamily="34" charset="0"/>
              </a:rPr>
              <a:t>钢筋和钢束的放样要准确，钢筋之间的焊接要满足规范的要求。</a:t>
            </a:r>
            <a:endParaRPr lang="zh-CN" altLang="en-US" sz="200" dirty="0">
              <a:latin typeface="Arial" panose="020B0604020202020204" pitchFamily="34" charset="0"/>
            </a:endParaRPr>
          </a:p>
        </p:txBody>
      </p:sp>
      <p:sp>
        <p:nvSpPr>
          <p:cNvPr id="27651" name="TextBox 6"/>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，使桥架</a:t>
            </a:r>
            <a:endParaRPr lang="zh-CN" altLang="en-US" sz="200" dirty="0">
              <a:latin typeface="Arial" panose="020B0604020202020204" pitchFamily="34" charset="0"/>
            </a:endParaRPr>
          </a:p>
        </p:txBody>
      </p:sp>
      <p:pic>
        <p:nvPicPr>
          <p:cNvPr id="27652" name="图片 5" descr="图片25.png"/>
          <p:cNvPicPr/>
          <p:nvPr/>
        </p:nvPicPr>
        <p:blipFill>
          <a:blip r:embed="rId1"/>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2"/>
          <a:stretch>
            <a:fillRect/>
          </a:stretch>
        </p:blipFill>
        <p:spPr>
          <a:xfrm>
            <a:off x="3851275" y="790575"/>
            <a:ext cx="1439863" cy="388938"/>
          </a:xfrm>
          <a:prstGeom prst="rect">
            <a:avLst/>
          </a:prstGeom>
          <a:noFill/>
          <a:ln w="9525">
            <a:noFill/>
          </a:ln>
        </p:spPr>
      </p:pic>
      <p:pic>
        <p:nvPicPr>
          <p:cNvPr id="10" name="PA-102211" descr="图片包含 游戏机, 灯&#10;&#10;描述已自动生成"/>
          <p:cNvPicPr>
            <a:picLocks noChangeAspect="1"/>
          </p:cNvPicPr>
          <p:nvPr>
            <p:custDataLst>
              <p:tags r:id="rId3"/>
            </p:custDataLst>
          </p:nvPr>
        </p:nvPicPr>
        <p:blipFill>
          <a:blip r:embed="rId4"/>
          <a:stretch>
            <a:fillRect/>
          </a:stretch>
        </p:blipFill>
        <p:spPr>
          <a:xfrm>
            <a:off x="6143625" y="642938"/>
            <a:ext cx="1517650" cy="1074737"/>
          </a:xfrm>
          <a:prstGeom prst="rect">
            <a:avLst/>
          </a:prstGeom>
          <a:noFill/>
          <a:ln w="9525">
            <a:noFill/>
          </a:ln>
        </p:spPr>
      </p:pic>
      <p:pic>
        <p:nvPicPr>
          <p:cNvPr id="27655" name="Picture 10"/>
          <p:cNvPicPr>
            <a:picLocks noChangeAspect="1"/>
          </p:cNvPicPr>
          <p:nvPr/>
        </p:nvPicPr>
        <p:blipFill>
          <a:blip r:embed="rId5"/>
          <a:stretch>
            <a:fillRect/>
          </a:stretch>
        </p:blipFill>
        <p:spPr>
          <a:xfrm>
            <a:off x="34925" y="2409825"/>
            <a:ext cx="9120188" cy="950913"/>
          </a:xfrm>
          <a:prstGeom prst="rect">
            <a:avLst/>
          </a:prstGeom>
          <a:noFill/>
          <a:ln w="9525">
            <a:noFill/>
          </a:ln>
        </p:spPr>
      </p:pic>
      <p:pic>
        <p:nvPicPr>
          <p:cNvPr id="27656" name="Picture 11"/>
          <p:cNvPicPr>
            <a:picLocks noChangeAspect="1"/>
          </p:cNvPicPr>
          <p:nvPr/>
        </p:nvPicPr>
        <p:blipFill>
          <a:blip r:embed="rId6"/>
          <a:stretch>
            <a:fillRect/>
          </a:stretch>
        </p:blipFill>
        <p:spPr>
          <a:xfrm>
            <a:off x="3217863" y="1435100"/>
            <a:ext cx="3146425" cy="1103313"/>
          </a:xfrm>
          <a:prstGeom prst="rect">
            <a:avLst/>
          </a:prstGeom>
          <a:noFill/>
          <a:ln w="9525">
            <a:noFill/>
          </a:ln>
        </p:spPr>
      </p:pic>
    </p:spTree>
  </p:cSld>
  <p:clrMapOvr>
    <a:masterClrMapping/>
  </p:clrMapOvr>
  <p:transition spd="slow"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Box 12"/>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五、确保防护工程工程质量的措施</a:t>
            </a:r>
            <a:endParaRPr lang="zh-CN" altLang="en-US" sz="200" dirty="0">
              <a:latin typeface="Arial" panose="020B0604020202020204" pitchFamily="34" charset="0"/>
            </a:endParaRPr>
          </a:p>
        </p:txBody>
      </p:sp>
      <p:sp>
        <p:nvSpPr>
          <p:cNvPr id="28675" name="TextBox 11"/>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4.1.2</a:t>
            </a:r>
            <a:r>
              <a:rPr lang="zh-CN" altLang="en-US" sz="200" dirty="0">
                <a:latin typeface="Arial" panose="020B0604020202020204" pitchFamily="34" charset="0"/>
              </a:rPr>
              <a:t>模板安装及拆除规定：</a:t>
            </a:r>
            <a:endParaRPr lang="zh-CN" altLang="en-US" sz="200" dirty="0">
              <a:latin typeface="Arial" panose="020B0604020202020204" pitchFamily="34" charset="0"/>
            </a:endParaRPr>
          </a:p>
        </p:txBody>
      </p:sp>
      <p:pic>
        <p:nvPicPr>
          <p:cNvPr id="28676" name="图片 10" descr="图片112.png.jpg"/>
          <p:cNvPicPr/>
          <p:nvPr/>
        </p:nvPicPr>
        <p:blipFill>
          <a:blip r:embed="rId1"/>
          <a:stretch>
            <a:fillRect/>
          </a:stretch>
        </p:blipFill>
        <p:spPr>
          <a:xfrm>
            <a:off x="0" y="0"/>
            <a:ext cx="9144000" cy="5143500"/>
          </a:xfrm>
          <a:prstGeom prst="rect">
            <a:avLst/>
          </a:prstGeom>
          <a:noFill/>
          <a:ln w="9525">
            <a:noFill/>
          </a:ln>
        </p:spPr>
      </p:pic>
      <p:cxnSp>
        <p:nvCxnSpPr>
          <p:cNvPr id="2867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8679" name="组合 4"/>
          <p:cNvGrpSpPr/>
          <p:nvPr/>
        </p:nvGrpSpPr>
        <p:grpSpPr>
          <a:xfrm>
            <a:off x="7983538" y="-68262"/>
            <a:ext cx="1233487" cy="854075"/>
            <a:chOff x="15268" y="865"/>
            <a:chExt cx="3188" cy="2256"/>
          </a:xfrm>
        </p:grpSpPr>
        <p:pic>
          <p:nvPicPr>
            <p:cNvPr id="28684"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8685"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28680" name="Picture 14"/>
          <p:cNvPicPr>
            <a:picLocks noChangeAspect="1"/>
          </p:cNvPicPr>
          <p:nvPr/>
        </p:nvPicPr>
        <p:blipFill>
          <a:blip r:embed="rId6"/>
          <a:stretch>
            <a:fillRect/>
          </a:stretch>
        </p:blipFill>
        <p:spPr>
          <a:xfrm>
            <a:off x="914400" y="2089150"/>
            <a:ext cx="5602288" cy="2030413"/>
          </a:xfrm>
          <a:prstGeom prst="rect">
            <a:avLst/>
          </a:prstGeom>
          <a:noFill/>
          <a:ln w="9525">
            <a:noFill/>
          </a:ln>
        </p:spPr>
      </p:pic>
      <p:pic>
        <p:nvPicPr>
          <p:cNvPr id="28681" name="Picture 16"/>
          <p:cNvPicPr>
            <a:picLocks noChangeAspect="1"/>
          </p:cNvPicPr>
          <p:nvPr/>
        </p:nvPicPr>
        <p:blipFill>
          <a:blip r:embed="rId7"/>
          <a:stretch>
            <a:fillRect/>
          </a:stretch>
        </p:blipFill>
        <p:spPr>
          <a:xfrm>
            <a:off x="512763" y="127000"/>
            <a:ext cx="5932487" cy="579438"/>
          </a:xfrm>
          <a:prstGeom prst="rect">
            <a:avLst/>
          </a:prstGeom>
          <a:noFill/>
          <a:ln w="9525">
            <a:noFill/>
          </a:ln>
        </p:spPr>
      </p:pic>
      <p:pic>
        <p:nvPicPr>
          <p:cNvPr id="28682" name="Picture 15"/>
          <p:cNvPicPr>
            <a:picLocks noChangeAspect="1"/>
          </p:cNvPicPr>
          <p:nvPr/>
        </p:nvPicPr>
        <p:blipFill>
          <a:blip r:embed="rId8"/>
          <a:stretch>
            <a:fillRect/>
          </a:stretch>
        </p:blipFill>
        <p:spPr>
          <a:xfrm>
            <a:off x="6715125" y="2000250"/>
            <a:ext cx="1603375" cy="2073275"/>
          </a:xfrm>
          <a:prstGeom prst="rect">
            <a:avLst/>
          </a:prstGeom>
          <a:noFill/>
          <a:ln w="9525">
            <a:noFill/>
          </a:ln>
        </p:spPr>
      </p:pic>
      <p:pic>
        <p:nvPicPr>
          <p:cNvPr id="28683" name="Picture 10"/>
          <p:cNvPicPr>
            <a:picLocks noChangeAspect="1"/>
          </p:cNvPicPr>
          <p:nvPr/>
        </p:nvPicPr>
        <p:blipFill>
          <a:blip r:embed="rId9"/>
          <a:stretch>
            <a:fillRect/>
          </a:stretch>
        </p:blipFill>
        <p:spPr>
          <a:xfrm>
            <a:off x="571500" y="1143000"/>
            <a:ext cx="6956425" cy="579438"/>
          </a:xfrm>
          <a:prstGeom prst="rect">
            <a:avLst/>
          </a:prstGeom>
          <a:noFill/>
          <a:ln w="9525">
            <a:noFill/>
          </a:ln>
        </p:spPr>
      </p:pic>
    </p:spTree>
  </p:cSld>
  <p:clrMapOvr>
    <a:masterClrMapping/>
  </p:clrMapOvr>
  <p:transition spd="slow" advTm="3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Box 21"/>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2</a:t>
            </a:r>
            <a:r>
              <a:rPr lang="zh-CN" altLang="en-US" sz="200" dirty="0">
                <a:latin typeface="Arial" panose="020B0604020202020204" pitchFamily="34" charset="0"/>
              </a:rPr>
              <a:t>）对施工组织实施情况，监理工程师以监理日记、月报和年报的形式进行记录，说明施工进度、施工质量、资金使用情况及存在的问题、处理意见、有价值的经验等，全面控制水土保持工程的实施。</a:t>
            </a:r>
            <a:endParaRPr lang="zh-CN" altLang="en-US" sz="200" dirty="0">
              <a:latin typeface="Arial" panose="020B0604020202020204" pitchFamily="34" charset="0"/>
            </a:endParaRPr>
          </a:p>
        </p:txBody>
      </p:sp>
      <p:sp>
        <p:nvSpPr>
          <p:cNvPr id="29699" name="TextBox 20"/>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6</a:t>
            </a:r>
            <a:r>
              <a:rPr lang="zh-CN" altLang="en-US" sz="200" dirty="0">
                <a:latin typeface="Arial" panose="020B0604020202020204" pitchFamily="34" charset="0"/>
              </a:rPr>
              <a:t>、塔机非工作状态下设置地锚，在东单元屋面预埋</a:t>
            </a:r>
            <a:r>
              <a:rPr lang="en-US" altLang="zh-CN" sz="200" dirty="0">
                <a:latin typeface="Arial" panose="020B0604020202020204" pitchFamily="34" charset="0"/>
              </a:rPr>
              <a:t>Φ20</a:t>
            </a: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几</a:t>
            </a:r>
            <a:r>
              <a:rPr lang="en-US" altLang="zh-CN" sz="200" dirty="0">
                <a:latin typeface="Arial" panose="020B0604020202020204" pitchFamily="34" charset="0"/>
              </a:rPr>
              <a:t>"</a:t>
            </a:r>
            <a:r>
              <a:rPr lang="zh-CN" altLang="en-US" sz="200" dirty="0">
                <a:latin typeface="Arial" panose="020B0604020202020204" pitchFamily="34" charset="0"/>
              </a:rPr>
              <a:t>形钢筋，司机下班后及时将塔机吊钩在屋面锚固。</a:t>
            </a:r>
            <a:endParaRPr lang="zh-CN" altLang="en-US" sz="200" dirty="0">
              <a:latin typeface="Arial" panose="020B0604020202020204" pitchFamily="34" charset="0"/>
            </a:endParaRPr>
          </a:p>
        </p:txBody>
      </p:sp>
      <p:pic>
        <p:nvPicPr>
          <p:cNvPr id="29700"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2970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29703" name="组合 4"/>
          <p:cNvGrpSpPr/>
          <p:nvPr/>
        </p:nvGrpSpPr>
        <p:grpSpPr>
          <a:xfrm>
            <a:off x="7983538" y="-68262"/>
            <a:ext cx="1233487" cy="854075"/>
            <a:chOff x="15268" y="865"/>
            <a:chExt cx="3188" cy="2256"/>
          </a:xfrm>
        </p:grpSpPr>
        <p:pic>
          <p:nvPicPr>
            <p:cNvPr id="2971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2971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29710" name="Picture 18"/>
          <p:cNvPicPr>
            <a:picLocks noChangeAspect="1"/>
          </p:cNvPicPr>
          <p:nvPr/>
        </p:nvPicPr>
        <p:blipFill>
          <a:blip r:embed="rId6"/>
          <a:stretch>
            <a:fillRect/>
          </a:stretch>
        </p:blipFill>
        <p:spPr>
          <a:xfrm>
            <a:off x="1000125" y="3357563"/>
            <a:ext cx="7943850" cy="658812"/>
          </a:xfrm>
          <a:prstGeom prst="rect">
            <a:avLst/>
          </a:prstGeom>
          <a:noFill/>
          <a:ln w="9525">
            <a:noFill/>
          </a:ln>
        </p:spPr>
      </p:pic>
      <p:pic>
        <p:nvPicPr>
          <p:cNvPr id="29711" name="Picture 19"/>
          <p:cNvPicPr>
            <a:picLocks noChangeAspect="1"/>
          </p:cNvPicPr>
          <p:nvPr/>
        </p:nvPicPr>
        <p:blipFill>
          <a:blip r:embed="rId7"/>
          <a:stretch>
            <a:fillRect/>
          </a:stretch>
        </p:blipFill>
        <p:spPr>
          <a:xfrm>
            <a:off x="827088" y="1793875"/>
            <a:ext cx="7943850" cy="476250"/>
          </a:xfrm>
          <a:prstGeom prst="rect">
            <a:avLst/>
          </a:prstGeom>
          <a:noFill/>
          <a:ln w="9525">
            <a:noFill/>
          </a:ln>
        </p:spPr>
      </p:pic>
      <p:pic>
        <p:nvPicPr>
          <p:cNvPr id="29712" name="Picture 21"/>
          <p:cNvPicPr>
            <a:picLocks noChangeAspect="1"/>
          </p:cNvPicPr>
          <p:nvPr/>
        </p:nvPicPr>
        <p:blipFill>
          <a:blip r:embed="rId8"/>
          <a:stretch>
            <a:fillRect/>
          </a:stretch>
        </p:blipFill>
        <p:spPr>
          <a:xfrm>
            <a:off x="512763" y="127000"/>
            <a:ext cx="5932487" cy="579438"/>
          </a:xfrm>
          <a:prstGeom prst="rect">
            <a:avLst/>
          </a:prstGeom>
          <a:noFill/>
          <a:ln w="9525">
            <a:noFill/>
          </a:ln>
        </p:spPr>
      </p:pic>
      <p:pic>
        <p:nvPicPr>
          <p:cNvPr id="29713" name="Picture 20"/>
          <p:cNvPicPr>
            <a:picLocks noChangeAspect="1"/>
          </p:cNvPicPr>
          <p:nvPr/>
        </p:nvPicPr>
        <p:blipFill>
          <a:blip r:embed="rId9"/>
          <a:stretch>
            <a:fillRect/>
          </a:stretch>
        </p:blipFill>
        <p:spPr>
          <a:xfrm>
            <a:off x="1074738" y="1235075"/>
            <a:ext cx="4548187" cy="365125"/>
          </a:xfrm>
          <a:prstGeom prst="rect">
            <a:avLst/>
          </a:prstGeom>
          <a:noFill/>
          <a:ln w="9525">
            <a:noFill/>
          </a:ln>
        </p:spPr>
      </p:pic>
      <p:pic>
        <p:nvPicPr>
          <p:cNvPr id="29714" name="Picture 17"/>
          <p:cNvPicPr>
            <a:picLocks noChangeAspect="1"/>
          </p:cNvPicPr>
          <p:nvPr/>
        </p:nvPicPr>
        <p:blipFill>
          <a:blip r:embed="rId10"/>
          <a:stretch>
            <a:fillRect/>
          </a:stretch>
        </p:blipFill>
        <p:spPr>
          <a:xfrm>
            <a:off x="1143000" y="2857500"/>
            <a:ext cx="2725738" cy="360363"/>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Box 11"/>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7.11.7 </a:t>
            </a:r>
            <a:r>
              <a:rPr lang="zh-CN" altLang="en-US" sz="200" dirty="0">
                <a:latin typeface="Arial" panose="020B0604020202020204" pitchFamily="34" charset="0"/>
              </a:rPr>
              <a:t>给水排水管道，供油管道和附件的安装 </a:t>
            </a:r>
            <a:endParaRPr lang="zh-CN" altLang="en-US" sz="200" dirty="0">
              <a:latin typeface="Arial" panose="020B0604020202020204" pitchFamily="34" charset="0"/>
            </a:endParaRPr>
          </a:p>
        </p:txBody>
      </p:sp>
      <p:sp>
        <p:nvSpPr>
          <p:cNvPr id="3075" name="TextBox 10"/>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按照</a:t>
            </a:r>
            <a:r>
              <a:rPr lang="en-US" altLang="zh-CN" sz="200" dirty="0">
                <a:latin typeface="Arial" panose="020B0604020202020204" pitchFamily="34" charset="0"/>
              </a:rPr>
              <a:t>-226-94</a:t>
            </a:r>
            <a:r>
              <a:rPr lang="zh-CN" altLang="en-US" sz="200" dirty="0">
                <a:latin typeface="Arial" panose="020B0604020202020204" pitchFamily="34" charset="0"/>
              </a:rPr>
              <a:t>建筑幕墙物理性能分级中风压变形性能设计，即测试试件应满足：在相应风压下，支撑系统等主要受力构件的相对挠度不超过</a:t>
            </a:r>
            <a:r>
              <a:rPr lang="en-US" altLang="zh-CN" sz="200" dirty="0">
                <a:latin typeface="Arial" panose="020B0604020202020204" pitchFamily="34" charset="0"/>
              </a:rPr>
              <a:t>L/180</a:t>
            </a:r>
            <a:r>
              <a:rPr lang="zh-CN" altLang="en-US" sz="200" dirty="0">
                <a:latin typeface="Arial" panose="020B0604020202020204" pitchFamily="34" charset="0"/>
              </a:rPr>
              <a:t>，绝对挠度不超过</a:t>
            </a:r>
            <a:r>
              <a:rPr lang="en-US" altLang="zh-CN" sz="200" dirty="0">
                <a:latin typeface="Arial" panose="020B0604020202020204" pitchFamily="34" charset="0"/>
              </a:rPr>
              <a:t>20mm</a:t>
            </a:r>
            <a:r>
              <a:rPr lang="zh-CN" altLang="en-US" sz="200" dirty="0">
                <a:latin typeface="Arial" panose="020B0604020202020204" pitchFamily="34" charset="0"/>
              </a:rPr>
              <a:t>。</a:t>
            </a:r>
            <a:endParaRPr lang="zh-CN" altLang="en-US" sz="200" dirty="0">
              <a:latin typeface="Arial" panose="020B0604020202020204" pitchFamily="34" charset="0"/>
            </a:endParaRPr>
          </a:p>
        </p:txBody>
      </p:sp>
      <p:pic>
        <p:nvPicPr>
          <p:cNvPr id="3076" name="图片 9" descr="图片25.png"/>
          <p:cNvPicPr/>
          <p:nvPr/>
        </p:nvPicPr>
        <p:blipFill>
          <a:blip r:embed="rId1"/>
          <a:stretch>
            <a:fillRect/>
          </a:stretch>
        </p:blipFill>
        <p:spPr>
          <a:xfrm>
            <a:off x="0" y="0"/>
            <a:ext cx="9144000" cy="5143500"/>
          </a:xfrm>
          <a:prstGeom prst="rect">
            <a:avLst/>
          </a:prstGeom>
          <a:noFill/>
          <a:ln w="9525">
            <a:noFill/>
          </a:ln>
        </p:spPr>
      </p:pic>
      <p:sp>
        <p:nvSpPr>
          <p:cNvPr id="27" name="Aitds3"/>
          <p:cNvSpPr>
            <a:spLocks noChangeShapeType="1"/>
          </p:cNvSpPr>
          <p:nvPr/>
        </p:nvSpPr>
        <p:spPr bwMode="auto">
          <a:xfrm flipH="1">
            <a:off x="857250" y="1417638"/>
            <a:ext cx="5692775" cy="0"/>
          </a:xfrm>
          <a:prstGeom prst="line">
            <a:avLst/>
          </a:prstGeom>
          <a:noFill/>
          <a:ln w="19050" cap="flat">
            <a:solidFill>
              <a:srgbClr val="C00000"/>
            </a:solidFill>
            <a:prstDash val="solid"/>
            <a:miter lim="800000"/>
          </a:ln>
        </p:spPr>
        <p:txBody>
          <a:bodyPr lIns="68580" tIns="34290" rIns="68580" bIns="34290"/>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pic>
        <p:nvPicPr>
          <p:cNvPr id="3078" name="Picture 16"/>
          <p:cNvPicPr>
            <a:picLocks noChangeAspect="1"/>
          </p:cNvPicPr>
          <p:nvPr/>
        </p:nvPicPr>
        <p:blipFill>
          <a:blip r:embed="rId2"/>
          <a:stretch>
            <a:fillRect/>
          </a:stretch>
        </p:blipFill>
        <p:spPr>
          <a:xfrm>
            <a:off x="428625" y="428625"/>
            <a:ext cx="4060825" cy="1006475"/>
          </a:xfrm>
          <a:prstGeom prst="rect">
            <a:avLst/>
          </a:prstGeom>
          <a:noFill/>
          <a:ln w="9525">
            <a:noFill/>
          </a:ln>
        </p:spPr>
      </p:pic>
      <p:pic>
        <p:nvPicPr>
          <p:cNvPr id="3079" name="Picture 17"/>
          <p:cNvPicPr>
            <a:picLocks noChangeAspect="1"/>
          </p:cNvPicPr>
          <p:nvPr/>
        </p:nvPicPr>
        <p:blipFill>
          <a:blip r:embed="rId3"/>
          <a:stretch>
            <a:fillRect/>
          </a:stretch>
        </p:blipFill>
        <p:spPr>
          <a:xfrm>
            <a:off x="1711325" y="3090863"/>
            <a:ext cx="6443663" cy="530225"/>
          </a:xfrm>
          <a:prstGeom prst="rect">
            <a:avLst/>
          </a:prstGeom>
          <a:noFill/>
          <a:ln w="9525">
            <a:noFill/>
          </a:ln>
        </p:spPr>
      </p:pic>
      <p:pic>
        <p:nvPicPr>
          <p:cNvPr id="3080" name="Picture 18"/>
          <p:cNvPicPr>
            <a:picLocks noChangeAspect="1"/>
          </p:cNvPicPr>
          <p:nvPr/>
        </p:nvPicPr>
        <p:blipFill>
          <a:blip r:embed="rId4"/>
          <a:stretch>
            <a:fillRect/>
          </a:stretch>
        </p:blipFill>
        <p:spPr>
          <a:xfrm>
            <a:off x="1225550" y="3111500"/>
            <a:ext cx="603250" cy="493713"/>
          </a:xfrm>
          <a:prstGeom prst="rect">
            <a:avLst/>
          </a:prstGeom>
          <a:noFill/>
          <a:ln w="9525">
            <a:noFill/>
          </a:ln>
        </p:spPr>
      </p:pic>
      <p:pic>
        <p:nvPicPr>
          <p:cNvPr id="3081" name="Picture 19"/>
          <p:cNvPicPr>
            <a:picLocks noChangeAspect="1"/>
          </p:cNvPicPr>
          <p:nvPr/>
        </p:nvPicPr>
        <p:blipFill>
          <a:blip r:embed="rId5"/>
          <a:stretch>
            <a:fillRect/>
          </a:stretch>
        </p:blipFill>
        <p:spPr>
          <a:xfrm>
            <a:off x="1703388" y="2413000"/>
            <a:ext cx="6456362" cy="530225"/>
          </a:xfrm>
          <a:prstGeom prst="rect">
            <a:avLst/>
          </a:prstGeom>
          <a:noFill/>
          <a:ln w="9525">
            <a:noFill/>
          </a:ln>
        </p:spPr>
      </p:pic>
      <p:pic>
        <p:nvPicPr>
          <p:cNvPr id="3082" name="Picture 20"/>
          <p:cNvPicPr>
            <a:picLocks noChangeAspect="1"/>
          </p:cNvPicPr>
          <p:nvPr/>
        </p:nvPicPr>
        <p:blipFill>
          <a:blip r:embed="rId6"/>
          <a:stretch>
            <a:fillRect/>
          </a:stretch>
        </p:blipFill>
        <p:spPr>
          <a:xfrm>
            <a:off x="1217613" y="2444750"/>
            <a:ext cx="603250" cy="493713"/>
          </a:xfrm>
          <a:prstGeom prst="rect">
            <a:avLst/>
          </a:prstGeom>
          <a:noFill/>
          <a:ln w="9525">
            <a:noFill/>
          </a:ln>
        </p:spPr>
      </p:pic>
      <p:pic>
        <p:nvPicPr>
          <p:cNvPr id="3083" name="Picture 22"/>
          <p:cNvPicPr>
            <a:picLocks noChangeAspect="1"/>
          </p:cNvPicPr>
          <p:nvPr/>
        </p:nvPicPr>
        <p:blipFill>
          <a:blip r:embed="rId7"/>
          <a:stretch>
            <a:fillRect/>
          </a:stretch>
        </p:blipFill>
        <p:spPr>
          <a:xfrm>
            <a:off x="1225550" y="1773238"/>
            <a:ext cx="603250" cy="493712"/>
          </a:xfrm>
          <a:prstGeom prst="rect">
            <a:avLst/>
          </a:prstGeom>
          <a:noFill/>
          <a:ln w="9525">
            <a:noFill/>
          </a:ln>
        </p:spPr>
      </p:pic>
      <p:pic>
        <p:nvPicPr>
          <p:cNvPr id="3084" name="Picture 21"/>
          <p:cNvPicPr>
            <a:picLocks noChangeAspect="1"/>
          </p:cNvPicPr>
          <p:nvPr/>
        </p:nvPicPr>
        <p:blipFill>
          <a:blip r:embed="rId8"/>
          <a:stretch>
            <a:fillRect/>
          </a:stretch>
        </p:blipFill>
        <p:spPr>
          <a:xfrm>
            <a:off x="1711325" y="1773238"/>
            <a:ext cx="6443663" cy="536575"/>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Box 21"/>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在加工过程中，生产部门应加强日常管理，严格按设计和工艺守则执行，严格按计划采取有效的控制措施，按工艺技术的要求进行加工检验，执行</a:t>
            </a:r>
            <a:r>
              <a:rPr lang="en-US" altLang="zh-CN" sz="200" dirty="0">
                <a:latin typeface="Arial" panose="020B0604020202020204" pitchFamily="34" charset="0"/>
              </a:rPr>
              <a:t>"</a:t>
            </a:r>
            <a:r>
              <a:rPr lang="zh-CN" altLang="en-US" sz="200" dirty="0">
                <a:latin typeface="Arial" panose="020B0604020202020204" pitchFamily="34" charset="0"/>
              </a:rPr>
              <a:t>三检</a:t>
            </a:r>
            <a:r>
              <a:rPr lang="en-US" altLang="zh-CN" sz="200" dirty="0">
                <a:latin typeface="Arial" panose="020B0604020202020204" pitchFamily="34" charset="0"/>
              </a:rPr>
              <a:t>"</a:t>
            </a:r>
            <a:r>
              <a:rPr lang="zh-CN" altLang="en-US" sz="200" dirty="0">
                <a:latin typeface="Arial" panose="020B0604020202020204" pitchFamily="34" charset="0"/>
              </a:rPr>
              <a:t>制度，在不能满足设计和工艺守则要求时，不能盲目组织生产</a:t>
            </a:r>
            <a:endParaRPr lang="zh-CN" altLang="en-US" sz="200" dirty="0">
              <a:latin typeface="Arial" panose="020B0604020202020204" pitchFamily="34" charset="0"/>
            </a:endParaRPr>
          </a:p>
        </p:txBody>
      </p:sp>
      <p:sp>
        <p:nvSpPr>
          <p:cNvPr id="30723" name="TextBox 20"/>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5.6 </a:t>
            </a:r>
            <a:r>
              <a:rPr lang="zh-CN" altLang="en-US" sz="200" dirty="0">
                <a:latin typeface="Arial" panose="020B0604020202020204" pitchFamily="34" charset="0"/>
              </a:rPr>
              <a:t>所有高处清洗的操作工人需配有安全带，工人的安全带必须与其它牢固的结构相连接。</a:t>
            </a:r>
            <a:endParaRPr lang="zh-CN" altLang="en-US" sz="200" dirty="0">
              <a:latin typeface="Arial" panose="020B0604020202020204" pitchFamily="34" charset="0"/>
            </a:endParaRPr>
          </a:p>
        </p:txBody>
      </p:sp>
      <p:pic>
        <p:nvPicPr>
          <p:cNvPr id="30724"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3072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0727" name="组合 4"/>
          <p:cNvGrpSpPr/>
          <p:nvPr/>
        </p:nvGrpSpPr>
        <p:grpSpPr>
          <a:xfrm>
            <a:off x="7983538" y="-68262"/>
            <a:ext cx="1233487" cy="854075"/>
            <a:chOff x="15268" y="865"/>
            <a:chExt cx="3188" cy="2256"/>
          </a:xfrm>
        </p:grpSpPr>
        <p:pic>
          <p:nvPicPr>
            <p:cNvPr id="30739"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0740"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0734" name="Picture 18"/>
          <p:cNvPicPr>
            <a:picLocks noChangeAspect="1"/>
          </p:cNvPicPr>
          <p:nvPr/>
        </p:nvPicPr>
        <p:blipFill>
          <a:blip r:embed="rId6"/>
          <a:stretch>
            <a:fillRect/>
          </a:stretch>
        </p:blipFill>
        <p:spPr>
          <a:xfrm>
            <a:off x="827088" y="3394075"/>
            <a:ext cx="7943850" cy="469900"/>
          </a:xfrm>
          <a:prstGeom prst="rect">
            <a:avLst/>
          </a:prstGeom>
          <a:noFill/>
          <a:ln w="9525">
            <a:noFill/>
          </a:ln>
        </p:spPr>
      </p:pic>
      <p:pic>
        <p:nvPicPr>
          <p:cNvPr id="30735" name="Picture 19"/>
          <p:cNvPicPr>
            <a:picLocks noChangeAspect="1"/>
          </p:cNvPicPr>
          <p:nvPr/>
        </p:nvPicPr>
        <p:blipFill>
          <a:blip r:embed="rId7"/>
          <a:stretch>
            <a:fillRect/>
          </a:stretch>
        </p:blipFill>
        <p:spPr>
          <a:xfrm>
            <a:off x="1074738" y="2835275"/>
            <a:ext cx="2725737" cy="360363"/>
          </a:xfrm>
          <a:prstGeom prst="rect">
            <a:avLst/>
          </a:prstGeom>
          <a:noFill/>
          <a:ln w="9525">
            <a:noFill/>
          </a:ln>
        </p:spPr>
      </p:pic>
      <p:pic>
        <p:nvPicPr>
          <p:cNvPr id="30736" name="Picture 20"/>
          <p:cNvPicPr>
            <a:picLocks noChangeAspect="1"/>
          </p:cNvPicPr>
          <p:nvPr/>
        </p:nvPicPr>
        <p:blipFill>
          <a:blip r:embed="rId8"/>
          <a:stretch>
            <a:fillRect/>
          </a:stretch>
        </p:blipFill>
        <p:spPr>
          <a:xfrm>
            <a:off x="827088" y="1793875"/>
            <a:ext cx="8102600" cy="658813"/>
          </a:xfrm>
          <a:prstGeom prst="rect">
            <a:avLst/>
          </a:prstGeom>
          <a:noFill/>
          <a:ln w="9525">
            <a:noFill/>
          </a:ln>
        </p:spPr>
      </p:pic>
      <p:pic>
        <p:nvPicPr>
          <p:cNvPr id="30737" name="Picture 22"/>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30738" name="Picture 21"/>
          <p:cNvPicPr>
            <a:picLocks noChangeAspect="1"/>
          </p:cNvPicPr>
          <p:nvPr/>
        </p:nvPicPr>
        <p:blipFill>
          <a:blip r:embed="rId10"/>
          <a:stretch>
            <a:fillRect/>
          </a:stretch>
        </p:blipFill>
        <p:spPr>
          <a:xfrm>
            <a:off x="1074738" y="1235075"/>
            <a:ext cx="4548187"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Box 21"/>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6</a:t>
            </a:r>
            <a:r>
              <a:rPr lang="zh-CN" altLang="en-US" sz="200" dirty="0">
                <a:latin typeface="Arial" panose="020B0604020202020204" pitchFamily="34" charset="0"/>
              </a:rPr>
              <a:t>）、构造柱混凝土应分层浇筑，每层厚度不得超过</a:t>
            </a:r>
            <a:r>
              <a:rPr lang="en-US" altLang="zh-CN" sz="200" dirty="0">
                <a:latin typeface="Arial" panose="020B0604020202020204" pitchFamily="34" charset="0"/>
              </a:rPr>
              <a:t>300mm</a:t>
            </a:r>
            <a:r>
              <a:rPr lang="zh-CN" altLang="en-US" sz="200" dirty="0">
                <a:latin typeface="Arial" panose="020B0604020202020204" pitchFamily="34" charset="0"/>
              </a:rPr>
              <a:t>。</a:t>
            </a:r>
            <a:endParaRPr lang="zh-CN" altLang="en-US" sz="200" dirty="0">
              <a:latin typeface="Arial" panose="020B0604020202020204" pitchFamily="34" charset="0"/>
            </a:endParaRPr>
          </a:p>
        </p:txBody>
      </p:sp>
      <p:sp>
        <p:nvSpPr>
          <p:cNvPr id="31747" name="TextBox 20"/>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e.</a:t>
            </a:r>
            <a:r>
              <a:rPr lang="zh-CN" altLang="en-US" sz="200" dirty="0">
                <a:latin typeface="Arial" panose="020B0604020202020204" pitchFamily="34" charset="0"/>
              </a:rPr>
              <a:t>涂层耐磨系数至少为</a:t>
            </a:r>
            <a:r>
              <a:rPr lang="en-US" altLang="zh-CN" sz="200" dirty="0">
                <a:latin typeface="Arial" panose="020B0604020202020204" pitchFamily="34" charset="0"/>
              </a:rPr>
              <a:t>40</a:t>
            </a:r>
            <a:r>
              <a:rPr lang="zh-CN" altLang="en-US" sz="200" dirty="0">
                <a:latin typeface="Arial" panose="020B0604020202020204" pitchFamily="34" charset="0"/>
              </a:rPr>
              <a:t>。</a:t>
            </a:r>
            <a:endParaRPr lang="zh-CN" altLang="en-US" sz="200" dirty="0">
              <a:latin typeface="Arial" panose="020B0604020202020204" pitchFamily="34" charset="0"/>
            </a:endParaRPr>
          </a:p>
        </p:txBody>
      </p:sp>
      <p:pic>
        <p:nvPicPr>
          <p:cNvPr id="31748"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3174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1751" name="组合 4"/>
          <p:cNvGrpSpPr/>
          <p:nvPr/>
        </p:nvGrpSpPr>
        <p:grpSpPr>
          <a:xfrm>
            <a:off x="7983538" y="-68262"/>
            <a:ext cx="1233487" cy="854075"/>
            <a:chOff x="15268" y="865"/>
            <a:chExt cx="3188" cy="2256"/>
          </a:xfrm>
        </p:grpSpPr>
        <p:pic>
          <p:nvPicPr>
            <p:cNvPr id="31763"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1764"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1758" name="Picture 18"/>
          <p:cNvPicPr>
            <a:picLocks noChangeAspect="1"/>
          </p:cNvPicPr>
          <p:nvPr/>
        </p:nvPicPr>
        <p:blipFill>
          <a:blip r:embed="rId6"/>
          <a:stretch>
            <a:fillRect/>
          </a:stretch>
        </p:blipFill>
        <p:spPr>
          <a:xfrm>
            <a:off x="827088" y="3394075"/>
            <a:ext cx="7943850" cy="469900"/>
          </a:xfrm>
          <a:prstGeom prst="rect">
            <a:avLst/>
          </a:prstGeom>
          <a:noFill/>
          <a:ln w="9525">
            <a:noFill/>
          </a:ln>
        </p:spPr>
      </p:pic>
      <p:pic>
        <p:nvPicPr>
          <p:cNvPr id="31759" name="Picture 19"/>
          <p:cNvPicPr>
            <a:picLocks noChangeAspect="1"/>
          </p:cNvPicPr>
          <p:nvPr/>
        </p:nvPicPr>
        <p:blipFill>
          <a:blip r:embed="rId7"/>
          <a:stretch>
            <a:fillRect/>
          </a:stretch>
        </p:blipFill>
        <p:spPr>
          <a:xfrm>
            <a:off x="1074738" y="2835275"/>
            <a:ext cx="2725737" cy="360363"/>
          </a:xfrm>
          <a:prstGeom prst="rect">
            <a:avLst/>
          </a:prstGeom>
          <a:noFill/>
          <a:ln w="9525">
            <a:noFill/>
          </a:ln>
        </p:spPr>
      </p:pic>
      <p:pic>
        <p:nvPicPr>
          <p:cNvPr id="31760" name="Picture 20"/>
          <p:cNvPicPr>
            <a:picLocks noChangeAspect="1"/>
          </p:cNvPicPr>
          <p:nvPr/>
        </p:nvPicPr>
        <p:blipFill>
          <a:blip r:embed="rId8"/>
          <a:stretch>
            <a:fillRect/>
          </a:stretch>
        </p:blipFill>
        <p:spPr>
          <a:xfrm>
            <a:off x="827088" y="1793875"/>
            <a:ext cx="7943850" cy="476250"/>
          </a:xfrm>
          <a:prstGeom prst="rect">
            <a:avLst/>
          </a:prstGeom>
          <a:noFill/>
          <a:ln w="9525">
            <a:noFill/>
          </a:ln>
        </p:spPr>
      </p:pic>
      <p:pic>
        <p:nvPicPr>
          <p:cNvPr id="31761" name="Picture 22"/>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31762" name="Picture 21"/>
          <p:cNvPicPr>
            <a:picLocks noChangeAspect="1"/>
          </p:cNvPicPr>
          <p:nvPr/>
        </p:nvPicPr>
        <p:blipFill>
          <a:blip r:embed="rId10"/>
          <a:stretch>
            <a:fillRect/>
          </a:stretch>
        </p:blipFill>
        <p:spPr>
          <a:xfrm>
            <a:off x="1074738" y="1235075"/>
            <a:ext cx="4548187"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Box 21"/>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12.2.3</a:t>
            </a:r>
            <a:r>
              <a:rPr lang="zh-CN" altLang="en-US" sz="200" dirty="0">
                <a:latin typeface="Arial" panose="020B0604020202020204" pitchFamily="34" charset="0"/>
              </a:rPr>
              <a:t>对监理单位的建议</a:t>
            </a:r>
            <a:endParaRPr lang="zh-CN" altLang="en-US" sz="200" dirty="0">
              <a:latin typeface="Arial" panose="020B0604020202020204" pitchFamily="34" charset="0"/>
            </a:endParaRPr>
          </a:p>
        </p:txBody>
      </p:sp>
      <p:sp>
        <p:nvSpPr>
          <p:cNvPr id="32771" name="TextBox 20"/>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支承系统应对准中线防止钢筋骨架倾斜和移动。</a:t>
            </a:r>
            <a:endParaRPr lang="zh-CN" altLang="en-US" sz="200" dirty="0">
              <a:latin typeface="Arial" panose="020B0604020202020204" pitchFamily="34" charset="0"/>
            </a:endParaRPr>
          </a:p>
        </p:txBody>
      </p:sp>
      <p:pic>
        <p:nvPicPr>
          <p:cNvPr id="32772"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32773"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2775" name="组合 4"/>
          <p:cNvGrpSpPr/>
          <p:nvPr/>
        </p:nvGrpSpPr>
        <p:grpSpPr>
          <a:xfrm>
            <a:off x="7983538" y="-68262"/>
            <a:ext cx="1233487" cy="854075"/>
            <a:chOff x="15268" y="865"/>
            <a:chExt cx="3188" cy="2256"/>
          </a:xfrm>
        </p:grpSpPr>
        <p:pic>
          <p:nvPicPr>
            <p:cNvPr id="3278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278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2782" name="Picture 18"/>
          <p:cNvPicPr>
            <a:picLocks noChangeAspect="1"/>
          </p:cNvPicPr>
          <p:nvPr/>
        </p:nvPicPr>
        <p:blipFill>
          <a:blip r:embed="rId6"/>
          <a:stretch>
            <a:fillRect/>
          </a:stretch>
        </p:blipFill>
        <p:spPr>
          <a:xfrm>
            <a:off x="928688" y="3571875"/>
            <a:ext cx="7943850" cy="469900"/>
          </a:xfrm>
          <a:prstGeom prst="rect">
            <a:avLst/>
          </a:prstGeom>
          <a:noFill/>
          <a:ln w="9525">
            <a:noFill/>
          </a:ln>
        </p:spPr>
      </p:pic>
      <p:pic>
        <p:nvPicPr>
          <p:cNvPr id="32783" name="Picture 19"/>
          <p:cNvPicPr>
            <a:picLocks noChangeAspect="1"/>
          </p:cNvPicPr>
          <p:nvPr/>
        </p:nvPicPr>
        <p:blipFill>
          <a:blip r:embed="rId7"/>
          <a:stretch>
            <a:fillRect/>
          </a:stretch>
        </p:blipFill>
        <p:spPr>
          <a:xfrm>
            <a:off x="827088" y="1793875"/>
            <a:ext cx="7943850" cy="476250"/>
          </a:xfrm>
          <a:prstGeom prst="rect">
            <a:avLst/>
          </a:prstGeom>
          <a:noFill/>
          <a:ln w="9525">
            <a:noFill/>
          </a:ln>
        </p:spPr>
      </p:pic>
      <p:pic>
        <p:nvPicPr>
          <p:cNvPr id="32784" name="Picture 21"/>
          <p:cNvPicPr>
            <a:picLocks noChangeAspect="1"/>
          </p:cNvPicPr>
          <p:nvPr/>
        </p:nvPicPr>
        <p:blipFill>
          <a:blip r:embed="rId8"/>
          <a:stretch>
            <a:fillRect/>
          </a:stretch>
        </p:blipFill>
        <p:spPr>
          <a:xfrm>
            <a:off x="512763" y="127000"/>
            <a:ext cx="5932487" cy="579438"/>
          </a:xfrm>
          <a:prstGeom prst="rect">
            <a:avLst/>
          </a:prstGeom>
          <a:noFill/>
          <a:ln w="9525">
            <a:noFill/>
          </a:ln>
        </p:spPr>
      </p:pic>
      <p:pic>
        <p:nvPicPr>
          <p:cNvPr id="32785" name="Picture 20"/>
          <p:cNvPicPr>
            <a:picLocks noChangeAspect="1"/>
          </p:cNvPicPr>
          <p:nvPr/>
        </p:nvPicPr>
        <p:blipFill>
          <a:blip r:embed="rId9"/>
          <a:stretch>
            <a:fillRect/>
          </a:stretch>
        </p:blipFill>
        <p:spPr>
          <a:xfrm>
            <a:off x="1074738" y="1235075"/>
            <a:ext cx="4548187" cy="365125"/>
          </a:xfrm>
          <a:prstGeom prst="rect">
            <a:avLst/>
          </a:prstGeom>
          <a:noFill/>
          <a:ln w="9525">
            <a:noFill/>
          </a:ln>
        </p:spPr>
      </p:pic>
      <p:pic>
        <p:nvPicPr>
          <p:cNvPr id="32786" name="Picture 17"/>
          <p:cNvPicPr>
            <a:picLocks noChangeAspect="1"/>
          </p:cNvPicPr>
          <p:nvPr/>
        </p:nvPicPr>
        <p:blipFill>
          <a:blip r:embed="rId10"/>
          <a:stretch>
            <a:fillRect/>
          </a:stretch>
        </p:blipFill>
        <p:spPr>
          <a:xfrm>
            <a:off x="1143000" y="2786063"/>
            <a:ext cx="2725738" cy="360362"/>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Box 21"/>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1.6 </a:t>
            </a:r>
            <a:r>
              <a:rPr lang="zh-CN" altLang="en-US" sz="200" dirty="0">
                <a:latin typeface="Arial" panose="020B0604020202020204" pitchFamily="34" charset="0"/>
              </a:rPr>
              <a:t>严禁结构施工层水、砂浆、砼等物质的坠落，土建应严格做好楼层防护；</a:t>
            </a:r>
            <a:endParaRPr lang="zh-CN" altLang="en-US" sz="200" dirty="0">
              <a:latin typeface="Arial" panose="020B0604020202020204" pitchFamily="34" charset="0"/>
            </a:endParaRPr>
          </a:p>
        </p:txBody>
      </p:sp>
      <p:sp>
        <p:nvSpPr>
          <p:cNvPr id="33795" name="TextBox 20"/>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a</a:t>
            </a:r>
            <a:r>
              <a:rPr lang="zh-CN" altLang="en-US" sz="200" dirty="0">
                <a:latin typeface="Arial" panose="020B0604020202020204" pitchFamily="34" charset="0"/>
              </a:rPr>
              <a:t>、**集团总部办公楼幕墙工程安全文明施工条例；</a:t>
            </a:r>
            <a:endParaRPr lang="zh-CN" altLang="en-US" sz="200" dirty="0">
              <a:latin typeface="Arial" panose="020B0604020202020204" pitchFamily="34" charset="0"/>
            </a:endParaRPr>
          </a:p>
        </p:txBody>
      </p:sp>
      <p:pic>
        <p:nvPicPr>
          <p:cNvPr id="33796"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3379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3799" name="组合 4"/>
          <p:cNvGrpSpPr/>
          <p:nvPr/>
        </p:nvGrpSpPr>
        <p:grpSpPr>
          <a:xfrm>
            <a:off x="7983538" y="-68262"/>
            <a:ext cx="1233487" cy="854075"/>
            <a:chOff x="15268" y="865"/>
            <a:chExt cx="3188" cy="2256"/>
          </a:xfrm>
        </p:grpSpPr>
        <p:pic>
          <p:nvPicPr>
            <p:cNvPr id="33811"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3812"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3806" name="Picture 18"/>
          <p:cNvPicPr>
            <a:picLocks noChangeAspect="1"/>
          </p:cNvPicPr>
          <p:nvPr/>
        </p:nvPicPr>
        <p:blipFill>
          <a:blip r:embed="rId6"/>
          <a:stretch>
            <a:fillRect/>
          </a:stretch>
        </p:blipFill>
        <p:spPr>
          <a:xfrm>
            <a:off x="827088" y="3394075"/>
            <a:ext cx="7943850" cy="658813"/>
          </a:xfrm>
          <a:prstGeom prst="rect">
            <a:avLst/>
          </a:prstGeom>
          <a:noFill/>
          <a:ln w="9525">
            <a:noFill/>
          </a:ln>
        </p:spPr>
      </p:pic>
      <p:pic>
        <p:nvPicPr>
          <p:cNvPr id="33807" name="Picture 19"/>
          <p:cNvPicPr>
            <a:picLocks noChangeAspect="1"/>
          </p:cNvPicPr>
          <p:nvPr/>
        </p:nvPicPr>
        <p:blipFill>
          <a:blip r:embed="rId7"/>
          <a:stretch>
            <a:fillRect/>
          </a:stretch>
        </p:blipFill>
        <p:spPr>
          <a:xfrm>
            <a:off x="1074738" y="2835275"/>
            <a:ext cx="2725737" cy="360363"/>
          </a:xfrm>
          <a:prstGeom prst="rect">
            <a:avLst/>
          </a:prstGeom>
          <a:noFill/>
          <a:ln w="9525">
            <a:noFill/>
          </a:ln>
        </p:spPr>
      </p:pic>
      <p:pic>
        <p:nvPicPr>
          <p:cNvPr id="33808" name="Picture 20"/>
          <p:cNvPicPr>
            <a:picLocks noChangeAspect="1"/>
          </p:cNvPicPr>
          <p:nvPr/>
        </p:nvPicPr>
        <p:blipFill>
          <a:blip r:embed="rId8"/>
          <a:stretch>
            <a:fillRect/>
          </a:stretch>
        </p:blipFill>
        <p:spPr>
          <a:xfrm>
            <a:off x="827088" y="1793875"/>
            <a:ext cx="7943850" cy="476250"/>
          </a:xfrm>
          <a:prstGeom prst="rect">
            <a:avLst/>
          </a:prstGeom>
          <a:noFill/>
          <a:ln w="9525">
            <a:noFill/>
          </a:ln>
        </p:spPr>
      </p:pic>
      <p:pic>
        <p:nvPicPr>
          <p:cNvPr id="33809" name="Picture 22"/>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33810" name="Picture 21"/>
          <p:cNvPicPr>
            <a:picLocks noChangeAspect="1"/>
          </p:cNvPicPr>
          <p:nvPr/>
        </p:nvPicPr>
        <p:blipFill>
          <a:blip r:embed="rId10"/>
          <a:stretch>
            <a:fillRect/>
          </a:stretch>
        </p:blipFill>
        <p:spPr>
          <a:xfrm>
            <a:off x="1074738" y="1235075"/>
            <a:ext cx="4548187"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Box 21"/>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F</a:t>
            </a:r>
            <a:r>
              <a:rPr lang="zh-CN" altLang="en-US" sz="200" dirty="0">
                <a:latin typeface="Arial" panose="020B0604020202020204" pitchFamily="34" charset="0"/>
              </a:rPr>
              <a:t>、塔式起重机操作使用应符合下列规定：</a:t>
            </a:r>
            <a:endParaRPr lang="zh-CN" altLang="en-US" sz="200" dirty="0">
              <a:latin typeface="Arial" panose="020B0604020202020204" pitchFamily="34" charset="0"/>
            </a:endParaRPr>
          </a:p>
        </p:txBody>
      </p:sp>
      <p:sp>
        <p:nvSpPr>
          <p:cNvPr id="34819" name="TextBox 20"/>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8.4</a:t>
            </a:r>
            <a:r>
              <a:rPr lang="zh-CN" altLang="en-US" sz="200" dirty="0">
                <a:latin typeface="Arial" panose="020B0604020202020204" pitchFamily="34" charset="0"/>
              </a:rPr>
              <a:t>水土保持分区新增水土保持防治措施</a:t>
            </a:r>
            <a:endParaRPr lang="zh-CN" altLang="en-US" sz="200" dirty="0">
              <a:latin typeface="Arial" panose="020B0604020202020204" pitchFamily="34" charset="0"/>
            </a:endParaRPr>
          </a:p>
        </p:txBody>
      </p:sp>
      <p:pic>
        <p:nvPicPr>
          <p:cNvPr id="34820" name="图片 20" descr="图片112.png.jpg"/>
          <p:cNvPicPr/>
          <p:nvPr/>
        </p:nvPicPr>
        <p:blipFill>
          <a:blip r:embed="rId1"/>
          <a:stretch>
            <a:fillRect/>
          </a:stretch>
        </p:blipFill>
        <p:spPr>
          <a:xfrm>
            <a:off x="0" y="0"/>
            <a:ext cx="9144000" cy="5143500"/>
          </a:xfrm>
          <a:prstGeom prst="rect">
            <a:avLst/>
          </a:prstGeom>
          <a:noFill/>
          <a:ln w="9525">
            <a:noFill/>
          </a:ln>
        </p:spPr>
      </p:pic>
      <p:cxnSp>
        <p:nvCxnSpPr>
          <p:cNvPr id="3482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4823" name="组合 4"/>
          <p:cNvGrpSpPr/>
          <p:nvPr/>
        </p:nvGrpSpPr>
        <p:grpSpPr>
          <a:xfrm>
            <a:off x="7983538" y="-68262"/>
            <a:ext cx="1233487" cy="854075"/>
            <a:chOff x="15268" y="865"/>
            <a:chExt cx="3188" cy="2256"/>
          </a:xfrm>
        </p:grpSpPr>
        <p:pic>
          <p:nvPicPr>
            <p:cNvPr id="3483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483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1731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173163"/>
            <a:ext cx="28321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538413"/>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sp>
        <p:nvSpPr>
          <p:cNvPr id="19" name="圆角矩形 15"/>
          <p:cNvSpPr/>
          <p:nvPr/>
        </p:nvSpPr>
        <p:spPr>
          <a:xfrm>
            <a:off x="919163" y="2773363"/>
            <a:ext cx="762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6"/>
          <p:cNvSpPr/>
          <p:nvPr/>
        </p:nvSpPr>
        <p:spPr>
          <a:xfrm>
            <a:off x="1074738" y="2773363"/>
            <a:ext cx="2679700" cy="493713"/>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919163" y="4084638"/>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4830" name="Picture 18"/>
          <p:cNvPicPr>
            <a:picLocks noChangeAspect="1"/>
          </p:cNvPicPr>
          <p:nvPr/>
        </p:nvPicPr>
        <p:blipFill>
          <a:blip r:embed="rId6"/>
          <a:stretch>
            <a:fillRect/>
          </a:stretch>
        </p:blipFill>
        <p:spPr>
          <a:xfrm>
            <a:off x="827088" y="3394075"/>
            <a:ext cx="7943850" cy="469900"/>
          </a:xfrm>
          <a:prstGeom prst="rect">
            <a:avLst/>
          </a:prstGeom>
          <a:noFill/>
          <a:ln w="9525">
            <a:noFill/>
          </a:ln>
        </p:spPr>
      </p:pic>
      <p:pic>
        <p:nvPicPr>
          <p:cNvPr id="34831" name="Picture 19"/>
          <p:cNvPicPr>
            <a:picLocks noChangeAspect="1"/>
          </p:cNvPicPr>
          <p:nvPr/>
        </p:nvPicPr>
        <p:blipFill>
          <a:blip r:embed="rId7"/>
          <a:stretch>
            <a:fillRect/>
          </a:stretch>
        </p:blipFill>
        <p:spPr>
          <a:xfrm>
            <a:off x="1100138" y="2716213"/>
            <a:ext cx="2725737" cy="609600"/>
          </a:xfrm>
          <a:prstGeom prst="rect">
            <a:avLst/>
          </a:prstGeom>
          <a:noFill/>
          <a:ln w="9525">
            <a:noFill/>
          </a:ln>
        </p:spPr>
      </p:pic>
      <p:pic>
        <p:nvPicPr>
          <p:cNvPr id="34832" name="Picture 20"/>
          <p:cNvPicPr>
            <a:picLocks noChangeAspect="1"/>
          </p:cNvPicPr>
          <p:nvPr/>
        </p:nvPicPr>
        <p:blipFill>
          <a:blip r:embed="rId8"/>
          <a:stretch>
            <a:fillRect/>
          </a:stretch>
        </p:blipFill>
        <p:spPr>
          <a:xfrm>
            <a:off x="827088" y="1793875"/>
            <a:ext cx="7943850" cy="476250"/>
          </a:xfrm>
          <a:prstGeom prst="rect">
            <a:avLst/>
          </a:prstGeom>
          <a:noFill/>
          <a:ln w="9525">
            <a:noFill/>
          </a:ln>
        </p:spPr>
      </p:pic>
      <p:pic>
        <p:nvPicPr>
          <p:cNvPr id="34833" name="Picture 22"/>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34834" name="Picture 21"/>
          <p:cNvPicPr>
            <a:picLocks noChangeAspect="1"/>
          </p:cNvPicPr>
          <p:nvPr/>
        </p:nvPicPr>
        <p:blipFill>
          <a:blip r:embed="rId10"/>
          <a:stretch>
            <a:fillRect/>
          </a:stretch>
        </p:blipFill>
        <p:spPr>
          <a:xfrm>
            <a:off x="1074738" y="1235075"/>
            <a:ext cx="4548187"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2"/>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9"/>
                                        </p:tgtEl>
                                      </p:cBhvr>
                                    </p:animEffect>
                                  </p:childTnLst>
                                </p:cTn>
                              </p:par>
                              <p:par>
                                <p:cTn id="28" presetID="2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ppt_x</p:attrName>
                                        </p:attrNameLst>
                                      </p:cBhvr>
                                      <p:tavLst>
                                        <p:tav tm="0">
                                          <p:val>
                                            <p:strVal val="#ppt_x-.2"/>
                                          </p:val>
                                        </p:tav>
                                        <p:tav tm="100000">
                                          <p:val>
                                            <p:strVal val="#ppt_x"/>
                                          </p:val>
                                        </p:tav>
                                      </p:tavLst>
                                    </p:anim>
                                    <p:anim calcmode="lin" valueType="num">
                                      <p:cBhvr>
                                        <p:cTn id="3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2" dur="500"/>
                                        <p:tgtEl>
                                          <p:spTgt spid="20"/>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500"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000000"/>
                                          </p:val>
                                        </p:tav>
                                        <p:tav tm="100000">
                                          <p:val>
                                            <p:strVal val="#ppt_w"/>
                                          </p:val>
                                        </p:tav>
                                      </p:tavLst>
                                    </p:anim>
                                    <p:anim calcmode="lin" valueType="num">
                                      <p:cBhvr>
                                        <p:cTn id="37" dur="500" fill="hold"/>
                                        <p:tgtEl>
                                          <p:spTgt spid="29"/>
                                        </p:tgtEl>
                                        <p:attrNameLst>
                                          <p:attrName>ppt_h</p:attrName>
                                        </p:attrNameLst>
                                      </p:cBhvr>
                                      <p:tavLst>
                                        <p:tav tm="0">
                                          <p:val>
                                            <p:fltVal val="0.00000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P spid="19" grpId="0" bldLvl="0" animBg="1"/>
      <p:bldP spid="19" grpId="1" animBg="1"/>
      <p:bldP spid="20" grpId="0" bldLvl="0" animBg="1"/>
      <p:bldP spid="20"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Box 16"/>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2</a:t>
            </a:r>
            <a:r>
              <a:rPr lang="zh-CN" altLang="en-US" sz="200" dirty="0">
                <a:latin typeface="Arial" panose="020B0604020202020204" pitchFamily="34" charset="0"/>
              </a:rPr>
              <a:t>）在水土保持措施竣工验收时提交施工总结报告，施工总结报告应按照规范要求编写，并能够保证满足水土保持设施竣工验收的要求。</a:t>
            </a:r>
            <a:endParaRPr lang="zh-CN" altLang="en-US" sz="200" dirty="0">
              <a:latin typeface="Arial" panose="020B0604020202020204" pitchFamily="34" charset="0"/>
            </a:endParaRPr>
          </a:p>
        </p:txBody>
      </p:sp>
      <p:sp>
        <p:nvSpPr>
          <p:cNvPr id="35843" name="TextBox 15"/>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a:t>
            </a:r>
            <a:r>
              <a:rPr lang="en-US" altLang="zh-CN" sz="200" dirty="0">
                <a:latin typeface="Arial" panose="020B0604020202020204" pitchFamily="34" charset="0"/>
              </a:rPr>
              <a:t>1</a:t>
            </a:r>
            <a:r>
              <a:rPr lang="zh-CN" altLang="en-US" sz="200" dirty="0">
                <a:latin typeface="Arial" panose="020B0604020202020204" pitchFamily="34" charset="0"/>
              </a:rPr>
              <a:t>）坚持</a:t>
            </a:r>
            <a:r>
              <a:rPr lang="en-US" altLang="zh-CN" sz="200" dirty="0">
                <a:latin typeface="Arial" panose="020B0604020202020204" pitchFamily="34" charset="0"/>
              </a:rPr>
              <a:t>"</a:t>
            </a:r>
            <a:r>
              <a:rPr lang="zh-CN" altLang="en-US" sz="200" dirty="0">
                <a:latin typeface="Arial" panose="020B0604020202020204" pitchFamily="34" charset="0"/>
              </a:rPr>
              <a:t>谁开发谁保护，谁造成水土流失谁治理</a:t>
            </a:r>
            <a:r>
              <a:rPr lang="en-US" altLang="zh-CN" sz="200" dirty="0">
                <a:latin typeface="Arial" panose="020B0604020202020204" pitchFamily="34" charset="0"/>
              </a:rPr>
              <a:t>"</a:t>
            </a:r>
            <a:r>
              <a:rPr lang="zh-CN" altLang="en-US" sz="200" dirty="0">
                <a:latin typeface="Arial" panose="020B0604020202020204" pitchFamily="34" charset="0"/>
              </a:rPr>
              <a:t>及实事求是的原则。</a:t>
            </a:r>
            <a:endParaRPr lang="zh-CN" altLang="en-US" sz="200" dirty="0">
              <a:latin typeface="Arial" panose="020B0604020202020204" pitchFamily="34" charset="0"/>
            </a:endParaRPr>
          </a:p>
        </p:txBody>
      </p:sp>
      <p:pic>
        <p:nvPicPr>
          <p:cNvPr id="35844" name="图片 12" descr="图片112.png.jpg"/>
          <p:cNvPicPr/>
          <p:nvPr/>
        </p:nvPicPr>
        <p:blipFill>
          <a:blip r:embed="rId1"/>
          <a:stretch>
            <a:fillRect/>
          </a:stretch>
        </p:blipFill>
        <p:spPr>
          <a:xfrm>
            <a:off x="0" y="0"/>
            <a:ext cx="9144000" cy="5143500"/>
          </a:xfrm>
          <a:prstGeom prst="rect">
            <a:avLst/>
          </a:prstGeom>
          <a:noFill/>
          <a:ln w="9525">
            <a:noFill/>
          </a:ln>
        </p:spPr>
      </p:pic>
      <p:cxnSp>
        <p:nvCxnSpPr>
          <p:cNvPr id="3584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35847" name="组合 4"/>
          <p:cNvGrpSpPr/>
          <p:nvPr/>
        </p:nvGrpSpPr>
        <p:grpSpPr>
          <a:xfrm>
            <a:off x="7983538" y="-68262"/>
            <a:ext cx="1233487" cy="854075"/>
            <a:chOff x="15268" y="865"/>
            <a:chExt cx="3188" cy="2256"/>
          </a:xfrm>
        </p:grpSpPr>
        <p:pic>
          <p:nvPicPr>
            <p:cNvPr id="35854"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35855"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sp>
        <p:nvSpPr>
          <p:cNvPr id="14" name="圆角矩形 10"/>
          <p:cNvSpPr/>
          <p:nvPr/>
        </p:nvSpPr>
        <p:spPr>
          <a:xfrm>
            <a:off x="919163" y="1422400"/>
            <a:ext cx="76200" cy="492125"/>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1"/>
          <p:cNvSpPr/>
          <p:nvPr/>
        </p:nvSpPr>
        <p:spPr>
          <a:xfrm>
            <a:off x="1074738" y="1422400"/>
            <a:ext cx="2832100" cy="492125"/>
          </a:xfrm>
          <a:prstGeom prst="roundRect">
            <a:avLst/>
          </a:prstGeom>
          <a:solidFill>
            <a:srgbClr val="CE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a:off x="919163" y="2787650"/>
            <a:ext cx="7839075" cy="0"/>
          </a:xfrm>
          <a:prstGeom prst="line">
            <a:avLst/>
          </a:prstGeom>
          <a:ln w="31750">
            <a:solidFill>
              <a:srgbClr val="CE0000"/>
            </a:solidFill>
          </a:ln>
        </p:spPr>
        <p:style>
          <a:lnRef idx="1">
            <a:schemeClr val="accent1"/>
          </a:lnRef>
          <a:fillRef idx="0">
            <a:schemeClr val="accent1"/>
          </a:fillRef>
          <a:effectRef idx="0">
            <a:schemeClr val="accent1"/>
          </a:effectRef>
          <a:fontRef idx="minor">
            <a:schemeClr val="tx1"/>
          </a:fontRef>
        </p:style>
      </p:cxnSp>
      <p:pic>
        <p:nvPicPr>
          <p:cNvPr id="35851" name="Picture 13"/>
          <p:cNvPicPr>
            <a:picLocks noChangeAspect="1"/>
          </p:cNvPicPr>
          <p:nvPr/>
        </p:nvPicPr>
        <p:blipFill>
          <a:blip r:embed="rId6"/>
          <a:stretch>
            <a:fillRect/>
          </a:stretch>
        </p:blipFill>
        <p:spPr>
          <a:xfrm>
            <a:off x="828675" y="2120900"/>
            <a:ext cx="7943850" cy="476250"/>
          </a:xfrm>
          <a:prstGeom prst="rect">
            <a:avLst/>
          </a:prstGeom>
          <a:noFill/>
          <a:ln w="9525">
            <a:noFill/>
          </a:ln>
        </p:spPr>
      </p:pic>
      <p:pic>
        <p:nvPicPr>
          <p:cNvPr id="35852" name="Picture 15"/>
          <p:cNvPicPr>
            <a:picLocks noChangeAspect="1"/>
          </p:cNvPicPr>
          <p:nvPr/>
        </p:nvPicPr>
        <p:blipFill>
          <a:blip r:embed="rId7"/>
          <a:stretch>
            <a:fillRect/>
          </a:stretch>
        </p:blipFill>
        <p:spPr>
          <a:xfrm>
            <a:off x="512763" y="127000"/>
            <a:ext cx="5932487" cy="579438"/>
          </a:xfrm>
          <a:prstGeom prst="rect">
            <a:avLst/>
          </a:prstGeom>
          <a:noFill/>
          <a:ln w="9525">
            <a:noFill/>
          </a:ln>
        </p:spPr>
      </p:pic>
      <p:pic>
        <p:nvPicPr>
          <p:cNvPr id="35853" name="Picture 14"/>
          <p:cNvPicPr>
            <a:picLocks noChangeAspect="1"/>
          </p:cNvPicPr>
          <p:nvPr/>
        </p:nvPicPr>
        <p:blipFill>
          <a:blip r:embed="rId8"/>
          <a:stretch>
            <a:fillRect/>
          </a:stretch>
        </p:blipFill>
        <p:spPr>
          <a:xfrm>
            <a:off x="1074738" y="1484313"/>
            <a:ext cx="4548187" cy="3651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500"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2"/>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500"/>
                                        <p:tgtEl>
                                          <p:spTgt spid="1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000000"/>
                                          </p:val>
                                        </p:tav>
                                        <p:tav tm="100000">
                                          <p:val>
                                            <p:strVal val="#ppt_w"/>
                                          </p:val>
                                        </p:tav>
                                      </p:tavLst>
                                    </p:anim>
                                    <p:anim calcmode="lin" valueType="num">
                                      <p:cBhvr>
                                        <p:cTn id="19" dur="500" fill="hold"/>
                                        <p:tgtEl>
                                          <p:spTgt spid="18"/>
                                        </p:tgtEl>
                                        <p:attrNameLst>
                                          <p:attrName>ppt_h</p:attrName>
                                        </p:attrNameLst>
                                      </p:cBhvr>
                                      <p:tavLst>
                                        <p:tav tm="0">
                                          <p:val>
                                            <p:fltVal val="0.000000"/>
                                          </p:val>
                                        </p:tav>
                                        <p:tav tm="100000">
                                          <p:val>
                                            <p:strVal val="#ppt_h"/>
                                          </p:val>
                                        </p:tav>
                                      </p:tavLst>
                                    </p:anim>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Box 7"/>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11.4</a:t>
            </a:r>
            <a:r>
              <a:rPr lang="zh-CN" altLang="en-US" sz="200" dirty="0">
                <a:latin typeface="Arial" panose="020B0604020202020204" pitchFamily="34" charset="0"/>
              </a:rPr>
              <a:t>明确水土保持工程投资渠道，保障资金来源</a:t>
            </a:r>
            <a:endParaRPr lang="zh-CN" altLang="en-US" sz="200" dirty="0">
              <a:latin typeface="Arial" panose="020B0604020202020204" pitchFamily="34" charset="0"/>
            </a:endParaRPr>
          </a:p>
        </p:txBody>
      </p:sp>
      <p:sp>
        <p:nvSpPr>
          <p:cNvPr id="36867" name="TextBox 6"/>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，最后交错张拉余下的纵向腹板束、顶板束、底板束腹板束、顶板束、底板束要按中跨、边跨、纵向、横向交错均匀进行</a:t>
            </a:r>
            <a:endParaRPr lang="zh-CN" altLang="en-US" sz="200" dirty="0">
              <a:latin typeface="Arial" panose="020B0604020202020204" pitchFamily="34" charset="0"/>
            </a:endParaRPr>
          </a:p>
        </p:txBody>
      </p:sp>
      <p:pic>
        <p:nvPicPr>
          <p:cNvPr id="36868" name="图片 5" descr="图片112.png.jpg"/>
          <p:cNvPicPr/>
          <p:nvPr/>
        </p:nvPicPr>
        <p:blipFill>
          <a:blip r:embed="rId1"/>
          <a:stretch>
            <a:fillRect/>
          </a:stretch>
        </p:blipFill>
        <p:spPr>
          <a:xfrm>
            <a:off x="0" y="0"/>
            <a:ext cx="9144000" cy="5143500"/>
          </a:xfrm>
          <a:prstGeom prst="rect">
            <a:avLst/>
          </a:prstGeom>
          <a:noFill/>
          <a:ln w="9525">
            <a:noFill/>
          </a:ln>
        </p:spPr>
      </p:pic>
      <p:pic>
        <p:nvPicPr>
          <p:cNvPr id="2" name="图片 1"/>
          <p:cNvPicPr>
            <a:picLocks noChangeAspect="1"/>
          </p:cNvPicPr>
          <p:nvPr/>
        </p:nvPicPr>
        <p:blipFill>
          <a:blip r:embed="rId2"/>
          <a:srcRect l="2553" r="1051"/>
          <a:stretch>
            <a:fillRect/>
          </a:stretch>
        </p:blipFill>
        <p:spPr>
          <a:xfrm>
            <a:off x="-14287" y="3582988"/>
            <a:ext cx="9172575" cy="1560512"/>
          </a:xfrm>
          <a:prstGeom prst="rect">
            <a:avLst/>
          </a:prstGeom>
          <a:noFill/>
          <a:ln w="9525">
            <a:noFill/>
          </a:ln>
        </p:spPr>
      </p:pic>
      <p:sp>
        <p:nvSpPr>
          <p:cNvPr id="27" name="Aitds3"/>
          <p:cNvSpPr>
            <a:spLocks noChangeShapeType="1"/>
          </p:cNvSpPr>
          <p:nvPr/>
        </p:nvSpPr>
        <p:spPr bwMode="auto">
          <a:xfrm flipH="1">
            <a:off x="1855788" y="1530350"/>
            <a:ext cx="5692775" cy="0"/>
          </a:xfrm>
          <a:prstGeom prst="line">
            <a:avLst/>
          </a:prstGeom>
          <a:noFill/>
          <a:ln w="19050" cap="flat">
            <a:solidFill>
              <a:srgbClr val="C00000"/>
            </a:solidFill>
            <a:prstDash val="solid"/>
            <a:miter lim="800000"/>
          </a:ln>
        </p:spPr>
        <p:txBody>
          <a:bodyPr lIns="68580" tIns="34290" rIns="68580" bIns="34290"/>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C00000"/>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36871" name="Picture 6"/>
          <p:cNvPicPr>
            <a:picLocks noChangeAspect="1"/>
          </p:cNvPicPr>
          <p:nvPr/>
        </p:nvPicPr>
        <p:blipFill>
          <a:blip r:embed="rId3"/>
          <a:stretch>
            <a:fillRect/>
          </a:stretch>
        </p:blipFill>
        <p:spPr>
          <a:xfrm>
            <a:off x="849313" y="1674813"/>
            <a:ext cx="7791450" cy="1968500"/>
          </a:xfrm>
          <a:prstGeom prst="rect">
            <a:avLst/>
          </a:prstGeom>
          <a:noFill/>
          <a:ln w="9525">
            <a:noFill/>
          </a:ln>
        </p:spPr>
      </p:pic>
      <p:pic>
        <p:nvPicPr>
          <p:cNvPr id="36872" name="Picture 7"/>
          <p:cNvPicPr>
            <a:picLocks noChangeAspect="1"/>
          </p:cNvPicPr>
          <p:nvPr/>
        </p:nvPicPr>
        <p:blipFill>
          <a:blip r:embed="rId4"/>
          <a:stretch>
            <a:fillRect/>
          </a:stretch>
        </p:blipFill>
        <p:spPr>
          <a:xfrm>
            <a:off x="3000375" y="500063"/>
            <a:ext cx="4067175" cy="1017587"/>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1+#ppt_w/2"/>
                                          </p:val>
                                        </p:tav>
                                        <p:tav tm="100000">
                                          <p:val>
                                            <p:strVal val="#ppt_x"/>
                                          </p:val>
                                        </p:tav>
                                      </p:tavLst>
                                    </p:anim>
                                    <p:anim calcmode="lin" valueType="num">
                                      <p:cBhvr additive="base">
                                        <p:cTn id="1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Box 8"/>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2.1 </a:t>
            </a:r>
            <a:r>
              <a:rPr lang="zh-CN" altLang="en-US" sz="200" dirty="0">
                <a:latin typeface="Arial" panose="020B0604020202020204" pitchFamily="34" charset="0"/>
              </a:rPr>
              <a:t>严禁对玻璃进行写字、刻划损伤玻璃外表面；</a:t>
            </a:r>
            <a:endParaRPr lang="zh-CN" altLang="en-US" sz="200" dirty="0">
              <a:latin typeface="Arial" panose="020B0604020202020204" pitchFamily="34" charset="0"/>
            </a:endParaRPr>
          </a:p>
        </p:txBody>
      </p:sp>
      <p:sp>
        <p:nvSpPr>
          <p:cNvPr id="37891" name="TextBox 7"/>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1 </a:t>
            </a:r>
            <a:r>
              <a:rPr lang="zh-CN" altLang="en-US" sz="200" dirty="0">
                <a:latin typeface="Arial" panose="020B0604020202020204" pitchFamily="34" charset="0"/>
              </a:rPr>
              <a:t>施工机具的规格和布置与吊装方案是否一致并便利操作；</a:t>
            </a:r>
            <a:endParaRPr lang="zh-CN" altLang="en-US" sz="200" dirty="0">
              <a:latin typeface="Arial" panose="020B0604020202020204" pitchFamily="34" charset="0"/>
            </a:endParaRPr>
          </a:p>
        </p:txBody>
      </p:sp>
      <p:pic>
        <p:nvPicPr>
          <p:cNvPr id="37892" name="图片 6" descr="图片25.png"/>
          <p:cNvPicPr/>
          <p:nvPr/>
        </p:nvPicPr>
        <p:blipFill>
          <a:blip r:embed="rId1"/>
          <a:stretch>
            <a:fillRect/>
          </a:stretch>
        </p:blipFill>
        <p:spPr>
          <a:xfrm>
            <a:off x="0" y="0"/>
            <a:ext cx="9144000" cy="5143500"/>
          </a:xfrm>
          <a:prstGeom prst="rect">
            <a:avLst/>
          </a:prstGeom>
          <a:noFill/>
          <a:ln w="9525">
            <a:noFill/>
          </a:ln>
        </p:spPr>
      </p:pic>
      <p:pic>
        <p:nvPicPr>
          <p:cNvPr id="37893" name="Aitds8" descr="C:\Users\wang\Desktop\PPT素材\33.png33"/>
          <p:cNvPicPr>
            <a:picLocks noChangeAspect="1"/>
          </p:cNvPicPr>
          <p:nvPr/>
        </p:nvPicPr>
        <p:blipFill>
          <a:blip r:embed="rId2"/>
          <a:stretch>
            <a:fillRect/>
          </a:stretch>
        </p:blipFill>
        <p:spPr>
          <a:xfrm>
            <a:off x="3933825" y="439738"/>
            <a:ext cx="925513" cy="827087"/>
          </a:xfrm>
          <a:prstGeom prst="rect">
            <a:avLst/>
          </a:prstGeom>
          <a:noFill/>
          <a:ln w="9525">
            <a:noFill/>
          </a:ln>
        </p:spPr>
      </p:pic>
      <p:sp>
        <p:nvSpPr>
          <p:cNvPr id="3" name="文本框 2"/>
          <p:cNvSpPr txBox="1"/>
          <p:nvPr>
            <p:custDataLst>
              <p:tags r:id="rId3"/>
            </p:custDataLst>
          </p:nvPr>
        </p:nvSpPr>
        <p:spPr>
          <a:xfrm>
            <a:off x="3275965" y="3363595"/>
            <a:ext cx="2467610" cy="354330"/>
          </a:xfrm>
          <a:prstGeom prst="rect">
            <a:avLst/>
          </a:prstGeom>
          <a:noFill/>
        </p:spPr>
        <p:txBody>
          <a:bodyPr wrap="square" rtlCol="0">
            <a:noAutofit/>
          </a:bodyPr>
          <a:p>
            <a:r>
              <a:rPr lang="en-US" altLang="zh-CN" b="1">
                <a:solidFill>
                  <a:schemeClr val="bg1"/>
                </a:solidFill>
                <a:highlight>
                  <a:srgbClr val="FF0000"/>
                </a:highlight>
              </a:rPr>
              <a:t> </a:t>
            </a:r>
            <a:r>
              <a:rPr lang="zh-CN" altLang="en-US" b="1">
                <a:solidFill>
                  <a:schemeClr val="bg1"/>
                </a:solidFill>
                <a:highlight>
                  <a:srgbClr val="FF0000"/>
                </a:highlight>
              </a:rPr>
              <a:t>时</a:t>
            </a:r>
            <a:r>
              <a:rPr lang="en-US" altLang="zh-CN" b="1">
                <a:solidFill>
                  <a:schemeClr val="bg1"/>
                </a:solidFill>
                <a:highlight>
                  <a:srgbClr val="FF0000"/>
                </a:highlight>
              </a:rPr>
              <a:t> </a:t>
            </a:r>
            <a:r>
              <a:rPr lang="zh-CN" altLang="en-US" b="1">
                <a:solidFill>
                  <a:schemeClr val="bg1"/>
                </a:solidFill>
                <a:highlight>
                  <a:srgbClr val="FF0000"/>
                </a:highlight>
              </a:rPr>
              <a:t>间</a:t>
            </a:r>
            <a:r>
              <a:rPr lang="en-US" altLang="zh-CN" b="1">
                <a:solidFill>
                  <a:schemeClr val="bg1"/>
                </a:solidFill>
                <a:highlight>
                  <a:srgbClr val="FF0000"/>
                </a:highlight>
              </a:rPr>
              <a:t> </a:t>
            </a:r>
            <a:r>
              <a:rPr lang="en-US" altLang="zh-CN" b="1">
                <a:solidFill>
                  <a:schemeClr val="bg1"/>
                </a:solidFill>
              </a:rPr>
              <a:t>  </a:t>
            </a:r>
            <a:r>
              <a:rPr lang="en-US" altLang="zh-CN" b="1">
                <a:solidFill>
                  <a:srgbClr val="FF0000"/>
                </a:solidFill>
              </a:rPr>
              <a:t>2023</a:t>
            </a:r>
            <a:r>
              <a:rPr lang="zh-CN" altLang="en-US" b="1">
                <a:solidFill>
                  <a:srgbClr val="FF0000"/>
                </a:solidFill>
              </a:rPr>
              <a:t>年</a:t>
            </a:r>
            <a:r>
              <a:rPr lang="en-US" altLang="zh-CN" b="1">
                <a:solidFill>
                  <a:srgbClr val="FF0000"/>
                </a:solidFill>
              </a:rPr>
              <a:t>6</a:t>
            </a:r>
            <a:r>
              <a:rPr lang="zh-CN" altLang="en-US" b="1">
                <a:solidFill>
                  <a:srgbClr val="FF0000"/>
                </a:solidFill>
              </a:rPr>
              <a:t>月</a:t>
            </a:r>
            <a:r>
              <a:rPr lang="en-US" altLang="zh-CN" b="1">
                <a:solidFill>
                  <a:srgbClr val="FF0000"/>
                </a:solidFill>
              </a:rPr>
              <a:t>X</a:t>
            </a:r>
            <a:r>
              <a:rPr lang="zh-CN" altLang="en-US" b="1">
                <a:solidFill>
                  <a:srgbClr val="FF0000"/>
                </a:solidFill>
              </a:rPr>
              <a:t>日</a:t>
            </a:r>
            <a:endParaRPr lang="zh-CN" altLang="en-US" b="1">
              <a:solidFill>
                <a:srgbClr val="FF0000"/>
              </a:solidFill>
            </a:endParaRPr>
          </a:p>
        </p:txBody>
      </p:sp>
      <p:pic>
        <p:nvPicPr>
          <p:cNvPr id="4" name="图片 3" descr="WPS图片(1)"/>
          <p:cNvPicPr>
            <a:picLocks noChangeAspect="1"/>
          </p:cNvPicPr>
          <p:nvPr>
            <p:custDataLst>
              <p:tags r:id="rId4"/>
            </p:custDataLst>
          </p:nvPr>
        </p:nvPicPr>
        <p:blipFill>
          <a:blip r:embed="rId5"/>
          <a:stretch>
            <a:fillRect/>
          </a:stretch>
        </p:blipFill>
        <p:spPr>
          <a:xfrm>
            <a:off x="0" y="1635760"/>
            <a:ext cx="9144000" cy="725170"/>
          </a:xfrm>
          <a:prstGeom prst="rect">
            <a:avLst/>
          </a:prstGeom>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Box 7"/>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3.11</a:t>
            </a:r>
            <a:r>
              <a:rPr lang="zh-CN" altLang="en-US" sz="200" dirty="0">
                <a:latin typeface="Arial" panose="020B0604020202020204" pitchFamily="34" charset="0"/>
              </a:rPr>
              <a:t>力学性能试验：从每批钢筋中任选</a:t>
            </a:r>
            <a:r>
              <a:rPr lang="en-US" altLang="zh-CN" sz="200" dirty="0">
                <a:latin typeface="Arial" panose="020B0604020202020204" pitchFamily="34" charset="0"/>
              </a:rPr>
              <a:t>7</a:t>
            </a:r>
            <a:r>
              <a:rPr lang="zh-CN" altLang="en-US" sz="200" dirty="0">
                <a:latin typeface="Arial" panose="020B0604020202020204" pitchFamily="34" charset="0"/>
              </a:rPr>
              <a:t>根钢筋，每根取一个试样进行拉伸试验（包括屈服点、抗拉强度和伸长率）和冷弯试验。</a:t>
            </a:r>
            <a:endParaRPr lang="zh-CN" altLang="en-US" sz="200" dirty="0">
              <a:latin typeface="Arial" panose="020B0604020202020204" pitchFamily="34" charset="0"/>
            </a:endParaRPr>
          </a:p>
        </p:txBody>
      </p:sp>
      <p:sp>
        <p:nvSpPr>
          <p:cNvPr id="4099" name="TextBox 6"/>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湘江的是流经市区的主要河流，也是本工程最终纳污水体。</a:t>
            </a:r>
            <a:endParaRPr lang="zh-CN" altLang="en-US" sz="200" dirty="0">
              <a:latin typeface="Arial" panose="020B0604020202020204" pitchFamily="34" charset="0"/>
            </a:endParaRPr>
          </a:p>
        </p:txBody>
      </p:sp>
      <p:pic>
        <p:nvPicPr>
          <p:cNvPr id="4100" name="图片 5" descr="图片25.png"/>
          <p:cNvPicPr/>
          <p:nvPr/>
        </p:nvPicPr>
        <p:blipFill>
          <a:blip r:embed="rId1"/>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2"/>
          <a:stretch>
            <a:fillRect/>
          </a:stretch>
        </p:blipFill>
        <p:spPr>
          <a:xfrm>
            <a:off x="3851275" y="790575"/>
            <a:ext cx="1439863" cy="388938"/>
          </a:xfrm>
          <a:prstGeom prst="rect">
            <a:avLst/>
          </a:prstGeom>
          <a:noFill/>
          <a:ln w="9525">
            <a:noFill/>
          </a:ln>
        </p:spPr>
      </p:pic>
      <p:pic>
        <p:nvPicPr>
          <p:cNvPr id="10" name="PA-102211" descr="图片包含 游戏机, 灯&#10;&#10;描述已自动生成"/>
          <p:cNvPicPr>
            <a:picLocks noChangeAspect="1"/>
          </p:cNvPicPr>
          <p:nvPr>
            <p:custDataLst>
              <p:tags r:id="rId3"/>
            </p:custDataLst>
          </p:nvPr>
        </p:nvPicPr>
        <p:blipFill>
          <a:blip r:embed="rId4"/>
          <a:stretch>
            <a:fillRect/>
          </a:stretch>
        </p:blipFill>
        <p:spPr>
          <a:xfrm>
            <a:off x="6143625" y="1214438"/>
            <a:ext cx="1517650" cy="1074737"/>
          </a:xfrm>
          <a:prstGeom prst="rect">
            <a:avLst/>
          </a:prstGeom>
          <a:noFill/>
          <a:ln w="9525">
            <a:noFill/>
          </a:ln>
        </p:spPr>
      </p:pic>
      <p:pic>
        <p:nvPicPr>
          <p:cNvPr id="4103" name="Picture 10"/>
          <p:cNvPicPr>
            <a:picLocks noChangeAspect="1"/>
          </p:cNvPicPr>
          <p:nvPr/>
        </p:nvPicPr>
        <p:blipFill>
          <a:blip r:embed="rId5"/>
          <a:stretch>
            <a:fillRect/>
          </a:stretch>
        </p:blipFill>
        <p:spPr>
          <a:xfrm>
            <a:off x="34925" y="2409825"/>
            <a:ext cx="9120188" cy="1054100"/>
          </a:xfrm>
          <a:prstGeom prst="rect">
            <a:avLst/>
          </a:prstGeom>
          <a:noFill/>
          <a:ln w="9525">
            <a:noFill/>
          </a:ln>
        </p:spPr>
      </p:pic>
      <p:pic>
        <p:nvPicPr>
          <p:cNvPr id="4104" name="Picture 11"/>
          <p:cNvPicPr>
            <a:picLocks noChangeAspect="1"/>
          </p:cNvPicPr>
          <p:nvPr/>
        </p:nvPicPr>
        <p:blipFill>
          <a:blip r:embed="rId6"/>
          <a:stretch>
            <a:fillRect/>
          </a:stretch>
        </p:blipFill>
        <p:spPr>
          <a:xfrm>
            <a:off x="3217863" y="1435100"/>
            <a:ext cx="3146425" cy="1103313"/>
          </a:xfrm>
          <a:prstGeom prst="rect">
            <a:avLst/>
          </a:prstGeom>
          <a:noFill/>
          <a:ln w="9525">
            <a:noFill/>
          </a:ln>
        </p:spPr>
      </p:pic>
    </p:spTree>
  </p:cSld>
  <p:clrMapOvr>
    <a:masterClrMapping/>
  </p:clrMapOvr>
  <p:transition spd="slow"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13"/>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1.3</a:t>
            </a:r>
            <a:r>
              <a:rPr lang="zh-CN" altLang="en-US" sz="200" dirty="0">
                <a:latin typeface="Arial" panose="020B0604020202020204" pitchFamily="34" charset="0"/>
              </a:rPr>
              <a:t>主体工程水土保持分析评价意见</a:t>
            </a:r>
            <a:endParaRPr lang="zh-CN" altLang="en-US" sz="200" dirty="0">
              <a:latin typeface="Arial" panose="020B0604020202020204" pitchFamily="34" charset="0"/>
            </a:endParaRPr>
          </a:p>
        </p:txBody>
      </p:sp>
      <p:sp>
        <p:nvSpPr>
          <p:cNvPr id="5123" name="TextBox 11"/>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d.</a:t>
            </a:r>
            <a:r>
              <a:rPr lang="zh-CN" altLang="en-US" sz="200" dirty="0">
                <a:latin typeface="Arial" panose="020B0604020202020204" pitchFamily="34" charset="0"/>
              </a:rPr>
              <a:t>玻璃接缝宽度、顺直、高差等偏差检测。</a:t>
            </a:r>
            <a:endParaRPr lang="zh-CN" altLang="en-US" sz="200" dirty="0">
              <a:latin typeface="Arial" panose="020B0604020202020204" pitchFamily="34" charset="0"/>
            </a:endParaRPr>
          </a:p>
        </p:txBody>
      </p:sp>
      <p:pic>
        <p:nvPicPr>
          <p:cNvPr id="5124" name="图片 10" descr="图片112.png.jpg"/>
          <p:cNvPicPr/>
          <p:nvPr/>
        </p:nvPicPr>
        <p:blipFill>
          <a:blip r:embed="rId1"/>
          <a:stretch>
            <a:fillRect/>
          </a:stretch>
        </p:blipFill>
        <p:spPr>
          <a:xfrm>
            <a:off x="0" y="0"/>
            <a:ext cx="9144000" cy="5143500"/>
          </a:xfrm>
          <a:prstGeom prst="rect">
            <a:avLst/>
          </a:prstGeom>
          <a:noFill/>
          <a:ln w="9525">
            <a:noFill/>
          </a:ln>
        </p:spPr>
      </p:pic>
      <p:cxnSp>
        <p:nvCxnSpPr>
          <p:cNvPr id="5125"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5127" name="组合 4"/>
          <p:cNvGrpSpPr/>
          <p:nvPr/>
        </p:nvGrpSpPr>
        <p:grpSpPr>
          <a:xfrm>
            <a:off x="7983538" y="-68262"/>
            <a:ext cx="1233487" cy="854075"/>
            <a:chOff x="15268" y="865"/>
            <a:chExt cx="3188" cy="2256"/>
          </a:xfrm>
        </p:grpSpPr>
        <p:pic>
          <p:nvPicPr>
            <p:cNvPr id="5132"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5133"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13" name="图片 12" descr="303b343532383535373bbbe1d2e9d2e9b3cc"/>
          <p:cNvPicPr>
            <a:picLocks noChangeAspect="1"/>
          </p:cNvPicPr>
          <p:nvPr/>
        </p:nvPicPr>
        <p:blipFill>
          <a:blip r:embed="rId6"/>
          <a:stretch>
            <a:fillRect/>
          </a:stretch>
        </p:blipFill>
        <p:spPr>
          <a:xfrm>
            <a:off x="839788" y="1185863"/>
            <a:ext cx="415925" cy="414337"/>
          </a:xfrm>
          <a:prstGeom prst="rect">
            <a:avLst/>
          </a:prstGeom>
          <a:noFill/>
          <a:ln w="9525">
            <a:noFill/>
          </a:ln>
        </p:spPr>
      </p:pic>
      <p:pic>
        <p:nvPicPr>
          <p:cNvPr id="5129" name="Picture 14"/>
          <p:cNvPicPr>
            <a:picLocks noChangeAspect="1"/>
          </p:cNvPicPr>
          <p:nvPr/>
        </p:nvPicPr>
        <p:blipFill>
          <a:blip r:embed="rId7"/>
          <a:stretch>
            <a:fillRect/>
          </a:stretch>
        </p:blipFill>
        <p:spPr>
          <a:xfrm>
            <a:off x="1255713" y="1058863"/>
            <a:ext cx="5681662" cy="603250"/>
          </a:xfrm>
          <a:prstGeom prst="rect">
            <a:avLst/>
          </a:prstGeom>
          <a:noFill/>
          <a:ln w="9525">
            <a:noFill/>
          </a:ln>
        </p:spPr>
      </p:pic>
      <p:pic>
        <p:nvPicPr>
          <p:cNvPr id="5130" name="Picture 16"/>
          <p:cNvPicPr>
            <a:picLocks noChangeAspect="1"/>
          </p:cNvPicPr>
          <p:nvPr/>
        </p:nvPicPr>
        <p:blipFill>
          <a:blip r:embed="rId8"/>
          <a:stretch>
            <a:fillRect/>
          </a:stretch>
        </p:blipFill>
        <p:spPr>
          <a:xfrm>
            <a:off x="512763" y="127000"/>
            <a:ext cx="5932487" cy="579438"/>
          </a:xfrm>
          <a:prstGeom prst="rect">
            <a:avLst/>
          </a:prstGeom>
          <a:noFill/>
          <a:ln w="9525">
            <a:noFill/>
          </a:ln>
        </p:spPr>
      </p:pic>
      <p:pic>
        <p:nvPicPr>
          <p:cNvPr id="5131" name="Picture 15"/>
          <p:cNvPicPr>
            <a:picLocks noChangeAspect="1"/>
          </p:cNvPicPr>
          <p:nvPr/>
        </p:nvPicPr>
        <p:blipFill>
          <a:blip r:embed="rId9"/>
          <a:stretch>
            <a:fillRect/>
          </a:stretch>
        </p:blipFill>
        <p:spPr>
          <a:xfrm>
            <a:off x="874713" y="1698625"/>
            <a:ext cx="7407275" cy="2706688"/>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000000"/>
                                          </p:val>
                                        </p:tav>
                                        <p:tav tm="100000">
                                          <p:val>
                                            <p:strVal val="#ppt_w"/>
                                          </p:val>
                                        </p:tav>
                                      </p:tavLst>
                                    </p:anim>
                                    <p:anim calcmode="lin" valueType="num">
                                      <p:cBhvr>
                                        <p:cTn id="8" dur="500" fill="hold"/>
                                        <p:tgtEl>
                                          <p:spTgt spid="1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13"/>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混凝土浇筑安排两班从同一端背向开始，至另一端合拢，分层往返循环进行浇筑，混凝土熟料采用塔吊垂直运输到浇筑点作业平台，人工进行布料，分层依次进行浇筑，每层浇筑厚度控制在</a:t>
            </a:r>
            <a:r>
              <a:rPr lang="en-US" altLang="zh-CN" sz="200" dirty="0">
                <a:latin typeface="Arial" panose="020B0604020202020204" pitchFamily="34" charset="0"/>
              </a:rPr>
              <a:t>50cm</a:t>
            </a:r>
            <a:r>
              <a:rPr lang="zh-CN" altLang="en-US" sz="200" dirty="0">
                <a:latin typeface="Arial" panose="020B0604020202020204" pitchFamily="34" charset="0"/>
              </a:rPr>
              <a:t>。</a:t>
            </a:r>
            <a:endParaRPr lang="zh-CN" altLang="en-US" sz="200" dirty="0">
              <a:latin typeface="Arial" panose="020B0604020202020204" pitchFamily="34" charset="0"/>
            </a:endParaRPr>
          </a:p>
        </p:txBody>
      </p:sp>
      <p:sp>
        <p:nvSpPr>
          <p:cNvPr id="6147" name="TextBox 12"/>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以上，林草植被恢复系数达到</a:t>
            </a:r>
            <a:r>
              <a:rPr lang="en-US" altLang="zh-CN" sz="200" dirty="0">
                <a:latin typeface="Arial" panose="020B0604020202020204" pitchFamily="34" charset="0"/>
              </a:rPr>
              <a:t>97%</a:t>
            </a:r>
            <a:r>
              <a:rPr lang="zh-CN" altLang="en-US" sz="200" dirty="0">
                <a:latin typeface="Arial" panose="020B0604020202020204" pitchFamily="34" charset="0"/>
              </a:rPr>
              <a:t>以上，林草植被覆盖率达到</a:t>
            </a:r>
            <a:r>
              <a:rPr lang="en-US" altLang="zh-CN" sz="200" dirty="0">
                <a:latin typeface="Arial" panose="020B0604020202020204" pitchFamily="34" charset="0"/>
              </a:rPr>
              <a:t>22%</a:t>
            </a:r>
            <a:r>
              <a:rPr lang="zh-CN" altLang="en-US" sz="200" dirty="0">
                <a:latin typeface="Arial" panose="020B0604020202020204" pitchFamily="34" charset="0"/>
              </a:rPr>
              <a:t>以上。</a:t>
            </a:r>
            <a:endParaRPr lang="zh-CN" altLang="en-US" sz="200" dirty="0">
              <a:latin typeface="Arial" panose="020B0604020202020204" pitchFamily="34" charset="0"/>
            </a:endParaRPr>
          </a:p>
        </p:txBody>
      </p:sp>
      <p:pic>
        <p:nvPicPr>
          <p:cNvPr id="6148" name="图片 11" descr="图片112.png.jpg"/>
          <p:cNvPicPr/>
          <p:nvPr/>
        </p:nvPicPr>
        <p:blipFill>
          <a:blip r:embed="rId1"/>
          <a:stretch>
            <a:fillRect/>
          </a:stretch>
        </p:blipFill>
        <p:spPr>
          <a:xfrm>
            <a:off x="0" y="0"/>
            <a:ext cx="9144000" cy="5143500"/>
          </a:xfrm>
          <a:prstGeom prst="rect">
            <a:avLst/>
          </a:prstGeom>
          <a:noFill/>
          <a:ln w="9525">
            <a:noFill/>
          </a:ln>
        </p:spPr>
      </p:pic>
      <p:cxnSp>
        <p:nvCxnSpPr>
          <p:cNvPr id="6149"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6151" name="组合 4"/>
          <p:cNvGrpSpPr/>
          <p:nvPr/>
        </p:nvGrpSpPr>
        <p:grpSpPr>
          <a:xfrm>
            <a:off x="7983538" y="-68262"/>
            <a:ext cx="1233487" cy="854075"/>
            <a:chOff x="15268" y="865"/>
            <a:chExt cx="3188" cy="2256"/>
          </a:xfrm>
        </p:grpSpPr>
        <p:pic>
          <p:nvPicPr>
            <p:cNvPr id="6157"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6158"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6152" name="Picture 24"/>
          <p:cNvPicPr>
            <a:picLocks noChangeAspect="1"/>
          </p:cNvPicPr>
          <p:nvPr/>
        </p:nvPicPr>
        <p:blipFill>
          <a:blip r:embed="rId6"/>
          <a:stretch>
            <a:fillRect/>
          </a:stretch>
        </p:blipFill>
        <p:spPr>
          <a:xfrm>
            <a:off x="684213" y="3733800"/>
            <a:ext cx="8072437" cy="1103313"/>
          </a:xfrm>
          <a:prstGeom prst="rect">
            <a:avLst/>
          </a:prstGeom>
          <a:noFill/>
          <a:ln w="9525">
            <a:noFill/>
          </a:ln>
        </p:spPr>
      </p:pic>
      <p:pic>
        <p:nvPicPr>
          <p:cNvPr id="6153" name="Picture 25"/>
          <p:cNvPicPr>
            <a:picLocks noChangeAspect="1"/>
          </p:cNvPicPr>
          <p:nvPr/>
        </p:nvPicPr>
        <p:blipFill>
          <a:blip r:embed="rId7"/>
          <a:stretch>
            <a:fillRect/>
          </a:stretch>
        </p:blipFill>
        <p:spPr>
          <a:xfrm>
            <a:off x="657225" y="2633663"/>
            <a:ext cx="8016875" cy="969962"/>
          </a:xfrm>
          <a:prstGeom prst="rect">
            <a:avLst/>
          </a:prstGeom>
          <a:noFill/>
          <a:ln w="9525">
            <a:noFill/>
          </a:ln>
        </p:spPr>
      </p:pic>
      <p:pic>
        <p:nvPicPr>
          <p:cNvPr id="6154" name="Picture 27"/>
          <p:cNvPicPr>
            <a:picLocks noChangeAspect="1"/>
          </p:cNvPicPr>
          <p:nvPr/>
        </p:nvPicPr>
        <p:blipFill>
          <a:blip r:embed="rId8"/>
          <a:stretch>
            <a:fillRect/>
          </a:stretch>
        </p:blipFill>
        <p:spPr>
          <a:xfrm>
            <a:off x="512763" y="127000"/>
            <a:ext cx="5932487" cy="579438"/>
          </a:xfrm>
          <a:prstGeom prst="rect">
            <a:avLst/>
          </a:prstGeom>
          <a:noFill/>
          <a:ln w="9525">
            <a:noFill/>
          </a:ln>
        </p:spPr>
      </p:pic>
      <p:pic>
        <p:nvPicPr>
          <p:cNvPr id="6155" name="Picture 26"/>
          <p:cNvPicPr>
            <a:picLocks noChangeAspect="1"/>
          </p:cNvPicPr>
          <p:nvPr/>
        </p:nvPicPr>
        <p:blipFill>
          <a:blip r:embed="rId9"/>
          <a:stretch>
            <a:fillRect/>
          </a:stretch>
        </p:blipFill>
        <p:spPr>
          <a:xfrm>
            <a:off x="642938" y="1428750"/>
            <a:ext cx="8016875" cy="957263"/>
          </a:xfrm>
          <a:prstGeom prst="rect">
            <a:avLst/>
          </a:prstGeom>
          <a:noFill/>
          <a:ln w="9525">
            <a:noFill/>
          </a:ln>
        </p:spPr>
      </p:pic>
      <p:pic>
        <p:nvPicPr>
          <p:cNvPr id="6156" name="Picture 11"/>
          <p:cNvPicPr>
            <a:picLocks noChangeAspect="1"/>
          </p:cNvPicPr>
          <p:nvPr/>
        </p:nvPicPr>
        <p:blipFill>
          <a:blip r:embed="rId10"/>
          <a:stretch>
            <a:fillRect/>
          </a:stretch>
        </p:blipFill>
        <p:spPr>
          <a:xfrm>
            <a:off x="642938" y="785813"/>
            <a:ext cx="7785100" cy="603250"/>
          </a:xfrm>
          <a:prstGeom prst="rect">
            <a:avLst/>
          </a:prstGeom>
          <a:noFill/>
          <a:ln w="9525">
            <a:noFill/>
          </a:ln>
        </p:spPr>
      </p:pic>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13"/>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钢管位置与回转限位的起点和终点对应，以利对回转限位经常性检查和提醒塔吊司机及指挥在作业区域内吊物。</a:t>
            </a:r>
            <a:endParaRPr lang="zh-CN" altLang="en-US" sz="200" dirty="0">
              <a:latin typeface="Arial" panose="020B0604020202020204" pitchFamily="34" charset="0"/>
            </a:endParaRPr>
          </a:p>
        </p:txBody>
      </p:sp>
      <p:sp>
        <p:nvSpPr>
          <p:cNvPr id="7171" name="TextBox 12"/>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一、 外剪力墙水平钢筋的绑扎位置，有设计的按设计布筋，无设计变化的，外侧水平钢筋绑扎在竖筋的外边。</a:t>
            </a:r>
            <a:endParaRPr lang="zh-CN" altLang="en-US" sz="200" dirty="0">
              <a:latin typeface="Arial" panose="020B0604020202020204" pitchFamily="34" charset="0"/>
            </a:endParaRPr>
          </a:p>
        </p:txBody>
      </p:sp>
      <p:pic>
        <p:nvPicPr>
          <p:cNvPr id="7172" name="图片 11" descr="图片112.png.jpg"/>
          <p:cNvPicPr/>
          <p:nvPr/>
        </p:nvPicPr>
        <p:blipFill>
          <a:blip r:embed="rId1"/>
          <a:stretch>
            <a:fillRect/>
          </a:stretch>
        </p:blipFill>
        <p:spPr>
          <a:xfrm>
            <a:off x="0" y="0"/>
            <a:ext cx="9144000" cy="5143500"/>
          </a:xfrm>
          <a:prstGeom prst="rect">
            <a:avLst/>
          </a:prstGeom>
          <a:noFill/>
          <a:ln w="9525">
            <a:noFill/>
          </a:ln>
        </p:spPr>
      </p:pic>
      <p:cxnSp>
        <p:nvCxnSpPr>
          <p:cNvPr id="7173"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7175" name="组合 4"/>
          <p:cNvGrpSpPr/>
          <p:nvPr/>
        </p:nvGrpSpPr>
        <p:grpSpPr>
          <a:xfrm>
            <a:off x="7983538" y="-68262"/>
            <a:ext cx="1233487" cy="854075"/>
            <a:chOff x="15268" y="865"/>
            <a:chExt cx="3188" cy="2256"/>
          </a:xfrm>
        </p:grpSpPr>
        <p:pic>
          <p:nvPicPr>
            <p:cNvPr id="7181"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7182"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7176" name="Picture 24"/>
          <p:cNvPicPr>
            <a:picLocks noChangeAspect="1"/>
          </p:cNvPicPr>
          <p:nvPr/>
        </p:nvPicPr>
        <p:blipFill>
          <a:blip r:embed="rId6"/>
          <a:stretch>
            <a:fillRect/>
          </a:stretch>
        </p:blipFill>
        <p:spPr>
          <a:xfrm>
            <a:off x="684213" y="3733800"/>
            <a:ext cx="8004175" cy="1103313"/>
          </a:xfrm>
          <a:prstGeom prst="rect">
            <a:avLst/>
          </a:prstGeom>
          <a:noFill/>
          <a:ln w="9525">
            <a:noFill/>
          </a:ln>
        </p:spPr>
      </p:pic>
      <p:pic>
        <p:nvPicPr>
          <p:cNvPr id="7177" name="Picture 25"/>
          <p:cNvPicPr>
            <a:picLocks noChangeAspect="1"/>
          </p:cNvPicPr>
          <p:nvPr/>
        </p:nvPicPr>
        <p:blipFill>
          <a:blip r:embed="rId7"/>
          <a:stretch>
            <a:fillRect/>
          </a:stretch>
        </p:blipFill>
        <p:spPr>
          <a:xfrm>
            <a:off x="657225" y="2633663"/>
            <a:ext cx="8016875" cy="969962"/>
          </a:xfrm>
          <a:prstGeom prst="rect">
            <a:avLst/>
          </a:prstGeom>
          <a:noFill/>
          <a:ln w="9525">
            <a:noFill/>
          </a:ln>
        </p:spPr>
      </p:pic>
      <p:pic>
        <p:nvPicPr>
          <p:cNvPr id="7178" name="Picture 26"/>
          <p:cNvPicPr>
            <a:picLocks noChangeAspect="1"/>
          </p:cNvPicPr>
          <p:nvPr/>
        </p:nvPicPr>
        <p:blipFill>
          <a:blip r:embed="rId8"/>
          <a:stretch>
            <a:fillRect/>
          </a:stretch>
        </p:blipFill>
        <p:spPr>
          <a:xfrm>
            <a:off x="684213" y="1581150"/>
            <a:ext cx="8016875" cy="957263"/>
          </a:xfrm>
          <a:prstGeom prst="rect">
            <a:avLst/>
          </a:prstGeom>
          <a:noFill/>
          <a:ln w="9525">
            <a:noFill/>
          </a:ln>
        </p:spPr>
      </p:pic>
      <p:pic>
        <p:nvPicPr>
          <p:cNvPr id="7179" name="Picture 28"/>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7180" name="Picture 27"/>
          <p:cNvPicPr>
            <a:picLocks noChangeAspect="1"/>
          </p:cNvPicPr>
          <p:nvPr/>
        </p:nvPicPr>
        <p:blipFill>
          <a:blip r:embed="rId10"/>
          <a:stretch>
            <a:fillRect/>
          </a:stretch>
        </p:blipFill>
        <p:spPr>
          <a:xfrm>
            <a:off x="909638" y="912813"/>
            <a:ext cx="7785100" cy="603250"/>
          </a:xfrm>
          <a:prstGeom prst="rect">
            <a:avLst/>
          </a:prstGeom>
          <a:noFill/>
          <a:ln w="9525">
            <a:noFill/>
          </a:ln>
        </p:spPr>
      </p:pic>
    </p:spTree>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3"/>
          <p:cNvSpPr txBox="1"/>
          <p:nvPr/>
        </p:nvSpPr>
        <p:spPr>
          <a:xfrm>
            <a:off x="1270000" y="127000"/>
            <a:ext cx="5080000" cy="123825"/>
          </a:xfrm>
          <a:prstGeom prst="rect">
            <a:avLst/>
          </a:prstGeom>
          <a:noFill/>
          <a:ln w="9525">
            <a:noFill/>
          </a:ln>
        </p:spPr>
        <p:txBody>
          <a:bodyPr>
            <a:spAutoFit/>
          </a:bodyPr>
          <a:p>
            <a:r>
              <a:rPr lang="zh-CN" altLang="en-US" sz="200" dirty="0">
                <a:latin typeface="Arial" panose="020B0604020202020204" pitchFamily="34" charset="0"/>
              </a:rPr>
              <a:t>建筑在地面上</a:t>
            </a:r>
            <a:r>
              <a:rPr lang="en-US" altLang="zh-CN" sz="200" dirty="0">
                <a:latin typeface="Arial" panose="020B0604020202020204" pitchFamily="34" charset="0"/>
              </a:rPr>
              <a:t>3m</a:t>
            </a:r>
            <a:r>
              <a:rPr lang="zh-CN" altLang="en-US" sz="200" dirty="0">
                <a:latin typeface="Arial" panose="020B0604020202020204" pitchFamily="34" charset="0"/>
              </a:rPr>
              <a:t>左右，应搭设挑出</a:t>
            </a:r>
            <a:r>
              <a:rPr lang="en-US" altLang="zh-CN" sz="200" dirty="0">
                <a:latin typeface="Arial" panose="020B0604020202020204" pitchFamily="34" charset="0"/>
              </a:rPr>
              <a:t>6m </a:t>
            </a:r>
            <a:r>
              <a:rPr lang="zh-CN" altLang="en-US" sz="200" dirty="0">
                <a:latin typeface="Arial" panose="020B0604020202020204" pitchFamily="34" charset="0"/>
              </a:rPr>
              <a:t>水平安全网。</a:t>
            </a:r>
            <a:endParaRPr lang="zh-CN" altLang="en-US" sz="200" dirty="0">
              <a:latin typeface="Arial" panose="020B0604020202020204" pitchFamily="34" charset="0"/>
            </a:endParaRPr>
          </a:p>
        </p:txBody>
      </p:sp>
      <p:sp>
        <p:nvSpPr>
          <p:cNvPr id="8195" name="TextBox 12"/>
          <p:cNvSpPr txBox="1"/>
          <p:nvPr/>
        </p:nvSpPr>
        <p:spPr>
          <a:xfrm>
            <a:off x="1270000" y="63500"/>
            <a:ext cx="5080000" cy="123825"/>
          </a:xfrm>
          <a:prstGeom prst="rect">
            <a:avLst/>
          </a:prstGeom>
          <a:noFill/>
          <a:ln w="9525">
            <a:noFill/>
          </a:ln>
        </p:spPr>
        <p:txBody>
          <a:bodyPr>
            <a:spAutoFit/>
          </a:bodyPr>
          <a:p>
            <a:r>
              <a:rPr lang="zh-CN" altLang="en-US" sz="200" dirty="0">
                <a:latin typeface="Arial" panose="020B0604020202020204" pitchFamily="34" charset="0"/>
              </a:rPr>
              <a:t>运输途中应经常检查货物情况。</a:t>
            </a:r>
            <a:endParaRPr lang="zh-CN" altLang="en-US" sz="200" dirty="0">
              <a:latin typeface="Arial" panose="020B0604020202020204" pitchFamily="34" charset="0"/>
            </a:endParaRPr>
          </a:p>
        </p:txBody>
      </p:sp>
      <p:pic>
        <p:nvPicPr>
          <p:cNvPr id="8196" name="图片 11" descr="图片112.png.jpg"/>
          <p:cNvPicPr/>
          <p:nvPr/>
        </p:nvPicPr>
        <p:blipFill>
          <a:blip r:embed="rId1"/>
          <a:stretch>
            <a:fillRect/>
          </a:stretch>
        </p:blipFill>
        <p:spPr>
          <a:xfrm>
            <a:off x="0" y="0"/>
            <a:ext cx="9144000" cy="5143500"/>
          </a:xfrm>
          <a:prstGeom prst="rect">
            <a:avLst/>
          </a:prstGeom>
          <a:noFill/>
          <a:ln w="9525">
            <a:noFill/>
          </a:ln>
        </p:spPr>
      </p:pic>
      <p:cxnSp>
        <p:nvCxnSpPr>
          <p:cNvPr id="8197"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8199" name="组合 4"/>
          <p:cNvGrpSpPr/>
          <p:nvPr/>
        </p:nvGrpSpPr>
        <p:grpSpPr>
          <a:xfrm>
            <a:off x="7983538" y="-68262"/>
            <a:ext cx="1233487" cy="854075"/>
            <a:chOff x="15268" y="865"/>
            <a:chExt cx="3188" cy="2256"/>
          </a:xfrm>
        </p:grpSpPr>
        <p:pic>
          <p:nvPicPr>
            <p:cNvPr id="8205"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8206"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8200" name="Picture 24"/>
          <p:cNvPicPr>
            <a:picLocks noChangeAspect="1"/>
          </p:cNvPicPr>
          <p:nvPr/>
        </p:nvPicPr>
        <p:blipFill>
          <a:blip r:embed="rId6"/>
          <a:stretch>
            <a:fillRect/>
          </a:stretch>
        </p:blipFill>
        <p:spPr>
          <a:xfrm>
            <a:off x="684213" y="3733800"/>
            <a:ext cx="8004175" cy="1103313"/>
          </a:xfrm>
          <a:prstGeom prst="rect">
            <a:avLst/>
          </a:prstGeom>
          <a:noFill/>
          <a:ln w="9525">
            <a:noFill/>
          </a:ln>
        </p:spPr>
      </p:pic>
      <p:pic>
        <p:nvPicPr>
          <p:cNvPr id="8201" name="Picture 25"/>
          <p:cNvPicPr>
            <a:picLocks noChangeAspect="1"/>
          </p:cNvPicPr>
          <p:nvPr/>
        </p:nvPicPr>
        <p:blipFill>
          <a:blip r:embed="rId7"/>
          <a:stretch>
            <a:fillRect/>
          </a:stretch>
        </p:blipFill>
        <p:spPr>
          <a:xfrm>
            <a:off x="657225" y="2633663"/>
            <a:ext cx="8016875" cy="969962"/>
          </a:xfrm>
          <a:prstGeom prst="rect">
            <a:avLst/>
          </a:prstGeom>
          <a:noFill/>
          <a:ln w="9525">
            <a:noFill/>
          </a:ln>
        </p:spPr>
      </p:pic>
      <p:pic>
        <p:nvPicPr>
          <p:cNvPr id="8202" name="Picture 26"/>
          <p:cNvPicPr>
            <a:picLocks noChangeAspect="1"/>
          </p:cNvPicPr>
          <p:nvPr/>
        </p:nvPicPr>
        <p:blipFill>
          <a:blip r:embed="rId8"/>
          <a:stretch>
            <a:fillRect/>
          </a:stretch>
        </p:blipFill>
        <p:spPr>
          <a:xfrm>
            <a:off x="684213" y="1539875"/>
            <a:ext cx="8016875" cy="1042988"/>
          </a:xfrm>
          <a:prstGeom prst="rect">
            <a:avLst/>
          </a:prstGeom>
          <a:noFill/>
          <a:ln w="9525">
            <a:noFill/>
          </a:ln>
        </p:spPr>
      </p:pic>
      <p:pic>
        <p:nvPicPr>
          <p:cNvPr id="8203" name="Picture 28"/>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8204" name="Picture 27"/>
          <p:cNvPicPr>
            <a:picLocks noChangeAspect="1"/>
          </p:cNvPicPr>
          <p:nvPr/>
        </p:nvPicPr>
        <p:blipFill>
          <a:blip r:embed="rId10"/>
          <a:stretch>
            <a:fillRect/>
          </a:stretch>
        </p:blipFill>
        <p:spPr>
          <a:xfrm>
            <a:off x="909638" y="912813"/>
            <a:ext cx="7785100" cy="603250"/>
          </a:xfrm>
          <a:prstGeom prst="rect">
            <a:avLst/>
          </a:prstGeom>
          <a:noFill/>
          <a:ln w="9525">
            <a:noFill/>
          </a:ln>
        </p:spPr>
      </p:pic>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13"/>
          <p:cNvSpPr txBox="1"/>
          <p:nvPr/>
        </p:nvSpPr>
        <p:spPr>
          <a:xfrm>
            <a:off x="1270000" y="127000"/>
            <a:ext cx="5080000" cy="123825"/>
          </a:xfrm>
          <a:prstGeom prst="rect">
            <a:avLst/>
          </a:prstGeom>
          <a:noFill/>
          <a:ln w="9525">
            <a:noFill/>
          </a:ln>
        </p:spPr>
        <p:txBody>
          <a:bodyPr>
            <a:spAutoFit/>
          </a:bodyPr>
          <a:p>
            <a:r>
              <a:rPr lang="en-US" altLang="zh-CN" sz="200" dirty="0">
                <a:latin typeface="Arial" panose="020B0604020202020204" pitchFamily="34" charset="0"/>
              </a:rPr>
              <a:t>E</a:t>
            </a:r>
            <a:r>
              <a:rPr lang="zh-CN" altLang="en-US" sz="200" dirty="0">
                <a:latin typeface="Arial" panose="020B0604020202020204" pitchFamily="34" charset="0"/>
              </a:rPr>
              <a:t>当采用起重臂杆的付杆作业时，付杆由原来叠放位置转向调直后，必须</a:t>
            </a:r>
            <a:endParaRPr lang="zh-CN" altLang="en-US" sz="200" dirty="0">
              <a:latin typeface="Arial" panose="020B0604020202020204" pitchFamily="34" charset="0"/>
            </a:endParaRPr>
          </a:p>
        </p:txBody>
      </p:sp>
      <p:sp>
        <p:nvSpPr>
          <p:cNvPr id="9219" name="TextBox 12"/>
          <p:cNvSpPr txBox="1"/>
          <p:nvPr/>
        </p:nvSpPr>
        <p:spPr>
          <a:xfrm>
            <a:off x="1270000" y="63500"/>
            <a:ext cx="5080000" cy="123825"/>
          </a:xfrm>
          <a:prstGeom prst="rect">
            <a:avLst/>
          </a:prstGeom>
          <a:noFill/>
          <a:ln w="9525">
            <a:noFill/>
          </a:ln>
        </p:spPr>
        <p:txBody>
          <a:bodyPr>
            <a:spAutoFit/>
          </a:bodyPr>
          <a:p>
            <a:r>
              <a:rPr lang="en-US" altLang="zh-CN" sz="200" dirty="0">
                <a:latin typeface="Arial" panose="020B0604020202020204" pitchFamily="34" charset="0"/>
              </a:rPr>
              <a:t>2</a:t>
            </a:r>
            <a:r>
              <a:rPr lang="zh-CN" altLang="en-US" sz="200" dirty="0">
                <a:latin typeface="Arial" panose="020B0604020202020204" pitchFamily="34" charset="0"/>
              </a:rPr>
              <a:t>） 塔式起重机作业时严禁超载、斜拉和起吊埋在底下等不明重量的 物件。</a:t>
            </a:r>
            <a:endParaRPr lang="zh-CN" altLang="en-US" sz="200" dirty="0">
              <a:latin typeface="Arial" panose="020B0604020202020204" pitchFamily="34" charset="0"/>
            </a:endParaRPr>
          </a:p>
        </p:txBody>
      </p:sp>
      <p:pic>
        <p:nvPicPr>
          <p:cNvPr id="9220" name="图片 11" descr="图片112.png.jpg"/>
          <p:cNvPicPr/>
          <p:nvPr/>
        </p:nvPicPr>
        <p:blipFill>
          <a:blip r:embed="rId1"/>
          <a:stretch>
            <a:fillRect/>
          </a:stretch>
        </p:blipFill>
        <p:spPr>
          <a:xfrm>
            <a:off x="0" y="0"/>
            <a:ext cx="9144000" cy="5143500"/>
          </a:xfrm>
          <a:prstGeom prst="rect">
            <a:avLst/>
          </a:prstGeom>
          <a:noFill/>
          <a:ln w="9525">
            <a:noFill/>
          </a:ln>
        </p:spPr>
      </p:pic>
      <p:cxnSp>
        <p:nvCxnSpPr>
          <p:cNvPr id="9221" name="直接连接符 6"/>
          <p:cNvCxnSpPr/>
          <p:nvPr/>
        </p:nvCxnSpPr>
        <p:spPr>
          <a:xfrm flipH="1">
            <a:off x="406400" y="565150"/>
            <a:ext cx="7837488" cy="14288"/>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23850"/>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nvGrpSpPr>
          <p:cNvPr id="9223" name="组合 4"/>
          <p:cNvGrpSpPr/>
          <p:nvPr/>
        </p:nvGrpSpPr>
        <p:grpSpPr>
          <a:xfrm>
            <a:off x="7983538" y="-68262"/>
            <a:ext cx="1233487" cy="854075"/>
            <a:chOff x="15268" y="865"/>
            <a:chExt cx="3188" cy="2256"/>
          </a:xfrm>
        </p:grpSpPr>
        <p:pic>
          <p:nvPicPr>
            <p:cNvPr id="9229" name="PA-102211" descr="图片包含 游戏机, 灯&#10;&#10;描述已自动生成"/>
            <p:cNvPicPr>
              <a:picLocks noChangeAspect="1"/>
            </p:cNvPicPr>
            <p:nvPr>
              <p:custDataLst>
                <p:tags r:id="rId2"/>
              </p:custDataLst>
            </p:nvPr>
          </p:nvPicPr>
          <p:blipFill>
            <a:blip r:embed="rId3"/>
            <a:stretch>
              <a:fillRect/>
            </a:stretch>
          </p:blipFill>
          <p:spPr>
            <a:xfrm flipH="1">
              <a:off x="15268" y="865"/>
              <a:ext cx="3189" cy="2256"/>
            </a:xfrm>
            <a:prstGeom prst="rect">
              <a:avLst/>
            </a:prstGeom>
            <a:noFill/>
            <a:ln w="9525">
              <a:noFill/>
            </a:ln>
          </p:spPr>
        </p:pic>
        <p:pic>
          <p:nvPicPr>
            <p:cNvPr id="9230" name="PA-102211" descr="图片包含 游戏机, 灯&#10;&#10;描述已自动生成"/>
            <p:cNvPicPr>
              <a:picLocks noChangeAspect="1"/>
            </p:cNvPicPr>
            <p:nvPr>
              <p:custDataLst>
                <p:tags r:id="rId4"/>
              </p:custDataLst>
            </p:nvPr>
          </p:nvPicPr>
          <p:blipFill>
            <a:blip r:embed="rId5"/>
            <a:stretch>
              <a:fillRect/>
            </a:stretch>
          </p:blipFill>
          <p:spPr>
            <a:xfrm flipH="1">
              <a:off x="17196" y="1659"/>
              <a:ext cx="1244" cy="880"/>
            </a:xfrm>
            <a:prstGeom prst="rect">
              <a:avLst/>
            </a:prstGeom>
            <a:noFill/>
            <a:ln w="9525">
              <a:noFill/>
            </a:ln>
          </p:spPr>
        </p:pic>
      </p:grpSp>
      <p:pic>
        <p:nvPicPr>
          <p:cNvPr id="9224" name="图片 7"/>
          <p:cNvPicPr>
            <a:picLocks noChangeAspect="1"/>
          </p:cNvPicPr>
          <p:nvPr/>
        </p:nvPicPr>
        <p:blipFill>
          <a:blip r:embed="rId6"/>
          <a:stretch>
            <a:fillRect/>
          </a:stretch>
        </p:blipFill>
        <p:spPr>
          <a:xfrm>
            <a:off x="2195513" y="2790825"/>
            <a:ext cx="2903537" cy="1717675"/>
          </a:xfrm>
          <a:prstGeom prst="rect">
            <a:avLst/>
          </a:prstGeom>
          <a:noFill/>
          <a:ln w="9525">
            <a:noFill/>
          </a:ln>
        </p:spPr>
      </p:pic>
      <p:pic>
        <p:nvPicPr>
          <p:cNvPr id="9225" name="图片 29"/>
          <p:cNvPicPr>
            <a:picLocks noChangeAspect="1"/>
          </p:cNvPicPr>
          <p:nvPr/>
        </p:nvPicPr>
        <p:blipFill>
          <a:blip r:embed="rId7"/>
          <a:stretch>
            <a:fillRect/>
          </a:stretch>
        </p:blipFill>
        <p:spPr>
          <a:xfrm>
            <a:off x="5697538" y="2806700"/>
            <a:ext cx="2903537" cy="1701800"/>
          </a:xfrm>
          <a:prstGeom prst="rect">
            <a:avLst/>
          </a:prstGeom>
          <a:noFill/>
          <a:ln w="9525">
            <a:noFill/>
          </a:ln>
        </p:spPr>
      </p:pic>
      <p:pic>
        <p:nvPicPr>
          <p:cNvPr id="9226" name="Picture 16"/>
          <p:cNvPicPr>
            <a:picLocks noChangeAspect="1"/>
          </p:cNvPicPr>
          <p:nvPr/>
        </p:nvPicPr>
        <p:blipFill>
          <a:blip r:embed="rId8"/>
          <a:stretch>
            <a:fillRect/>
          </a:stretch>
        </p:blipFill>
        <p:spPr>
          <a:xfrm>
            <a:off x="684213" y="1581150"/>
            <a:ext cx="8066087" cy="957263"/>
          </a:xfrm>
          <a:prstGeom prst="rect">
            <a:avLst/>
          </a:prstGeom>
          <a:noFill/>
          <a:ln w="9525">
            <a:noFill/>
          </a:ln>
        </p:spPr>
      </p:pic>
      <p:pic>
        <p:nvPicPr>
          <p:cNvPr id="9227" name="Picture 18"/>
          <p:cNvPicPr>
            <a:picLocks noChangeAspect="1"/>
          </p:cNvPicPr>
          <p:nvPr/>
        </p:nvPicPr>
        <p:blipFill>
          <a:blip r:embed="rId9"/>
          <a:stretch>
            <a:fillRect/>
          </a:stretch>
        </p:blipFill>
        <p:spPr>
          <a:xfrm>
            <a:off x="512763" y="127000"/>
            <a:ext cx="5932487" cy="579438"/>
          </a:xfrm>
          <a:prstGeom prst="rect">
            <a:avLst/>
          </a:prstGeom>
          <a:noFill/>
          <a:ln w="9525">
            <a:noFill/>
          </a:ln>
        </p:spPr>
      </p:pic>
      <p:pic>
        <p:nvPicPr>
          <p:cNvPr id="9228" name="Picture 17"/>
          <p:cNvPicPr>
            <a:picLocks noChangeAspect="1"/>
          </p:cNvPicPr>
          <p:nvPr/>
        </p:nvPicPr>
        <p:blipFill>
          <a:blip r:embed="rId10"/>
          <a:stretch>
            <a:fillRect/>
          </a:stretch>
        </p:blipFill>
        <p:spPr>
          <a:xfrm>
            <a:off x="909638" y="912813"/>
            <a:ext cx="7785100" cy="603250"/>
          </a:xfrm>
          <a:prstGeom prst="rect">
            <a:avLst/>
          </a:prstGeom>
          <a:noFill/>
          <a:ln w="9525">
            <a:noFill/>
          </a:ln>
        </p:spPr>
      </p:pic>
    </p:spTree>
  </p:cSld>
  <p:clrMapOvr>
    <a:masterClrMapping/>
  </p:clrMapOvr>
  <p:transition spd="slow" advTm="3000"/>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5.2.8"/>
</p:tagLst>
</file>

<file path=ppt/tags/tag11.xml><?xml version="1.0" encoding="utf-8"?>
<p:tagLst xmlns:p="http://schemas.openxmlformats.org/presentationml/2006/main">
  <p:tag name="PA" val="v5.2.8"/>
</p:tagLst>
</file>

<file path=ppt/tags/tag12.xml><?xml version="1.0" encoding="utf-8"?>
<p:tagLst xmlns:p="http://schemas.openxmlformats.org/presentationml/2006/main">
  <p:tag name="PA" val="v5.2.8"/>
</p:tagLst>
</file>

<file path=ppt/tags/tag13.xml><?xml version="1.0" encoding="utf-8"?>
<p:tagLst xmlns:p="http://schemas.openxmlformats.org/presentationml/2006/main">
  <p:tag name="PA" val="v5.2.8"/>
</p:tagLst>
</file>

<file path=ppt/tags/tag14.xml><?xml version="1.0" encoding="utf-8"?>
<p:tagLst xmlns:p="http://schemas.openxmlformats.org/presentationml/2006/main">
  <p:tag name="PA" val="v5.2.8"/>
</p:tagLst>
</file>

<file path=ppt/tags/tag15.xml><?xml version="1.0" encoding="utf-8"?>
<p:tagLst xmlns:p="http://schemas.openxmlformats.org/presentationml/2006/main">
  <p:tag name="PA" val="v5.2.8"/>
</p:tagLst>
</file>

<file path=ppt/tags/tag16.xml><?xml version="1.0" encoding="utf-8"?>
<p:tagLst xmlns:p="http://schemas.openxmlformats.org/presentationml/2006/main">
  <p:tag name="PA" val="v5.2.8"/>
</p:tagLst>
</file>

<file path=ppt/tags/tag17.xml><?xml version="1.0" encoding="utf-8"?>
<p:tagLst xmlns:p="http://schemas.openxmlformats.org/presentationml/2006/main">
  <p:tag name="PA" val="v5.2.8"/>
</p:tagLst>
</file>

<file path=ppt/tags/tag18.xml><?xml version="1.0" encoding="utf-8"?>
<p:tagLst xmlns:p="http://schemas.openxmlformats.org/presentationml/2006/main">
  <p:tag name="PA" val="v5.2.8"/>
</p:tagLst>
</file>

<file path=ppt/tags/tag19.xml><?xml version="1.0" encoding="utf-8"?>
<p:tagLst xmlns:p="http://schemas.openxmlformats.org/presentationml/2006/main">
  <p:tag name="PA" val="v5.2.8"/>
</p:tagLst>
</file>

<file path=ppt/tags/tag2.xml><?xml version="1.0" encoding="utf-8"?>
<p:tagLst xmlns:p="http://schemas.openxmlformats.org/presentationml/2006/main">
  <p:tag name="PA" val="v5.2.8"/>
</p:tagLst>
</file>

<file path=ppt/tags/tag20.xml><?xml version="1.0" encoding="utf-8"?>
<p:tagLst xmlns:p="http://schemas.openxmlformats.org/presentationml/2006/main">
  <p:tag name="PA" val="v5.2.8"/>
</p:tagLst>
</file>

<file path=ppt/tags/tag21.xml><?xml version="1.0" encoding="utf-8"?>
<p:tagLst xmlns:p="http://schemas.openxmlformats.org/presentationml/2006/main">
  <p:tag name="PA" val="v5.2.8"/>
</p:tagLst>
</file>

<file path=ppt/tags/tag22.xml><?xml version="1.0" encoding="utf-8"?>
<p:tagLst xmlns:p="http://schemas.openxmlformats.org/presentationml/2006/main">
  <p:tag name="PA" val="v5.2.8"/>
</p:tagLst>
</file>

<file path=ppt/tags/tag23.xml><?xml version="1.0" encoding="utf-8"?>
<p:tagLst xmlns:p="http://schemas.openxmlformats.org/presentationml/2006/main">
  <p:tag name="PA" val="v5.2.8"/>
</p:tagLst>
</file>

<file path=ppt/tags/tag24.xml><?xml version="1.0" encoding="utf-8"?>
<p:tagLst xmlns:p="http://schemas.openxmlformats.org/presentationml/2006/main">
  <p:tag name="PA" val="v5.2.8"/>
</p:tagLst>
</file>

<file path=ppt/tags/tag25.xml><?xml version="1.0" encoding="utf-8"?>
<p:tagLst xmlns:p="http://schemas.openxmlformats.org/presentationml/2006/main">
  <p:tag name="PA" val="v5.2.8"/>
</p:tagLst>
</file>

<file path=ppt/tags/tag26.xml><?xml version="1.0" encoding="utf-8"?>
<p:tagLst xmlns:p="http://schemas.openxmlformats.org/presentationml/2006/main">
  <p:tag name="PA" val="v5.2.8"/>
</p:tagLst>
</file>

<file path=ppt/tags/tag27.xml><?xml version="1.0" encoding="utf-8"?>
<p:tagLst xmlns:p="http://schemas.openxmlformats.org/presentationml/2006/main">
  <p:tag name="PA" val="v5.2.8"/>
</p:tagLst>
</file>

<file path=ppt/tags/tag28.xml><?xml version="1.0" encoding="utf-8"?>
<p:tagLst xmlns:p="http://schemas.openxmlformats.org/presentationml/2006/main">
  <p:tag name="PA" val="v5.2.8"/>
</p:tagLst>
</file>

<file path=ppt/tags/tag29.xml><?xml version="1.0" encoding="utf-8"?>
<p:tagLst xmlns:p="http://schemas.openxmlformats.org/presentationml/2006/main">
  <p:tag name="PA" val="v5.2.8"/>
</p:tagLst>
</file>

<file path=ppt/tags/tag3.xml><?xml version="1.0" encoding="utf-8"?>
<p:tagLst xmlns:p="http://schemas.openxmlformats.org/presentationml/2006/main">
  <p:tag name="PA" val="v5.2.8"/>
</p:tagLst>
</file>

<file path=ppt/tags/tag30.xml><?xml version="1.0" encoding="utf-8"?>
<p:tagLst xmlns:p="http://schemas.openxmlformats.org/presentationml/2006/main">
  <p:tag name="PA" val="v5.2.8"/>
</p:tagLst>
</file>

<file path=ppt/tags/tag31.xml><?xml version="1.0" encoding="utf-8"?>
<p:tagLst xmlns:p="http://schemas.openxmlformats.org/presentationml/2006/main">
  <p:tag name="PA" val="v5.2.8"/>
</p:tagLst>
</file>

<file path=ppt/tags/tag32.xml><?xml version="1.0" encoding="utf-8"?>
<p:tagLst xmlns:p="http://schemas.openxmlformats.org/presentationml/2006/main">
  <p:tag name="PA" val="v5.2.8"/>
</p:tagLst>
</file>

<file path=ppt/tags/tag33.xml><?xml version="1.0" encoding="utf-8"?>
<p:tagLst xmlns:p="http://schemas.openxmlformats.org/presentationml/2006/main">
  <p:tag name="PA" val="v5.2.8"/>
</p:tagLst>
</file>

<file path=ppt/tags/tag34.xml><?xml version="1.0" encoding="utf-8"?>
<p:tagLst xmlns:p="http://schemas.openxmlformats.org/presentationml/2006/main">
  <p:tag name="PA" val="v5.2.8"/>
</p:tagLst>
</file>

<file path=ppt/tags/tag35.xml><?xml version="1.0" encoding="utf-8"?>
<p:tagLst xmlns:p="http://schemas.openxmlformats.org/presentationml/2006/main">
  <p:tag name="PA" val="v5.2.8"/>
</p:tagLst>
</file>

<file path=ppt/tags/tag36.xml><?xml version="1.0" encoding="utf-8"?>
<p:tagLst xmlns:p="http://schemas.openxmlformats.org/presentationml/2006/main">
  <p:tag name="PA" val="v5.2.8"/>
</p:tagLst>
</file>

<file path=ppt/tags/tag37.xml><?xml version="1.0" encoding="utf-8"?>
<p:tagLst xmlns:p="http://schemas.openxmlformats.org/presentationml/2006/main">
  <p:tag name="PA" val="v5.2.8"/>
</p:tagLst>
</file>

<file path=ppt/tags/tag38.xml><?xml version="1.0" encoding="utf-8"?>
<p:tagLst xmlns:p="http://schemas.openxmlformats.org/presentationml/2006/main">
  <p:tag name="PA" val="v5.2.8"/>
</p:tagLst>
</file>

<file path=ppt/tags/tag39.xml><?xml version="1.0" encoding="utf-8"?>
<p:tagLst xmlns:p="http://schemas.openxmlformats.org/presentationml/2006/main">
  <p:tag name="PA" val="v5.2.8"/>
</p:tagLst>
</file>

<file path=ppt/tags/tag4.xml><?xml version="1.0" encoding="utf-8"?>
<p:tagLst xmlns:p="http://schemas.openxmlformats.org/presentationml/2006/main">
  <p:tag name="PA" val="v5.2.8"/>
</p:tagLst>
</file>

<file path=ppt/tags/tag40.xml><?xml version="1.0" encoding="utf-8"?>
<p:tagLst xmlns:p="http://schemas.openxmlformats.org/presentationml/2006/main">
  <p:tag name="PA" val="v5.2.8"/>
</p:tagLst>
</file>

<file path=ppt/tags/tag41.xml><?xml version="1.0" encoding="utf-8"?>
<p:tagLst xmlns:p="http://schemas.openxmlformats.org/presentationml/2006/main">
  <p:tag name="PA" val="v5.2.8"/>
</p:tagLst>
</file>

<file path=ppt/tags/tag42.xml><?xml version="1.0" encoding="utf-8"?>
<p:tagLst xmlns:p="http://schemas.openxmlformats.org/presentationml/2006/main">
  <p:tag name="PA" val="v5.2.8"/>
</p:tagLst>
</file>

<file path=ppt/tags/tag43.xml><?xml version="1.0" encoding="utf-8"?>
<p:tagLst xmlns:p="http://schemas.openxmlformats.org/presentationml/2006/main">
  <p:tag name="PA" val="v5.2.8"/>
</p:tagLst>
</file>

<file path=ppt/tags/tag44.xml><?xml version="1.0" encoding="utf-8"?>
<p:tagLst xmlns:p="http://schemas.openxmlformats.org/presentationml/2006/main">
  <p:tag name="PA" val="v5.2.8"/>
</p:tagLst>
</file>

<file path=ppt/tags/tag45.xml><?xml version="1.0" encoding="utf-8"?>
<p:tagLst xmlns:p="http://schemas.openxmlformats.org/presentationml/2006/main">
  <p:tag name="PA" val="v5.2.8"/>
</p:tagLst>
</file>

<file path=ppt/tags/tag46.xml><?xml version="1.0" encoding="utf-8"?>
<p:tagLst xmlns:p="http://schemas.openxmlformats.org/presentationml/2006/main">
  <p:tag name="PA" val="v5.2.8"/>
</p:tagLst>
</file>

<file path=ppt/tags/tag47.xml><?xml version="1.0" encoding="utf-8"?>
<p:tagLst xmlns:p="http://schemas.openxmlformats.org/presentationml/2006/main">
  <p:tag name="PA" val="v5.2.8"/>
</p:tagLst>
</file>

<file path=ppt/tags/tag48.xml><?xml version="1.0" encoding="utf-8"?>
<p:tagLst xmlns:p="http://schemas.openxmlformats.org/presentationml/2006/main">
  <p:tag name="PA" val="v5.2.8"/>
</p:tagLst>
</file>

<file path=ppt/tags/tag49.xml><?xml version="1.0" encoding="utf-8"?>
<p:tagLst xmlns:p="http://schemas.openxmlformats.org/presentationml/2006/main">
  <p:tag name="PA" val="v5.2.8"/>
</p:tagLst>
</file>

<file path=ppt/tags/tag5.xml><?xml version="1.0" encoding="utf-8"?>
<p:tagLst xmlns:p="http://schemas.openxmlformats.org/presentationml/2006/main">
  <p:tag name="PA" val="v5.2.8"/>
</p:tagLst>
</file>

<file path=ppt/tags/tag50.xml><?xml version="1.0" encoding="utf-8"?>
<p:tagLst xmlns:p="http://schemas.openxmlformats.org/presentationml/2006/main">
  <p:tag name="PA" val="v5.2.8"/>
</p:tagLst>
</file>

<file path=ppt/tags/tag51.xml><?xml version="1.0" encoding="utf-8"?>
<p:tagLst xmlns:p="http://schemas.openxmlformats.org/presentationml/2006/main">
  <p:tag name="PA" val="v5.2.8"/>
</p:tagLst>
</file>

<file path=ppt/tags/tag52.xml><?xml version="1.0" encoding="utf-8"?>
<p:tagLst xmlns:p="http://schemas.openxmlformats.org/presentationml/2006/main">
  <p:tag name="PA" val="v5.2.8"/>
</p:tagLst>
</file>

<file path=ppt/tags/tag53.xml><?xml version="1.0" encoding="utf-8"?>
<p:tagLst xmlns:p="http://schemas.openxmlformats.org/presentationml/2006/main">
  <p:tag name="PA" val="v5.2.8"/>
</p:tagLst>
</file>

<file path=ppt/tags/tag54.xml><?xml version="1.0" encoding="utf-8"?>
<p:tagLst xmlns:p="http://schemas.openxmlformats.org/presentationml/2006/main">
  <p:tag name="PA" val="v5.2.8"/>
</p:tagLst>
</file>

<file path=ppt/tags/tag55.xml><?xml version="1.0" encoding="utf-8"?>
<p:tagLst xmlns:p="http://schemas.openxmlformats.org/presentationml/2006/main">
  <p:tag name="PA" val="v5.2.8"/>
</p:tagLst>
</file>

<file path=ppt/tags/tag56.xml><?xml version="1.0" encoding="utf-8"?>
<p:tagLst xmlns:p="http://schemas.openxmlformats.org/presentationml/2006/main">
  <p:tag name="PA" val="v5.2.8"/>
</p:tagLst>
</file>

<file path=ppt/tags/tag57.xml><?xml version="1.0" encoding="utf-8"?>
<p:tagLst xmlns:p="http://schemas.openxmlformats.org/presentationml/2006/main">
  <p:tag name="PA" val="v5.2.8"/>
</p:tagLst>
</file>

<file path=ppt/tags/tag58.xml><?xml version="1.0" encoding="utf-8"?>
<p:tagLst xmlns:p="http://schemas.openxmlformats.org/presentationml/2006/main">
  <p:tag name="PA" val="v5.2.8"/>
</p:tagLst>
</file>

<file path=ppt/tags/tag59.xml><?xml version="1.0" encoding="utf-8"?>
<p:tagLst xmlns:p="http://schemas.openxmlformats.org/presentationml/2006/main">
  <p:tag name="PA" val="v5.2.8"/>
</p:tagLst>
</file>

<file path=ppt/tags/tag6.xml><?xml version="1.0" encoding="utf-8"?>
<p:tagLst xmlns:p="http://schemas.openxmlformats.org/presentationml/2006/main">
  <p:tag name="PA" val="v5.2.8"/>
</p:tagLst>
</file>

<file path=ppt/tags/tag60.xml><?xml version="1.0" encoding="utf-8"?>
<p:tagLst xmlns:p="http://schemas.openxmlformats.org/presentationml/2006/main">
  <p:tag name="PA" val="v5.2.8"/>
</p:tagLst>
</file>

<file path=ppt/tags/tag61.xml><?xml version="1.0" encoding="utf-8"?>
<p:tagLst xmlns:p="http://schemas.openxmlformats.org/presentationml/2006/main">
  <p:tag name="PA" val="v5.2.8"/>
</p:tagLst>
</file>

<file path=ppt/tags/tag62.xml><?xml version="1.0" encoding="utf-8"?>
<p:tagLst xmlns:p="http://schemas.openxmlformats.org/presentationml/2006/main">
  <p:tag name="PA" val="v5.2.8"/>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PP_MARK_KEY" val="20baff1e-11c5-4b75-bbf8-cad1a7fd088a"/>
  <p:tag name="COMMONDATA" val="eyJoZGlkIjoiYjgwMDg5ZGEwMzE1NjdlNmU1ODA3OGMwZGFjZjIyNTAifQ=="/>
</p:tagLst>
</file>

<file path=ppt/tags/tag7.xml><?xml version="1.0" encoding="utf-8"?>
<p:tagLst xmlns:p="http://schemas.openxmlformats.org/presentationml/2006/main">
  <p:tag name="PA" val="v5.2.8"/>
</p:tagLst>
</file>

<file path=ppt/tags/tag8.xml><?xml version="1.0" encoding="utf-8"?>
<p:tagLst xmlns:p="http://schemas.openxmlformats.org/presentationml/2006/main">
  <p:tag name="PA" val="v5.2.8"/>
</p:tagLst>
</file>

<file path=ppt/tags/tag9.xml><?xml version="1.0" encoding="utf-8"?>
<p:tagLst xmlns:p="http://schemas.openxmlformats.org/presentationml/2006/main">
  <p:tag name="PA" val="v5.2.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2607</Words>
  <Application>WPS 演示</Application>
  <PresentationFormat>全屏显示(16:9)</PresentationFormat>
  <Paragraphs>152</Paragraphs>
  <Slides>37</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37</vt:i4>
      </vt:variant>
    </vt:vector>
  </HeadingPairs>
  <TitlesOfParts>
    <vt:vector size="45" baseType="lpstr">
      <vt:lpstr>Arial</vt:lpstr>
      <vt:lpstr>宋体</vt:lpstr>
      <vt:lpstr>Wingdings</vt:lpstr>
      <vt:lpstr>Calibri</vt:lpstr>
      <vt:lpstr>等线</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煮酒青梅</cp:lastModifiedBy>
  <cp:revision>442</cp:revision>
  <dcterms:created xsi:type="dcterms:W3CDTF">2013-07-02T13:40:00Z</dcterms:created>
  <dcterms:modified xsi:type="dcterms:W3CDTF">2023-06-04T08:55:04Z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A33DC5254F6A4A8B9864A1614E166AC1_12</vt:lpwstr>
  </property>
</Properties>
</file>