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3" r:id="rId3"/>
    <p:sldId id="359" r:id="rId5"/>
    <p:sldId id="1590" r:id="rId6"/>
    <p:sldId id="1593" r:id="rId7"/>
    <p:sldId id="1592" r:id="rId8"/>
    <p:sldId id="1229" r:id="rId9"/>
    <p:sldId id="1370" r:id="rId10"/>
    <p:sldId id="1371" r:id="rId11"/>
    <p:sldId id="1174" r:id="rId12"/>
    <p:sldId id="1488" r:id="rId13"/>
    <p:sldId id="1374" r:id="rId14"/>
    <p:sldId id="1369" r:id="rId15"/>
    <p:sldId id="1489" r:id="rId16"/>
    <p:sldId id="1383" r:id="rId17"/>
    <p:sldId id="1540" r:id="rId18"/>
    <p:sldId id="1378" r:id="rId19"/>
    <p:sldId id="1379" r:id="rId20"/>
    <p:sldId id="1380" r:id="rId21"/>
    <p:sldId id="1384" r:id="rId22"/>
    <p:sldId id="1381" r:id="rId23"/>
    <p:sldId id="1382" r:id="rId24"/>
    <p:sldId id="1385" r:id="rId25"/>
    <p:sldId id="1386" r:id="rId26"/>
    <p:sldId id="1387" r:id="rId27"/>
    <p:sldId id="1388" r:id="rId28"/>
    <p:sldId id="1409" r:id="rId29"/>
    <p:sldId id="1389" r:id="rId30"/>
    <p:sldId id="1391" r:id="rId31"/>
    <p:sldId id="1410" r:id="rId32"/>
    <p:sldId id="1433" r:id="rId33"/>
    <p:sldId id="1453" r:id="rId34"/>
    <p:sldId id="1480" r:id="rId35"/>
    <p:sldId id="1481" r:id="rId36"/>
    <p:sldId id="1482" r:id="rId37"/>
    <p:sldId id="1485" r:id="rId38"/>
    <p:sldId id="1486" r:id="rId39"/>
    <p:sldId id="1454" r:id="rId40"/>
    <p:sldId id="1390" r:id="rId41"/>
    <p:sldId id="1392" r:id="rId42"/>
    <p:sldId id="1393" r:id="rId43"/>
    <p:sldId id="1394" r:id="rId44"/>
    <p:sldId id="1395" r:id="rId45"/>
    <p:sldId id="1396" r:id="rId46"/>
    <p:sldId id="1456" r:id="rId47"/>
    <p:sldId id="1457" r:id="rId48"/>
    <p:sldId id="1459" r:id="rId49"/>
    <p:sldId id="1460" r:id="rId50"/>
    <p:sldId id="1461" r:id="rId51"/>
    <p:sldId id="1462" r:id="rId52"/>
    <p:sldId id="1463" r:id="rId53"/>
    <p:sldId id="1464" r:id="rId54"/>
    <p:sldId id="1397" r:id="rId55"/>
    <p:sldId id="1465" r:id="rId56"/>
    <p:sldId id="1466" r:id="rId57"/>
    <p:sldId id="1467" r:id="rId58"/>
    <p:sldId id="1468" r:id="rId59"/>
    <p:sldId id="1469" r:id="rId60"/>
    <p:sldId id="1470" r:id="rId61"/>
    <p:sldId id="1471" r:id="rId62"/>
    <p:sldId id="1474" r:id="rId63"/>
    <p:sldId id="1475" r:id="rId64"/>
    <p:sldId id="1587" r:id="rId65"/>
    <p:sldId id="1588" r:id="rId66"/>
    <p:sldId id="1654" r:id="rId67"/>
    <p:sldId id="1655" r:id="rId68"/>
    <p:sldId id="1027"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zhao botao" initials="z" lastIdx="3" clrIdx="1"/>
  <p:cmAuthor id="3" name="lin1420 zhenming" initials="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390F2"/>
    <a:srgbClr val="F0AC01"/>
    <a:srgbClr val="93A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6314" autoAdjust="0"/>
  </p:normalViewPr>
  <p:slideViewPr>
    <p:cSldViewPr snapToGrid="0" showGuides="1">
      <p:cViewPr varScale="1">
        <p:scale>
          <a:sx n="82" d="100"/>
          <a:sy n="82" d="100"/>
        </p:scale>
        <p:origin x="696" y="62"/>
      </p:cViewPr>
      <p:guideLst>
        <p:guide orient="horz" pos="2187"/>
        <p:guide pos="3870"/>
      </p:guideLst>
    </p:cSldViewPr>
  </p:slideViewPr>
  <p:notesTextViewPr>
    <p:cViewPr>
      <p:scale>
        <a:sx n="1" d="1"/>
        <a:sy n="1" d="1"/>
      </p:scale>
      <p:origin x="0" y="0"/>
    </p:cViewPr>
  </p:notesTextViewPr>
  <p:sorterViewPr>
    <p:cViewPr varScale="1">
      <p:scale>
        <a:sx n="1" d="1"/>
        <a:sy n="1" d="1"/>
      </p:scale>
      <p:origin x="0" y="-1387"/>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commentAuthors" Target="commentAuthors.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7092A1B-EA8B-4865-AB95-C154828B5D0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3FD765A2-614F-4577-B12D-33E7DCE65B48}">
      <dgm:prSet phldrT="[文本]"/>
      <dgm:spPr/>
      <dgm:t>
        <a:bodyPr/>
        <a:lstStyle/>
        <a:p>
          <a:r>
            <a:rPr lang="zh-CN" altLang="en-US" b="0" dirty="0">
              <a:solidFill>
                <a:srgbClr val="000000"/>
              </a:solidFill>
              <a:latin typeface="Arial" panose="020B0604020202020204" pitchFamily="34" charset="0"/>
              <a:ea typeface="楷体_GB2312" pitchFamily="49" charset="-122"/>
            </a:rPr>
            <a:t>预算编制有目标</a:t>
          </a:r>
          <a:endParaRPr lang="zh-CN" altLang="en-US" dirty="0"/>
        </a:p>
      </dgm:t>
    </dgm:pt>
    <dgm:pt modelId="{5BAB0690-50B5-4E2D-87C5-081EE80348F3}" cxnId="{C75B75C5-4E8E-41D0-8146-38D07203E2A9}" type="parTrans">
      <dgm:prSet/>
      <dgm:spPr/>
      <dgm:t>
        <a:bodyPr/>
        <a:lstStyle/>
        <a:p>
          <a:endParaRPr lang="zh-CN" altLang="en-US"/>
        </a:p>
      </dgm:t>
    </dgm:pt>
    <dgm:pt modelId="{246BE94E-BED1-4CA6-A30A-47E7197FED88}" cxnId="{C75B75C5-4E8E-41D0-8146-38D07203E2A9}" type="sibTrans">
      <dgm:prSet/>
      <dgm:spPr/>
      <dgm:t>
        <a:bodyPr/>
        <a:lstStyle/>
        <a:p>
          <a:endParaRPr lang="zh-CN" altLang="en-US"/>
        </a:p>
      </dgm:t>
    </dgm:pt>
    <dgm:pt modelId="{F2D0FA45-6BBC-437C-87B7-20D086E5BCCF}">
      <dgm:prSet phldrT="[文本]"/>
      <dgm:spPr/>
      <dgm:t>
        <a:bodyPr/>
        <a:lstStyle/>
        <a:p>
          <a:r>
            <a:rPr lang="zh-CN" altLang="en-US" b="0" dirty="0">
              <a:solidFill>
                <a:srgbClr val="000000"/>
              </a:solidFill>
              <a:latin typeface="Arial" panose="020B0604020202020204" pitchFamily="34" charset="0"/>
              <a:ea typeface="楷体_GB2312" pitchFamily="49" charset="-122"/>
            </a:rPr>
            <a:t>预算执行有监控</a:t>
          </a:r>
          <a:endParaRPr lang="zh-CN" altLang="en-US" dirty="0"/>
        </a:p>
      </dgm:t>
    </dgm:pt>
    <dgm:pt modelId="{6858EA36-FBC0-419B-8E00-B0F0D7950BE2}" cxnId="{AF6C77A8-E585-4013-86AB-93DF9692C9DF}" type="parTrans">
      <dgm:prSet/>
      <dgm:spPr/>
      <dgm:t>
        <a:bodyPr/>
        <a:lstStyle/>
        <a:p>
          <a:endParaRPr lang="zh-CN" altLang="en-US"/>
        </a:p>
      </dgm:t>
    </dgm:pt>
    <dgm:pt modelId="{8CFFB383-9559-4E1D-B04B-CAE4259736ED}" cxnId="{AF6C77A8-E585-4013-86AB-93DF9692C9DF}" type="sibTrans">
      <dgm:prSet/>
      <dgm:spPr/>
      <dgm:t>
        <a:bodyPr/>
        <a:lstStyle/>
        <a:p>
          <a:endParaRPr lang="zh-CN" altLang="en-US"/>
        </a:p>
      </dgm:t>
    </dgm:pt>
    <dgm:pt modelId="{C525A7A7-0F96-4BE8-97B3-55C1F56DF046}">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 预算完成有评价</a:t>
          </a:r>
        </a:p>
      </dgm:t>
    </dgm:pt>
    <dgm:pt modelId="{80069F5E-35A8-4CFC-81D7-1BDFD404F115}" cxnId="{3A53B011-FBF4-42DC-A4BB-1F7081340BC9}" type="parTrans">
      <dgm:prSet/>
      <dgm:spPr/>
      <dgm:t>
        <a:bodyPr/>
        <a:lstStyle/>
        <a:p>
          <a:endParaRPr lang="zh-CN" altLang="en-US"/>
        </a:p>
      </dgm:t>
    </dgm:pt>
    <dgm:pt modelId="{43790DDE-44A2-4973-88E9-E1531591E887}" cxnId="{3A53B011-FBF4-42DC-A4BB-1F7081340BC9}" type="sibTrans">
      <dgm:prSet/>
      <dgm:spPr/>
      <dgm:t>
        <a:bodyPr/>
        <a:lstStyle/>
        <a:p>
          <a:endParaRPr lang="zh-CN" altLang="en-US"/>
        </a:p>
      </dgm:t>
    </dgm:pt>
    <dgm:pt modelId="{CF3046E6-F3CA-4010-B2D9-C7148E43E9DF}">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评价结果有反馈</a:t>
          </a:r>
        </a:p>
      </dgm:t>
    </dgm:pt>
    <dgm:pt modelId="{FA7946F8-9967-4009-9AB6-A11977E79449}" cxnId="{42BEE95E-13CE-4FD5-8212-5B2DA33999DF}" type="parTrans">
      <dgm:prSet/>
      <dgm:spPr/>
      <dgm:t>
        <a:bodyPr/>
        <a:lstStyle/>
        <a:p>
          <a:endParaRPr lang="zh-CN" altLang="en-US"/>
        </a:p>
      </dgm:t>
    </dgm:pt>
    <dgm:pt modelId="{EAC3CADE-BEB8-4C60-9DCD-25FB19C1B214}" cxnId="{42BEE95E-13CE-4FD5-8212-5B2DA33999DF}" type="sibTrans">
      <dgm:prSet/>
      <dgm:spPr/>
      <dgm:t>
        <a:bodyPr/>
        <a:lstStyle/>
        <a:p>
          <a:endParaRPr lang="zh-CN" altLang="en-US"/>
        </a:p>
      </dgm:t>
    </dgm:pt>
    <dgm:pt modelId="{9EE3CDA6-F838-45C3-95F4-D58E098889A9}">
      <dgm:prSet custT="1"/>
      <dgm:spPr/>
      <dgm: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反馈结果有应用</a:t>
          </a:r>
        </a:p>
      </dgm:t>
    </dgm:pt>
    <dgm:pt modelId="{C8019A8D-6D8B-4BCA-90E3-DEA613B9EE1C}" cxnId="{16B4A32C-F54A-40ED-8A3E-6154E7C35C99}" type="parTrans">
      <dgm:prSet/>
      <dgm:spPr/>
      <dgm:t>
        <a:bodyPr/>
        <a:lstStyle/>
        <a:p>
          <a:endParaRPr lang="zh-CN" altLang="en-US"/>
        </a:p>
      </dgm:t>
    </dgm:pt>
    <dgm:pt modelId="{2E9AF2FD-5F46-4B29-AB2F-C5B1A4D78C72}" cxnId="{16B4A32C-F54A-40ED-8A3E-6154E7C35C99}" type="sibTrans">
      <dgm:prSet/>
      <dgm:spPr/>
      <dgm:t>
        <a:bodyPr/>
        <a:lstStyle/>
        <a:p>
          <a:endParaRPr lang="zh-CN" altLang="en-US"/>
        </a:p>
      </dgm:t>
    </dgm:pt>
    <dgm:pt modelId="{8046C25E-DA82-427B-ACBC-200A564AFEF2}" type="pres">
      <dgm:prSet presAssocID="{17092A1B-EA8B-4865-AB95-C154828B5D0E}" presName="Name0" presStyleCnt="0">
        <dgm:presLayoutVars>
          <dgm:chMax val="7"/>
          <dgm:chPref val="7"/>
          <dgm:dir/>
        </dgm:presLayoutVars>
      </dgm:prSet>
      <dgm:spPr/>
    </dgm:pt>
    <dgm:pt modelId="{2EDE8D53-31BE-4AF3-8FA1-6CBD14A9E860}" type="pres">
      <dgm:prSet presAssocID="{17092A1B-EA8B-4865-AB95-C154828B5D0E}" presName="Name1" presStyleCnt="0"/>
      <dgm:spPr/>
    </dgm:pt>
    <dgm:pt modelId="{2E5B55DB-BBBF-40EF-8031-C8564D88F061}" type="pres">
      <dgm:prSet presAssocID="{17092A1B-EA8B-4865-AB95-C154828B5D0E}" presName="cycle" presStyleCnt="0"/>
      <dgm:spPr/>
    </dgm:pt>
    <dgm:pt modelId="{855C4331-43E9-46D3-BC77-5392A4B47FF4}" type="pres">
      <dgm:prSet presAssocID="{17092A1B-EA8B-4865-AB95-C154828B5D0E}" presName="srcNode" presStyleLbl="node1" presStyleIdx="0" presStyleCnt="5"/>
      <dgm:spPr/>
    </dgm:pt>
    <dgm:pt modelId="{67AA97E8-6B9D-48DF-82F8-795194EFEE6D}" type="pres">
      <dgm:prSet presAssocID="{17092A1B-EA8B-4865-AB95-C154828B5D0E}" presName="conn" presStyleLbl="parChTrans1D2" presStyleIdx="0" presStyleCnt="1"/>
      <dgm:spPr/>
    </dgm:pt>
    <dgm:pt modelId="{00F58AE7-B89E-46BE-B681-6748D60803EA}" type="pres">
      <dgm:prSet presAssocID="{17092A1B-EA8B-4865-AB95-C154828B5D0E}" presName="extraNode" presStyleLbl="node1" presStyleIdx="0" presStyleCnt="5"/>
      <dgm:spPr/>
    </dgm:pt>
    <dgm:pt modelId="{6F9395A8-7010-4A7A-9339-D9C4F73E56EB}" type="pres">
      <dgm:prSet presAssocID="{17092A1B-EA8B-4865-AB95-C154828B5D0E}" presName="dstNode" presStyleLbl="node1" presStyleIdx="0" presStyleCnt="5"/>
      <dgm:spPr/>
    </dgm:pt>
    <dgm:pt modelId="{0A03780D-E239-4695-BCB8-DACF998BE599}" type="pres">
      <dgm:prSet presAssocID="{3FD765A2-614F-4577-B12D-33E7DCE65B48}" presName="text_1" presStyleLbl="node1" presStyleIdx="0" presStyleCnt="5" custLinFactNeighborX="1469">
        <dgm:presLayoutVars>
          <dgm:bulletEnabled val="1"/>
        </dgm:presLayoutVars>
      </dgm:prSet>
      <dgm:spPr/>
    </dgm:pt>
    <dgm:pt modelId="{D56F1B36-5A29-40DA-9590-505AFA04C1E9}" type="pres">
      <dgm:prSet presAssocID="{3FD765A2-614F-4577-B12D-33E7DCE65B48}" presName="accent_1" presStyleCnt="0"/>
      <dgm:spPr/>
    </dgm:pt>
    <dgm:pt modelId="{FFD51155-F014-4072-914B-B0E15555FB12}" type="pres">
      <dgm:prSet presAssocID="{3FD765A2-614F-4577-B12D-33E7DCE65B48}" presName="accentRepeatNode" presStyleLbl="solidFgAcc1" presStyleIdx="0" presStyleCnt="5"/>
      <dgm:spPr/>
    </dgm:pt>
    <dgm:pt modelId="{FED446C6-DE5B-43A2-B5FC-90647FF5DBC9}" type="pres">
      <dgm:prSet presAssocID="{F2D0FA45-6BBC-437C-87B7-20D086E5BCCF}" presName="text_2" presStyleLbl="node1" presStyleIdx="1" presStyleCnt="5">
        <dgm:presLayoutVars>
          <dgm:bulletEnabled val="1"/>
        </dgm:presLayoutVars>
      </dgm:prSet>
      <dgm:spPr/>
    </dgm:pt>
    <dgm:pt modelId="{EE6695AC-3137-4C31-BA58-393C270E9DAD}" type="pres">
      <dgm:prSet presAssocID="{F2D0FA45-6BBC-437C-87B7-20D086E5BCCF}" presName="accent_2" presStyleCnt="0"/>
      <dgm:spPr/>
    </dgm:pt>
    <dgm:pt modelId="{6437A0BA-3DF1-4145-BD03-0F0D1FD06F52}" type="pres">
      <dgm:prSet presAssocID="{F2D0FA45-6BBC-437C-87B7-20D086E5BCCF}" presName="accentRepeatNode" presStyleLbl="solidFgAcc1" presStyleIdx="1" presStyleCnt="5"/>
      <dgm:spPr/>
    </dgm:pt>
    <dgm:pt modelId="{0D2DD83E-F217-4E87-9250-67C3BBADEF49}" type="pres">
      <dgm:prSet presAssocID="{C525A7A7-0F96-4BE8-97B3-55C1F56DF046}" presName="text_3" presStyleLbl="node1" presStyleIdx="2" presStyleCnt="5" custScaleX="103901" custLinFactNeighborX="-2214" custLinFactNeighborY="-4786">
        <dgm:presLayoutVars>
          <dgm:bulletEnabled val="1"/>
        </dgm:presLayoutVars>
      </dgm:prSet>
      <dgm:spPr/>
    </dgm:pt>
    <dgm:pt modelId="{47F3EE31-6747-42BA-8C5A-4BCBE57E8EC3}" type="pres">
      <dgm:prSet presAssocID="{C525A7A7-0F96-4BE8-97B3-55C1F56DF046}" presName="accent_3" presStyleCnt="0"/>
      <dgm:spPr/>
    </dgm:pt>
    <dgm:pt modelId="{A9E8EBCF-4CCB-48EB-988B-4BAC6BD75D2A}" type="pres">
      <dgm:prSet presAssocID="{C525A7A7-0F96-4BE8-97B3-55C1F56DF046}" presName="accentRepeatNode" presStyleLbl="solidFgAcc1" presStyleIdx="2" presStyleCnt="5"/>
      <dgm:spPr/>
    </dgm:pt>
    <dgm:pt modelId="{1EBBBA34-07B8-45D6-8809-4F7D2ACDE24F}" type="pres">
      <dgm:prSet presAssocID="{CF3046E6-F3CA-4010-B2D9-C7148E43E9DF}" presName="text_4" presStyleLbl="node1" presStyleIdx="3" presStyleCnt="5">
        <dgm:presLayoutVars>
          <dgm:bulletEnabled val="1"/>
        </dgm:presLayoutVars>
      </dgm:prSet>
      <dgm:spPr/>
    </dgm:pt>
    <dgm:pt modelId="{16AA3861-4442-48F8-A369-272D6A882E68}" type="pres">
      <dgm:prSet presAssocID="{CF3046E6-F3CA-4010-B2D9-C7148E43E9DF}" presName="accent_4" presStyleCnt="0"/>
      <dgm:spPr/>
    </dgm:pt>
    <dgm:pt modelId="{4A39C365-61C0-459A-8CB9-0FE26C379969}" type="pres">
      <dgm:prSet presAssocID="{CF3046E6-F3CA-4010-B2D9-C7148E43E9DF}" presName="accentRepeatNode" presStyleLbl="solidFgAcc1" presStyleIdx="3" presStyleCnt="5"/>
      <dgm:spPr/>
    </dgm:pt>
    <dgm:pt modelId="{D93776A0-FE25-4B41-93CE-1440E7A60D4A}" type="pres">
      <dgm:prSet presAssocID="{9EE3CDA6-F838-45C3-95F4-D58E098889A9}" presName="text_5" presStyleLbl="node1" presStyleIdx="4" presStyleCnt="5">
        <dgm:presLayoutVars>
          <dgm:bulletEnabled val="1"/>
        </dgm:presLayoutVars>
      </dgm:prSet>
      <dgm:spPr/>
    </dgm:pt>
    <dgm:pt modelId="{D207CE51-1223-4D43-B353-7CBFCD6FB694}" type="pres">
      <dgm:prSet presAssocID="{9EE3CDA6-F838-45C3-95F4-D58E098889A9}" presName="accent_5" presStyleCnt="0"/>
      <dgm:spPr/>
    </dgm:pt>
    <dgm:pt modelId="{28ECE9E4-5CEA-4FD4-BF91-F19B9B56AD62}" type="pres">
      <dgm:prSet presAssocID="{9EE3CDA6-F838-45C3-95F4-D58E098889A9}" presName="accentRepeatNode" presStyleLbl="solidFgAcc1" presStyleIdx="4" presStyleCnt="5"/>
      <dgm:spPr/>
    </dgm:pt>
  </dgm:ptLst>
  <dgm:cxnLst>
    <dgm:cxn modelId="{68B99F04-489B-45D8-ACBB-12963A6427FF}" type="presOf" srcId="{3FD765A2-614F-4577-B12D-33E7DCE65B48}" destId="{0A03780D-E239-4695-BCB8-DACF998BE599}" srcOrd="0" destOrd="0" presId="urn:microsoft.com/office/officeart/2008/layout/VerticalCurvedList"/>
    <dgm:cxn modelId="{3A53B011-FBF4-42DC-A4BB-1F7081340BC9}" srcId="{17092A1B-EA8B-4865-AB95-C154828B5D0E}" destId="{C525A7A7-0F96-4BE8-97B3-55C1F56DF046}" srcOrd="2" destOrd="0" parTransId="{80069F5E-35A8-4CFC-81D7-1BDFD404F115}" sibTransId="{43790DDE-44A2-4973-88E9-E1531591E887}"/>
    <dgm:cxn modelId="{16B4A32C-F54A-40ED-8A3E-6154E7C35C99}" srcId="{17092A1B-EA8B-4865-AB95-C154828B5D0E}" destId="{9EE3CDA6-F838-45C3-95F4-D58E098889A9}" srcOrd="4" destOrd="0" parTransId="{C8019A8D-6D8B-4BCA-90E3-DEA613B9EE1C}" sibTransId="{2E9AF2FD-5F46-4B29-AB2F-C5B1A4D78C72}"/>
    <dgm:cxn modelId="{6291F63F-F5E3-4C08-8F58-E80350644844}" type="presOf" srcId="{F2D0FA45-6BBC-437C-87B7-20D086E5BCCF}" destId="{FED446C6-DE5B-43A2-B5FC-90647FF5DBC9}" srcOrd="0" destOrd="0" presId="urn:microsoft.com/office/officeart/2008/layout/VerticalCurvedList"/>
    <dgm:cxn modelId="{42BEE95E-13CE-4FD5-8212-5B2DA33999DF}" srcId="{17092A1B-EA8B-4865-AB95-C154828B5D0E}" destId="{CF3046E6-F3CA-4010-B2D9-C7148E43E9DF}" srcOrd="3" destOrd="0" parTransId="{FA7946F8-9967-4009-9AB6-A11977E79449}" sibTransId="{EAC3CADE-BEB8-4C60-9DCD-25FB19C1B214}"/>
    <dgm:cxn modelId="{D678905F-9806-4195-A17F-A5940E8EEC97}" type="presOf" srcId="{CF3046E6-F3CA-4010-B2D9-C7148E43E9DF}" destId="{1EBBBA34-07B8-45D6-8809-4F7D2ACDE24F}" srcOrd="0" destOrd="0" presId="urn:microsoft.com/office/officeart/2008/layout/VerticalCurvedList"/>
    <dgm:cxn modelId="{9CE46F54-008A-4248-BFF9-3062900F4713}" type="presOf" srcId="{9EE3CDA6-F838-45C3-95F4-D58E098889A9}" destId="{D93776A0-FE25-4B41-93CE-1440E7A60D4A}" srcOrd="0" destOrd="0" presId="urn:microsoft.com/office/officeart/2008/layout/VerticalCurvedList"/>
    <dgm:cxn modelId="{04AF0255-16E9-4F2F-A2D9-47EA7AFBE503}" type="presOf" srcId="{C525A7A7-0F96-4BE8-97B3-55C1F56DF046}" destId="{0D2DD83E-F217-4E87-9250-67C3BBADEF49}" srcOrd="0" destOrd="0" presId="urn:microsoft.com/office/officeart/2008/layout/VerticalCurvedList"/>
    <dgm:cxn modelId="{ECF1449A-621A-48AC-B7B1-2B0873058FE4}" type="presOf" srcId="{246BE94E-BED1-4CA6-A30A-47E7197FED88}" destId="{67AA97E8-6B9D-48DF-82F8-795194EFEE6D}" srcOrd="0" destOrd="0" presId="urn:microsoft.com/office/officeart/2008/layout/VerticalCurvedList"/>
    <dgm:cxn modelId="{AF6C77A8-E585-4013-86AB-93DF9692C9DF}" srcId="{17092A1B-EA8B-4865-AB95-C154828B5D0E}" destId="{F2D0FA45-6BBC-437C-87B7-20D086E5BCCF}" srcOrd="1" destOrd="0" parTransId="{6858EA36-FBC0-419B-8E00-B0F0D7950BE2}" sibTransId="{8CFFB383-9559-4E1D-B04B-CAE4259736ED}"/>
    <dgm:cxn modelId="{C75B75C5-4E8E-41D0-8146-38D07203E2A9}" srcId="{17092A1B-EA8B-4865-AB95-C154828B5D0E}" destId="{3FD765A2-614F-4577-B12D-33E7DCE65B48}" srcOrd="0" destOrd="0" parTransId="{5BAB0690-50B5-4E2D-87C5-081EE80348F3}" sibTransId="{246BE94E-BED1-4CA6-A30A-47E7197FED88}"/>
    <dgm:cxn modelId="{92CB09DD-9DD6-4A72-9251-D33CDFE926E1}" type="presOf" srcId="{17092A1B-EA8B-4865-AB95-C154828B5D0E}" destId="{8046C25E-DA82-427B-ACBC-200A564AFEF2}" srcOrd="0" destOrd="0" presId="urn:microsoft.com/office/officeart/2008/layout/VerticalCurvedList"/>
    <dgm:cxn modelId="{FF98E6D6-A9E7-4ADA-B074-964BC3E9EA35}" type="presParOf" srcId="{8046C25E-DA82-427B-ACBC-200A564AFEF2}" destId="{2EDE8D53-31BE-4AF3-8FA1-6CBD14A9E860}" srcOrd="0" destOrd="0" presId="urn:microsoft.com/office/officeart/2008/layout/VerticalCurvedList"/>
    <dgm:cxn modelId="{DF0852E9-B67E-4CED-BCE3-858F9EB22896}" type="presParOf" srcId="{2EDE8D53-31BE-4AF3-8FA1-6CBD14A9E860}" destId="{2E5B55DB-BBBF-40EF-8031-C8564D88F061}" srcOrd="0" destOrd="0" presId="urn:microsoft.com/office/officeart/2008/layout/VerticalCurvedList"/>
    <dgm:cxn modelId="{CF290521-21BC-499C-9AC9-71A2AE101822}" type="presParOf" srcId="{2E5B55DB-BBBF-40EF-8031-C8564D88F061}" destId="{855C4331-43E9-46D3-BC77-5392A4B47FF4}" srcOrd="0" destOrd="0" presId="urn:microsoft.com/office/officeart/2008/layout/VerticalCurvedList"/>
    <dgm:cxn modelId="{A8E6CD95-0AAE-40BD-BE01-099BE44E8179}" type="presParOf" srcId="{2E5B55DB-BBBF-40EF-8031-C8564D88F061}" destId="{67AA97E8-6B9D-48DF-82F8-795194EFEE6D}" srcOrd="1" destOrd="0" presId="urn:microsoft.com/office/officeart/2008/layout/VerticalCurvedList"/>
    <dgm:cxn modelId="{E2B53D99-C0BE-49A1-B17E-7D27D2343939}" type="presParOf" srcId="{2E5B55DB-BBBF-40EF-8031-C8564D88F061}" destId="{00F58AE7-B89E-46BE-B681-6748D60803EA}" srcOrd="2" destOrd="0" presId="urn:microsoft.com/office/officeart/2008/layout/VerticalCurvedList"/>
    <dgm:cxn modelId="{49430A01-8D44-49BB-8580-EB821D40E58A}" type="presParOf" srcId="{2E5B55DB-BBBF-40EF-8031-C8564D88F061}" destId="{6F9395A8-7010-4A7A-9339-D9C4F73E56EB}" srcOrd="3" destOrd="0" presId="urn:microsoft.com/office/officeart/2008/layout/VerticalCurvedList"/>
    <dgm:cxn modelId="{F7F0C971-94D3-4CEA-BE9A-5C9270024C82}" type="presParOf" srcId="{2EDE8D53-31BE-4AF3-8FA1-6CBD14A9E860}" destId="{0A03780D-E239-4695-BCB8-DACF998BE599}" srcOrd="1" destOrd="0" presId="urn:microsoft.com/office/officeart/2008/layout/VerticalCurvedList"/>
    <dgm:cxn modelId="{8BC8FD65-BBBB-4C26-B223-8001E7AF8970}" type="presParOf" srcId="{2EDE8D53-31BE-4AF3-8FA1-6CBD14A9E860}" destId="{D56F1B36-5A29-40DA-9590-505AFA04C1E9}" srcOrd="2" destOrd="0" presId="urn:microsoft.com/office/officeart/2008/layout/VerticalCurvedList"/>
    <dgm:cxn modelId="{EBBF4F44-528C-4D4C-A3BF-28A418C8D542}" type="presParOf" srcId="{D56F1B36-5A29-40DA-9590-505AFA04C1E9}" destId="{FFD51155-F014-4072-914B-B0E15555FB12}" srcOrd="0" destOrd="0" presId="urn:microsoft.com/office/officeart/2008/layout/VerticalCurvedList"/>
    <dgm:cxn modelId="{34A2E1AF-846D-4F78-84BA-21226090ED55}" type="presParOf" srcId="{2EDE8D53-31BE-4AF3-8FA1-6CBD14A9E860}" destId="{FED446C6-DE5B-43A2-B5FC-90647FF5DBC9}" srcOrd="3" destOrd="0" presId="urn:microsoft.com/office/officeart/2008/layout/VerticalCurvedList"/>
    <dgm:cxn modelId="{6895BFEF-BFAE-408C-892A-90F83B4B0859}" type="presParOf" srcId="{2EDE8D53-31BE-4AF3-8FA1-6CBD14A9E860}" destId="{EE6695AC-3137-4C31-BA58-393C270E9DAD}" srcOrd="4" destOrd="0" presId="urn:microsoft.com/office/officeart/2008/layout/VerticalCurvedList"/>
    <dgm:cxn modelId="{8806170C-82F1-4254-93FC-19AC4BBDDDB4}" type="presParOf" srcId="{EE6695AC-3137-4C31-BA58-393C270E9DAD}" destId="{6437A0BA-3DF1-4145-BD03-0F0D1FD06F52}" srcOrd="0" destOrd="0" presId="urn:microsoft.com/office/officeart/2008/layout/VerticalCurvedList"/>
    <dgm:cxn modelId="{F3BCA5CD-2036-47C3-8316-45D42BA9F19F}" type="presParOf" srcId="{2EDE8D53-31BE-4AF3-8FA1-6CBD14A9E860}" destId="{0D2DD83E-F217-4E87-9250-67C3BBADEF49}" srcOrd="5" destOrd="0" presId="urn:microsoft.com/office/officeart/2008/layout/VerticalCurvedList"/>
    <dgm:cxn modelId="{67F37AA9-26B0-48E5-8DCA-4D6DF3824267}" type="presParOf" srcId="{2EDE8D53-31BE-4AF3-8FA1-6CBD14A9E860}" destId="{47F3EE31-6747-42BA-8C5A-4BCBE57E8EC3}" srcOrd="6" destOrd="0" presId="urn:microsoft.com/office/officeart/2008/layout/VerticalCurvedList"/>
    <dgm:cxn modelId="{BA150E56-A1A7-42F3-8602-D11DE7F05348}" type="presParOf" srcId="{47F3EE31-6747-42BA-8C5A-4BCBE57E8EC3}" destId="{A9E8EBCF-4CCB-48EB-988B-4BAC6BD75D2A}" srcOrd="0" destOrd="0" presId="urn:microsoft.com/office/officeart/2008/layout/VerticalCurvedList"/>
    <dgm:cxn modelId="{9C8CCB44-17D4-46E2-AF03-950B6FCA5392}" type="presParOf" srcId="{2EDE8D53-31BE-4AF3-8FA1-6CBD14A9E860}" destId="{1EBBBA34-07B8-45D6-8809-4F7D2ACDE24F}" srcOrd="7" destOrd="0" presId="urn:microsoft.com/office/officeart/2008/layout/VerticalCurvedList"/>
    <dgm:cxn modelId="{8760BE79-590E-42E4-BE35-932F68B16D0B}" type="presParOf" srcId="{2EDE8D53-31BE-4AF3-8FA1-6CBD14A9E860}" destId="{16AA3861-4442-48F8-A369-272D6A882E68}" srcOrd="8" destOrd="0" presId="urn:microsoft.com/office/officeart/2008/layout/VerticalCurvedList"/>
    <dgm:cxn modelId="{9E49E61D-D248-497C-9544-51EADFD8A230}" type="presParOf" srcId="{16AA3861-4442-48F8-A369-272D6A882E68}" destId="{4A39C365-61C0-459A-8CB9-0FE26C379969}" srcOrd="0" destOrd="0" presId="urn:microsoft.com/office/officeart/2008/layout/VerticalCurvedList"/>
    <dgm:cxn modelId="{CCCEABB7-78F7-4DBB-B683-BDA7362A535D}" type="presParOf" srcId="{2EDE8D53-31BE-4AF3-8FA1-6CBD14A9E860}" destId="{D93776A0-FE25-4B41-93CE-1440E7A60D4A}" srcOrd="9" destOrd="0" presId="urn:microsoft.com/office/officeart/2008/layout/VerticalCurvedList"/>
    <dgm:cxn modelId="{661182BD-5822-4CE9-BB17-C7B5621C8F8E}" type="presParOf" srcId="{2EDE8D53-31BE-4AF3-8FA1-6CBD14A9E860}" destId="{D207CE51-1223-4D43-B353-7CBFCD6FB694}" srcOrd="10" destOrd="0" presId="urn:microsoft.com/office/officeart/2008/layout/VerticalCurvedList"/>
    <dgm:cxn modelId="{01A0548C-E373-4644-98F7-0A16B8D8F2C7}" type="presParOf" srcId="{D207CE51-1223-4D43-B353-7CBFCD6FB694}" destId="{28ECE9E4-5CEA-4FD4-BF91-F19B9B56AD62}"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A53987-4EC9-4E76-B005-E2BDC49BE50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CC7779C7-CE85-4818-AAE8-9D564B22F997}">
      <dgm:prSet phldrT="[文本]"/>
      <dgm:spPr/>
      <dgm:t>
        <a:bodyPr/>
        <a:lstStyle/>
        <a:p>
          <a:r>
            <a:rPr lang="zh-CN" altLang="en-US" b="1" dirty="0">
              <a:solidFill>
                <a:srgbClr val="FF0000"/>
              </a:solidFill>
              <a:latin typeface="微软雅黑" panose="020B0503020204020204" pitchFamily="34" charset="-122"/>
            </a:rPr>
            <a:t>价值取向</a:t>
          </a:r>
          <a:endParaRPr lang="zh-CN" altLang="en-US" dirty="0"/>
        </a:p>
      </dgm:t>
    </dgm:pt>
    <dgm:pt modelId="{50E3BC31-DFFD-4744-8144-25F9E0B4B7BC}" cxnId="{F326EC24-DF59-417A-8CD4-FEACA32FF8BF}" type="parTrans">
      <dgm:prSet/>
      <dgm:spPr/>
      <dgm:t>
        <a:bodyPr/>
        <a:lstStyle/>
        <a:p>
          <a:endParaRPr lang="zh-CN" altLang="en-US"/>
        </a:p>
      </dgm:t>
    </dgm:pt>
    <dgm:pt modelId="{D927BED6-6760-421B-98E3-541583E3FB52}" cxnId="{F326EC24-DF59-417A-8CD4-FEACA32FF8BF}" type="sibTrans">
      <dgm:prSet/>
      <dgm:spPr/>
      <dgm:t>
        <a:bodyPr/>
        <a:lstStyle/>
        <a:p>
          <a:endParaRPr lang="zh-CN" altLang="en-US"/>
        </a:p>
      </dgm:t>
    </dgm:pt>
    <dgm:pt modelId="{97A0EE78-D24E-4123-B9DA-214660414DD9}">
      <dgm:prSet phldrT="[文本]" custT="1"/>
      <dgm:spPr/>
      <dgm:t>
        <a:bodyPr/>
        <a:lstStyle/>
        <a:p>
          <a:r>
            <a:rPr lang="zh-CN" altLang="en-US" sz="2400" dirty="0">
              <a:solidFill>
                <a:srgbClr val="000000"/>
              </a:solidFill>
              <a:latin typeface="微软雅黑" panose="020B0503020204020204" pitchFamily="34" charset="-122"/>
            </a:rPr>
            <a:t>更加注重结果导向</a:t>
          </a:r>
          <a:endParaRPr lang="zh-CN" altLang="en-US" sz="2400" dirty="0"/>
        </a:p>
      </dgm:t>
    </dgm:pt>
    <dgm:pt modelId="{9B9BAAFF-E660-4917-BE39-7CE75001332F}" cxnId="{4C1822E7-294B-4280-90C4-64E60840F6E2}" type="parTrans">
      <dgm:prSet/>
      <dgm:spPr/>
      <dgm:t>
        <a:bodyPr/>
        <a:lstStyle/>
        <a:p>
          <a:endParaRPr lang="zh-CN" altLang="en-US"/>
        </a:p>
      </dgm:t>
    </dgm:pt>
    <dgm:pt modelId="{6700A8DE-E562-4C27-83E1-5B6A914D8B5F}" cxnId="{4C1822E7-294B-4280-90C4-64E60840F6E2}" type="sibTrans">
      <dgm:prSet/>
      <dgm:spPr/>
      <dgm:t>
        <a:bodyPr/>
        <a:lstStyle/>
        <a:p>
          <a:endParaRPr lang="zh-CN" altLang="en-US"/>
        </a:p>
      </dgm:t>
    </dgm:pt>
    <dgm:pt modelId="{A8EED675-1C9A-471C-9F32-D02D8FF2525B}">
      <dgm:prSet phldrT="[文本]" custT="1"/>
      <dgm:spPr/>
      <dgm:t>
        <a:bodyPr/>
        <a:lstStyle/>
        <a:p>
          <a:r>
            <a:rPr lang="zh-CN" altLang="en-US" sz="2400" dirty="0">
              <a:solidFill>
                <a:srgbClr val="000000"/>
              </a:solidFill>
              <a:latin typeface="微软雅黑" panose="020B0503020204020204" pitchFamily="34" charset="-122"/>
            </a:rPr>
            <a:t>更加强调成本效益</a:t>
          </a:r>
          <a:endParaRPr lang="zh-CN" altLang="en-US" sz="2400" dirty="0"/>
        </a:p>
      </dgm:t>
    </dgm:pt>
    <dgm:pt modelId="{7F1DFCEC-95AD-4641-B213-4C24846CECE1}" cxnId="{328724BA-9A03-45AA-94D3-2D8EA23B52F1}" type="parTrans">
      <dgm:prSet/>
      <dgm:spPr/>
      <dgm:t>
        <a:bodyPr/>
        <a:lstStyle/>
        <a:p>
          <a:endParaRPr lang="zh-CN" altLang="en-US"/>
        </a:p>
      </dgm:t>
    </dgm:pt>
    <dgm:pt modelId="{55AA7DFF-4E9A-4A46-8792-5C7C3C7DFF63}" cxnId="{328724BA-9A03-45AA-94D3-2D8EA23B52F1}" type="sibTrans">
      <dgm:prSet/>
      <dgm:spPr/>
      <dgm:t>
        <a:bodyPr/>
        <a:lstStyle/>
        <a:p>
          <a:endParaRPr lang="zh-CN" altLang="en-US"/>
        </a:p>
      </dgm:t>
    </dgm:pt>
    <dgm:pt modelId="{3D82BF2F-1E12-4AB9-BF6D-36F9F124CB0D}">
      <dgm:prSet phldrT="[文本]"/>
      <dgm:spPr/>
      <dgm:t>
        <a:bodyPr/>
        <a:lstStyle/>
        <a:p>
          <a:r>
            <a:rPr lang="zh-CN" altLang="en-US" b="1" dirty="0">
              <a:solidFill>
                <a:srgbClr val="FF0000"/>
              </a:solidFill>
              <a:latin typeface="微软雅黑" panose="020B0503020204020204" pitchFamily="34" charset="-122"/>
            </a:rPr>
            <a:t>体系构成</a:t>
          </a:r>
          <a:endParaRPr lang="zh-CN" altLang="en-US" dirty="0"/>
        </a:p>
      </dgm:t>
    </dgm:pt>
    <dgm:pt modelId="{0901EC5B-3E0B-465E-B12B-5562339C8B33}" cxnId="{112D76AC-14D1-4DD2-B4EB-4914AC9CD32F}" type="parTrans">
      <dgm:prSet/>
      <dgm:spPr/>
      <dgm:t>
        <a:bodyPr/>
        <a:lstStyle/>
        <a:p>
          <a:endParaRPr lang="zh-CN" altLang="en-US"/>
        </a:p>
      </dgm:t>
    </dgm:pt>
    <dgm:pt modelId="{79172C0A-52A3-4321-8BB1-3DA2A3386A8A}" cxnId="{112D76AC-14D1-4DD2-B4EB-4914AC9CD32F}" type="sibTrans">
      <dgm:prSet/>
      <dgm:spPr/>
      <dgm:t>
        <a:bodyPr/>
        <a:lstStyle/>
        <a:p>
          <a:endParaRPr lang="zh-CN" altLang="en-US"/>
        </a:p>
      </dgm:t>
    </dgm:pt>
    <dgm:pt modelId="{6E34E5B8-4F06-494D-8A87-4E6D55165CA6}">
      <dgm:prSet phldrT="[文本]" custT="1"/>
      <dgm:spPr/>
      <dgm:t>
        <a:bodyPr/>
        <a:lstStyle/>
        <a:p>
          <a:r>
            <a:rPr lang="zh-CN" altLang="en-US" sz="2400" dirty="0">
              <a:solidFill>
                <a:srgbClr val="000000"/>
              </a:solidFill>
              <a:latin typeface="微软雅黑" panose="020B0503020204020204" pitchFamily="34" charset="-122"/>
            </a:rPr>
            <a:t>力争用3-5年时间基本建成</a:t>
          </a:r>
          <a:r>
            <a:rPr lang="zh-CN" altLang="en-US" sz="2400" dirty="0">
              <a:solidFill>
                <a:srgbClr val="FF0000"/>
              </a:solidFill>
              <a:latin typeface="微软雅黑" panose="020B0503020204020204" pitchFamily="34" charset="-122"/>
            </a:rPr>
            <a:t>全方位、全过程、全覆盖</a:t>
          </a:r>
          <a:r>
            <a:rPr lang="zh-CN" altLang="en-US" sz="2400" dirty="0">
              <a:solidFill>
                <a:srgbClr val="000000"/>
              </a:solidFill>
              <a:latin typeface="微软雅黑" panose="020B0503020204020204" pitchFamily="34" charset="-122"/>
            </a:rPr>
            <a:t>的预算绩效管理体系。</a:t>
          </a:r>
          <a:endParaRPr lang="zh-CN" altLang="en-US" sz="2400" dirty="0"/>
        </a:p>
      </dgm:t>
    </dgm:pt>
    <dgm:pt modelId="{B9DF1C34-13CA-4D63-9695-6398FF550F56}" cxnId="{393D99E0-B3A7-41F5-99A9-6184F063372F}" type="parTrans">
      <dgm:prSet/>
      <dgm:spPr/>
      <dgm:t>
        <a:bodyPr/>
        <a:lstStyle/>
        <a:p>
          <a:endParaRPr lang="zh-CN" altLang="en-US"/>
        </a:p>
      </dgm:t>
    </dgm:pt>
    <dgm:pt modelId="{E32D29EC-B7A3-49D3-9D5B-D84DFEB11F6D}" cxnId="{393D99E0-B3A7-41F5-99A9-6184F063372F}" type="sibTrans">
      <dgm:prSet/>
      <dgm:spPr/>
      <dgm:t>
        <a:bodyPr/>
        <a:lstStyle/>
        <a:p>
          <a:endParaRPr lang="zh-CN" altLang="en-US"/>
        </a:p>
      </dgm:t>
    </dgm:pt>
    <dgm:pt modelId="{6295F8CB-EE42-4297-8A0C-0A667C7DAFFC}">
      <dgm:prSet phldrT="[文本]"/>
      <dgm:spPr/>
      <dgm:t>
        <a:bodyPr/>
        <a:lstStyle/>
        <a:p>
          <a:r>
            <a:rPr lang="zh-CN" altLang="en-US" b="1" dirty="0">
              <a:solidFill>
                <a:srgbClr val="FF0000"/>
              </a:solidFill>
              <a:latin typeface="微软雅黑" panose="020B0503020204020204" pitchFamily="34" charset="-122"/>
            </a:rPr>
            <a:t>治理形态</a:t>
          </a:r>
          <a:endParaRPr lang="zh-CN" altLang="en-US" dirty="0"/>
        </a:p>
      </dgm:t>
    </dgm:pt>
    <dgm:pt modelId="{2638BE43-C889-49AB-8FAB-253115C62C9B}" cxnId="{C9AFDEB1-AE76-4B88-97D0-6E38A00BC71F}" type="parTrans">
      <dgm:prSet/>
      <dgm:spPr/>
      <dgm:t>
        <a:bodyPr/>
        <a:lstStyle/>
        <a:p>
          <a:endParaRPr lang="zh-CN" altLang="en-US"/>
        </a:p>
      </dgm:t>
    </dgm:pt>
    <dgm:pt modelId="{C9CDACF3-FC13-4F5F-B33A-9D075B13B685}" cxnId="{C9AFDEB1-AE76-4B88-97D0-6E38A00BC71F}" type="sibTrans">
      <dgm:prSet/>
      <dgm:spPr/>
      <dgm:t>
        <a:bodyPr/>
        <a:lstStyle/>
        <a:p>
          <a:endParaRPr lang="zh-CN" altLang="en-US"/>
        </a:p>
      </dgm:t>
    </dgm:pt>
    <dgm:pt modelId="{7ADDD7E4-A73B-40F2-B98D-FEFB1DAF7A37}">
      <dgm:prSet phldrT="[文本]" custT="1"/>
      <dgm:spPr/>
      <dgm:t>
        <a:bodyPr/>
        <a:lstStyle/>
        <a:p>
          <a:r>
            <a:rPr lang="zh-CN" altLang="en-US" sz="2000" dirty="0">
              <a:solidFill>
                <a:srgbClr val="000000"/>
              </a:solidFill>
              <a:latin typeface="微软雅黑" panose="020B0503020204020204" pitchFamily="34" charset="-122"/>
            </a:rPr>
            <a:t>着力提高财政资源配置效率和使用效益，改变预算资金分配的固化格局，提高预算管理水平和政策实施效果，为经济社会发展提供有力保障。</a:t>
          </a:r>
          <a:endParaRPr lang="zh-CN" altLang="en-US" sz="2000" dirty="0"/>
        </a:p>
      </dgm:t>
    </dgm:pt>
    <dgm:pt modelId="{84533D75-1562-4926-941B-84C1B122E742}" cxnId="{95B6DA6D-E651-41F7-8EAB-17FC65BDAAF4}" type="parTrans">
      <dgm:prSet/>
      <dgm:spPr/>
      <dgm:t>
        <a:bodyPr/>
        <a:lstStyle/>
        <a:p>
          <a:endParaRPr lang="zh-CN" altLang="en-US"/>
        </a:p>
      </dgm:t>
    </dgm:pt>
    <dgm:pt modelId="{D6FF2407-AB62-4002-B861-39ED718D42CA}" cxnId="{95B6DA6D-E651-41F7-8EAB-17FC65BDAAF4}" type="sibTrans">
      <dgm:prSet/>
      <dgm:spPr/>
      <dgm:t>
        <a:bodyPr/>
        <a:lstStyle/>
        <a:p>
          <a:endParaRPr lang="zh-CN" altLang="en-US"/>
        </a:p>
      </dgm:t>
    </dgm:pt>
    <dgm:pt modelId="{B52DAFA6-0C08-4CFF-B9F6-60889D093E3E}">
      <dgm:prSet phldrT="[文本]" custT="1"/>
      <dgm:spPr/>
      <dgm:t>
        <a:bodyPr/>
        <a:lstStyle/>
        <a:p>
          <a:r>
            <a:rPr lang="zh-CN" altLang="en-US" sz="2400" dirty="0">
              <a:solidFill>
                <a:srgbClr val="000000"/>
              </a:solidFill>
              <a:latin typeface="微软雅黑" panose="020B0503020204020204" pitchFamily="34" charset="-122"/>
            </a:rPr>
            <a:t>更加硬化责任约束</a:t>
          </a:r>
          <a:endParaRPr lang="zh-CN" altLang="en-US" sz="2400" dirty="0"/>
        </a:p>
      </dgm:t>
    </dgm:pt>
    <dgm:pt modelId="{CE88BB19-E819-44E7-9E2F-34E56E93B329}" cxnId="{3DC74B61-007A-448A-B6EA-68199955322D}" type="parTrans">
      <dgm:prSet/>
      <dgm:spPr/>
      <dgm:t>
        <a:bodyPr/>
        <a:lstStyle/>
        <a:p>
          <a:endParaRPr lang="zh-CN" altLang="en-US"/>
        </a:p>
      </dgm:t>
    </dgm:pt>
    <dgm:pt modelId="{ACBB5AD3-4F22-4563-A98E-B54B9E3AFF99}" cxnId="{3DC74B61-007A-448A-B6EA-68199955322D}" type="sibTrans">
      <dgm:prSet/>
      <dgm:spPr/>
      <dgm:t>
        <a:bodyPr/>
        <a:lstStyle/>
        <a:p>
          <a:endParaRPr lang="zh-CN" altLang="en-US"/>
        </a:p>
      </dgm:t>
    </dgm:pt>
    <dgm:pt modelId="{7D220FFF-FA34-4412-9A20-77B0518A899F}">
      <dgm:prSet phldrT="[文本]" custT="1"/>
      <dgm:spPr/>
      <dgm:t>
        <a:bodyPr/>
        <a:lstStyle/>
        <a:p>
          <a:endParaRPr lang="zh-CN" altLang="en-US" sz="2400" dirty="0"/>
        </a:p>
      </dgm:t>
    </dgm:pt>
    <dgm:pt modelId="{0724A751-12FD-4E68-AC40-6B7567E86537}" cxnId="{F0F6D650-E50D-48EE-BFC1-F887C06DE74E}" type="parTrans">
      <dgm:prSet/>
      <dgm:spPr/>
      <dgm:t>
        <a:bodyPr/>
        <a:lstStyle/>
        <a:p>
          <a:endParaRPr lang="zh-CN" altLang="en-US"/>
        </a:p>
      </dgm:t>
    </dgm:pt>
    <dgm:pt modelId="{FB8017E1-4C9F-48EA-A130-A65FBFCD5FB3}" cxnId="{F0F6D650-E50D-48EE-BFC1-F887C06DE74E}" type="sibTrans">
      <dgm:prSet/>
      <dgm:spPr/>
      <dgm:t>
        <a:bodyPr/>
        <a:lstStyle/>
        <a:p>
          <a:endParaRPr lang="zh-CN" altLang="en-US"/>
        </a:p>
      </dgm:t>
    </dgm:pt>
    <dgm:pt modelId="{BDA7891C-C34E-410D-A0E4-305E8A06F5CC}">
      <dgm:prSet phldrT="[文本]" custT="1"/>
      <dgm:spPr/>
      <dgm:t>
        <a:bodyPr/>
        <a:lstStyle/>
        <a:p>
          <a:endParaRPr lang="zh-CN" altLang="en-US" sz="2400" dirty="0"/>
        </a:p>
      </dgm:t>
    </dgm:pt>
    <dgm:pt modelId="{851BF0F1-B44D-474D-AF6C-6E88F5CB7658}" cxnId="{DA910004-FEFE-402F-87B5-49E7C85D4D4A}" type="parTrans">
      <dgm:prSet/>
      <dgm:spPr/>
      <dgm:t>
        <a:bodyPr/>
        <a:lstStyle/>
        <a:p>
          <a:endParaRPr lang="zh-CN" altLang="en-US"/>
        </a:p>
      </dgm:t>
    </dgm:pt>
    <dgm:pt modelId="{847087FF-8BCA-437B-9BE7-CFE05F88C4AA}" cxnId="{DA910004-FEFE-402F-87B5-49E7C85D4D4A}" type="sibTrans">
      <dgm:prSet/>
      <dgm:spPr/>
      <dgm:t>
        <a:bodyPr/>
        <a:lstStyle/>
        <a:p>
          <a:endParaRPr lang="zh-CN" altLang="en-US"/>
        </a:p>
      </dgm:t>
    </dgm:pt>
    <dgm:pt modelId="{CD07A7DC-668A-4FD3-915B-C7861B3CF924}" type="pres">
      <dgm:prSet presAssocID="{8AA53987-4EC9-4E76-B005-E2BDC49BE504}" presName="Name0" presStyleCnt="0">
        <dgm:presLayoutVars>
          <dgm:dir/>
          <dgm:animLvl val="lvl"/>
          <dgm:resizeHandles val="exact"/>
        </dgm:presLayoutVars>
      </dgm:prSet>
      <dgm:spPr/>
    </dgm:pt>
    <dgm:pt modelId="{20317FCC-2D4A-4537-8EF9-FCA1E585AC9E}" type="pres">
      <dgm:prSet presAssocID="{CC7779C7-CE85-4818-AAE8-9D564B22F997}" presName="composite" presStyleCnt="0"/>
      <dgm:spPr/>
    </dgm:pt>
    <dgm:pt modelId="{E85DF30D-C23E-48D1-BDC4-F54EA836EA63}" type="pres">
      <dgm:prSet presAssocID="{CC7779C7-CE85-4818-AAE8-9D564B22F997}" presName="parTx" presStyleLbl="alignNode1" presStyleIdx="0" presStyleCnt="3" custScaleX="114413" custLinFactNeighborX="-608">
        <dgm:presLayoutVars>
          <dgm:chMax val="0"/>
          <dgm:chPref val="0"/>
          <dgm:bulletEnabled val="1"/>
        </dgm:presLayoutVars>
      </dgm:prSet>
      <dgm:spPr/>
    </dgm:pt>
    <dgm:pt modelId="{83728506-D196-4DD5-96AD-3672E47DBA67}" type="pres">
      <dgm:prSet presAssocID="{CC7779C7-CE85-4818-AAE8-9D564B22F997}" presName="desTx" presStyleLbl="alignAccFollowNode1" presStyleIdx="0" presStyleCnt="3" custScaleX="112779" custLinFactNeighborX="432" custLinFactNeighborY="-367">
        <dgm:presLayoutVars>
          <dgm:bulletEnabled val="1"/>
        </dgm:presLayoutVars>
      </dgm:prSet>
      <dgm:spPr/>
    </dgm:pt>
    <dgm:pt modelId="{B0B1EF91-130E-467D-B772-42EA6D813D87}" type="pres">
      <dgm:prSet presAssocID="{D927BED6-6760-421B-98E3-541583E3FB52}" presName="space" presStyleCnt="0"/>
      <dgm:spPr/>
    </dgm:pt>
    <dgm:pt modelId="{B389A9B9-7428-437F-A5A9-12AD22326FFD}" type="pres">
      <dgm:prSet presAssocID="{3D82BF2F-1E12-4AB9-BF6D-36F9F124CB0D}" presName="composite" presStyleCnt="0"/>
      <dgm:spPr/>
    </dgm:pt>
    <dgm:pt modelId="{13926196-1379-4186-B261-8417A2383B9E}" type="pres">
      <dgm:prSet presAssocID="{3D82BF2F-1E12-4AB9-BF6D-36F9F124CB0D}" presName="parTx" presStyleLbl="alignNode1" presStyleIdx="1" presStyleCnt="3">
        <dgm:presLayoutVars>
          <dgm:chMax val="0"/>
          <dgm:chPref val="0"/>
          <dgm:bulletEnabled val="1"/>
        </dgm:presLayoutVars>
      </dgm:prSet>
      <dgm:spPr/>
    </dgm:pt>
    <dgm:pt modelId="{811AF8D2-5022-414D-8D5C-ECDCAA854D3F}" type="pres">
      <dgm:prSet presAssocID="{3D82BF2F-1E12-4AB9-BF6D-36F9F124CB0D}" presName="desTx" presStyleLbl="alignAccFollowNode1" presStyleIdx="1" presStyleCnt="3">
        <dgm:presLayoutVars>
          <dgm:bulletEnabled val="1"/>
        </dgm:presLayoutVars>
      </dgm:prSet>
      <dgm:spPr/>
    </dgm:pt>
    <dgm:pt modelId="{C0C5F09F-8529-4089-BFB3-E2B36B24D7B3}" type="pres">
      <dgm:prSet presAssocID="{79172C0A-52A3-4321-8BB1-3DA2A3386A8A}" presName="space" presStyleCnt="0"/>
      <dgm:spPr/>
    </dgm:pt>
    <dgm:pt modelId="{1AF4AD95-E25F-40C0-8520-091BAEF547AB}" type="pres">
      <dgm:prSet presAssocID="{6295F8CB-EE42-4297-8A0C-0A667C7DAFFC}" presName="composite" presStyleCnt="0"/>
      <dgm:spPr/>
    </dgm:pt>
    <dgm:pt modelId="{4DCBCA10-69A1-4501-9E5E-A46378887C49}" type="pres">
      <dgm:prSet presAssocID="{6295F8CB-EE42-4297-8A0C-0A667C7DAFFC}" presName="parTx" presStyleLbl="alignNode1" presStyleIdx="2" presStyleCnt="3">
        <dgm:presLayoutVars>
          <dgm:chMax val="0"/>
          <dgm:chPref val="0"/>
          <dgm:bulletEnabled val="1"/>
        </dgm:presLayoutVars>
      </dgm:prSet>
      <dgm:spPr/>
    </dgm:pt>
    <dgm:pt modelId="{841B8F25-EAE0-4886-8550-2B4BF1BD8F2A}" type="pres">
      <dgm:prSet presAssocID="{6295F8CB-EE42-4297-8A0C-0A667C7DAFFC}" presName="desTx" presStyleLbl="alignAccFollowNode1" presStyleIdx="2" presStyleCnt="3">
        <dgm:presLayoutVars>
          <dgm:bulletEnabled val="1"/>
        </dgm:presLayoutVars>
      </dgm:prSet>
      <dgm:spPr/>
    </dgm:pt>
  </dgm:ptLst>
  <dgm:cxnLst>
    <dgm:cxn modelId="{DA910004-FEFE-402F-87B5-49E7C85D4D4A}" srcId="{CC7779C7-CE85-4818-AAE8-9D564B22F997}" destId="{BDA7891C-C34E-410D-A0E4-305E8A06F5CC}" srcOrd="3" destOrd="0" parTransId="{851BF0F1-B44D-474D-AF6C-6E88F5CB7658}" sibTransId="{847087FF-8BCA-437B-9BE7-CFE05F88C4AA}"/>
    <dgm:cxn modelId="{9FE5E107-4BC5-48B8-9E00-757416DF7CB7}" type="presOf" srcId="{CC7779C7-CE85-4818-AAE8-9D564B22F997}" destId="{E85DF30D-C23E-48D1-BDC4-F54EA836EA63}" srcOrd="0" destOrd="0" presId="urn:microsoft.com/office/officeart/2005/8/layout/hList1"/>
    <dgm:cxn modelId="{78517D16-50A9-4AEE-BD09-6DC7A38090ED}" type="presOf" srcId="{8AA53987-4EC9-4E76-B005-E2BDC49BE504}" destId="{CD07A7DC-668A-4FD3-915B-C7861B3CF924}" srcOrd="0" destOrd="0" presId="urn:microsoft.com/office/officeart/2005/8/layout/hList1"/>
    <dgm:cxn modelId="{F326EC24-DF59-417A-8CD4-FEACA32FF8BF}" srcId="{8AA53987-4EC9-4E76-B005-E2BDC49BE504}" destId="{CC7779C7-CE85-4818-AAE8-9D564B22F997}" srcOrd="0" destOrd="0" parTransId="{50E3BC31-DFFD-4744-8144-25F9E0B4B7BC}" sibTransId="{D927BED6-6760-421B-98E3-541583E3FB52}"/>
    <dgm:cxn modelId="{3DC74B61-007A-448A-B6EA-68199955322D}" srcId="{CC7779C7-CE85-4818-AAE8-9D564B22F997}" destId="{B52DAFA6-0C08-4CFF-B9F6-60889D093E3E}" srcOrd="4" destOrd="0" parTransId="{CE88BB19-E819-44E7-9E2F-34E56E93B329}" sibTransId="{ACBB5AD3-4F22-4563-A98E-B54B9E3AFF99}"/>
    <dgm:cxn modelId="{B0D3614A-DEFC-4163-8F30-C2F6BCDEBCF3}" type="presOf" srcId="{7ADDD7E4-A73B-40F2-B98D-FEFB1DAF7A37}" destId="{841B8F25-EAE0-4886-8550-2B4BF1BD8F2A}" srcOrd="0" destOrd="0" presId="urn:microsoft.com/office/officeart/2005/8/layout/hList1"/>
    <dgm:cxn modelId="{95B6DA6D-E651-41F7-8EAB-17FC65BDAAF4}" srcId="{6295F8CB-EE42-4297-8A0C-0A667C7DAFFC}" destId="{7ADDD7E4-A73B-40F2-B98D-FEFB1DAF7A37}" srcOrd="0" destOrd="0" parTransId="{84533D75-1562-4926-941B-84C1B122E742}" sibTransId="{D6FF2407-AB62-4002-B861-39ED718D42CA}"/>
    <dgm:cxn modelId="{F0F6D650-E50D-48EE-BFC1-F887C06DE74E}" srcId="{CC7779C7-CE85-4818-AAE8-9D564B22F997}" destId="{7D220FFF-FA34-4412-9A20-77B0518A899F}" srcOrd="1" destOrd="0" parTransId="{0724A751-12FD-4E68-AC40-6B7567E86537}" sibTransId="{FB8017E1-4C9F-48EA-A130-A65FBFCD5FB3}"/>
    <dgm:cxn modelId="{21ED1672-2D42-4B16-9CE9-BE47D5C81D17}" type="presOf" srcId="{A8EED675-1C9A-471C-9F32-D02D8FF2525B}" destId="{83728506-D196-4DD5-96AD-3672E47DBA67}" srcOrd="0" destOrd="2" presId="urn:microsoft.com/office/officeart/2005/8/layout/hList1"/>
    <dgm:cxn modelId="{74D2127C-81BB-4F15-AB64-E1174BD6F7C5}" type="presOf" srcId="{97A0EE78-D24E-4123-B9DA-214660414DD9}" destId="{83728506-D196-4DD5-96AD-3672E47DBA67}" srcOrd="0" destOrd="0" presId="urn:microsoft.com/office/officeart/2005/8/layout/hList1"/>
    <dgm:cxn modelId="{62EF4989-EBE7-4A51-A385-758AD7E274DB}" type="presOf" srcId="{6E34E5B8-4F06-494D-8A87-4E6D55165CA6}" destId="{811AF8D2-5022-414D-8D5C-ECDCAA854D3F}" srcOrd="0" destOrd="0" presId="urn:microsoft.com/office/officeart/2005/8/layout/hList1"/>
    <dgm:cxn modelId="{6B49819E-7E22-4631-97A5-9D6BBC6DD71E}" type="presOf" srcId="{6295F8CB-EE42-4297-8A0C-0A667C7DAFFC}" destId="{4DCBCA10-69A1-4501-9E5E-A46378887C49}" srcOrd="0" destOrd="0" presId="urn:microsoft.com/office/officeart/2005/8/layout/hList1"/>
    <dgm:cxn modelId="{112D76AC-14D1-4DD2-B4EB-4914AC9CD32F}" srcId="{8AA53987-4EC9-4E76-B005-E2BDC49BE504}" destId="{3D82BF2F-1E12-4AB9-BF6D-36F9F124CB0D}" srcOrd="1" destOrd="0" parTransId="{0901EC5B-3E0B-465E-B12B-5562339C8B33}" sibTransId="{79172C0A-52A3-4321-8BB1-3DA2A3386A8A}"/>
    <dgm:cxn modelId="{22984BAF-43B4-4DB0-810B-2F6AAE098B6B}" type="presOf" srcId="{BDA7891C-C34E-410D-A0E4-305E8A06F5CC}" destId="{83728506-D196-4DD5-96AD-3672E47DBA67}" srcOrd="0" destOrd="3" presId="urn:microsoft.com/office/officeart/2005/8/layout/hList1"/>
    <dgm:cxn modelId="{C9AFDEB1-AE76-4B88-97D0-6E38A00BC71F}" srcId="{8AA53987-4EC9-4E76-B005-E2BDC49BE504}" destId="{6295F8CB-EE42-4297-8A0C-0A667C7DAFFC}" srcOrd="2" destOrd="0" parTransId="{2638BE43-C889-49AB-8FAB-253115C62C9B}" sibTransId="{C9CDACF3-FC13-4F5F-B33A-9D075B13B685}"/>
    <dgm:cxn modelId="{328724BA-9A03-45AA-94D3-2D8EA23B52F1}" srcId="{CC7779C7-CE85-4818-AAE8-9D564B22F997}" destId="{A8EED675-1C9A-471C-9F32-D02D8FF2525B}" srcOrd="2" destOrd="0" parTransId="{7F1DFCEC-95AD-4641-B213-4C24846CECE1}" sibTransId="{55AA7DFF-4E9A-4A46-8792-5C7C3C7DFF63}"/>
    <dgm:cxn modelId="{6DB930D4-55AD-4280-865B-89FFC13EC354}" type="presOf" srcId="{B52DAFA6-0C08-4CFF-B9F6-60889D093E3E}" destId="{83728506-D196-4DD5-96AD-3672E47DBA67}" srcOrd="0" destOrd="4" presId="urn:microsoft.com/office/officeart/2005/8/layout/hList1"/>
    <dgm:cxn modelId="{393D99E0-B3A7-41F5-99A9-6184F063372F}" srcId="{3D82BF2F-1E12-4AB9-BF6D-36F9F124CB0D}" destId="{6E34E5B8-4F06-494D-8A87-4E6D55165CA6}" srcOrd="0" destOrd="0" parTransId="{B9DF1C34-13CA-4D63-9695-6398FF550F56}" sibTransId="{E32D29EC-B7A3-49D3-9D5B-D84DFEB11F6D}"/>
    <dgm:cxn modelId="{4C1822E7-294B-4280-90C4-64E60840F6E2}" srcId="{CC7779C7-CE85-4818-AAE8-9D564B22F997}" destId="{97A0EE78-D24E-4123-B9DA-214660414DD9}" srcOrd="0" destOrd="0" parTransId="{9B9BAAFF-E660-4917-BE39-7CE75001332F}" sibTransId="{6700A8DE-E562-4C27-83E1-5B6A914D8B5F}"/>
    <dgm:cxn modelId="{4358B0EC-54A7-4FDF-A8F9-393F8BCC4B25}" type="presOf" srcId="{7D220FFF-FA34-4412-9A20-77B0518A899F}" destId="{83728506-D196-4DD5-96AD-3672E47DBA67}" srcOrd="0" destOrd="1" presId="urn:microsoft.com/office/officeart/2005/8/layout/hList1"/>
    <dgm:cxn modelId="{2D26BDF6-AC26-4116-8BA2-2D7A5F258342}" type="presOf" srcId="{3D82BF2F-1E12-4AB9-BF6D-36F9F124CB0D}" destId="{13926196-1379-4186-B261-8417A2383B9E}" srcOrd="0" destOrd="0" presId="urn:microsoft.com/office/officeart/2005/8/layout/hList1"/>
    <dgm:cxn modelId="{754D1DD7-2984-4830-A5F4-5E48E17A97C7}" type="presParOf" srcId="{CD07A7DC-668A-4FD3-915B-C7861B3CF924}" destId="{20317FCC-2D4A-4537-8EF9-FCA1E585AC9E}" srcOrd="0" destOrd="0" presId="urn:microsoft.com/office/officeart/2005/8/layout/hList1"/>
    <dgm:cxn modelId="{1D0FC658-A76C-4407-A8EE-47ECF8D3B4E9}" type="presParOf" srcId="{20317FCC-2D4A-4537-8EF9-FCA1E585AC9E}" destId="{E85DF30D-C23E-48D1-BDC4-F54EA836EA63}" srcOrd="0" destOrd="0" presId="urn:microsoft.com/office/officeart/2005/8/layout/hList1"/>
    <dgm:cxn modelId="{0CD950FD-8B9B-4535-9D78-077E0EDD63AB}" type="presParOf" srcId="{20317FCC-2D4A-4537-8EF9-FCA1E585AC9E}" destId="{83728506-D196-4DD5-96AD-3672E47DBA67}" srcOrd="1" destOrd="0" presId="urn:microsoft.com/office/officeart/2005/8/layout/hList1"/>
    <dgm:cxn modelId="{F9328F34-F7C0-4E11-86E9-833D4E612624}" type="presParOf" srcId="{CD07A7DC-668A-4FD3-915B-C7861B3CF924}" destId="{B0B1EF91-130E-467D-B772-42EA6D813D87}" srcOrd="1" destOrd="0" presId="urn:microsoft.com/office/officeart/2005/8/layout/hList1"/>
    <dgm:cxn modelId="{53D9B9C7-D806-412C-8240-13294CCF3196}" type="presParOf" srcId="{CD07A7DC-668A-4FD3-915B-C7861B3CF924}" destId="{B389A9B9-7428-437F-A5A9-12AD22326FFD}" srcOrd="2" destOrd="0" presId="urn:microsoft.com/office/officeart/2005/8/layout/hList1"/>
    <dgm:cxn modelId="{A56C81BA-7781-44CD-A7B0-005E7342B71E}" type="presParOf" srcId="{B389A9B9-7428-437F-A5A9-12AD22326FFD}" destId="{13926196-1379-4186-B261-8417A2383B9E}" srcOrd="0" destOrd="0" presId="urn:microsoft.com/office/officeart/2005/8/layout/hList1"/>
    <dgm:cxn modelId="{36711AFA-B417-46CB-B89A-C7FE5447AB65}" type="presParOf" srcId="{B389A9B9-7428-437F-A5A9-12AD22326FFD}" destId="{811AF8D2-5022-414D-8D5C-ECDCAA854D3F}" srcOrd="1" destOrd="0" presId="urn:microsoft.com/office/officeart/2005/8/layout/hList1"/>
    <dgm:cxn modelId="{BB674EF9-E9F2-4618-A75C-E6F668CA3633}" type="presParOf" srcId="{CD07A7DC-668A-4FD3-915B-C7861B3CF924}" destId="{C0C5F09F-8529-4089-BFB3-E2B36B24D7B3}" srcOrd="3" destOrd="0" presId="urn:microsoft.com/office/officeart/2005/8/layout/hList1"/>
    <dgm:cxn modelId="{B574528D-E93E-4422-A3ED-D1BACCFB1D67}" type="presParOf" srcId="{CD07A7DC-668A-4FD3-915B-C7861B3CF924}" destId="{1AF4AD95-E25F-40C0-8520-091BAEF547AB}" srcOrd="4" destOrd="0" presId="urn:microsoft.com/office/officeart/2005/8/layout/hList1"/>
    <dgm:cxn modelId="{172CDAEC-FD9B-4541-BD4D-5D98F025093C}" type="presParOf" srcId="{1AF4AD95-E25F-40C0-8520-091BAEF547AB}" destId="{4DCBCA10-69A1-4501-9E5E-A46378887C49}" srcOrd="0" destOrd="0" presId="urn:microsoft.com/office/officeart/2005/8/layout/hList1"/>
    <dgm:cxn modelId="{EEF303E7-31B5-453D-9359-B0BAAB8C8F86}" type="presParOf" srcId="{1AF4AD95-E25F-40C0-8520-091BAEF547AB}" destId="{841B8F25-EAE0-4886-8550-2B4BF1BD8F2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CA7B40-9EB7-4C77-8556-119F053A3BC1}" type="doc">
      <dgm:prSet loTypeId="process" loCatId="process" qsTypeId="urn:microsoft.com/office/officeart/2005/8/quickstyle/simple1" qsCatId="simple" csTypeId="urn:microsoft.com/office/officeart/2005/8/colors/accent1_2" csCatId="accent1" phldr="0"/>
      <dgm:spPr/>
    </dgm:pt>
    <dgm:pt modelId="{7166A9DB-20D7-41DA-B6C7-4E91D46FE0EA}">
      <dgm:prSet phldrT="[文本]" phldr="0" custT="1"/>
      <dgm:spPr/>
      <dgm:t>
        <a:bodyPr vert="horz" wrap="square"/>
        <a:p>
          <a:pPr>
            <a:lnSpc>
              <a:spcPct val="100000"/>
            </a:lnSpc>
            <a:spcBef>
              <a:spcPct val="0"/>
            </a:spcBef>
            <a:spcAft>
              <a:spcPct val="35000"/>
            </a:spcAft>
          </a:pPr>
          <a:r>
            <a:rPr lang="zh-CN" altLang="en-US" sz="2000"/>
            <a:t>下发项目申报通知</a:t>
          </a:r>
          <a:r>
            <a:rPr lang="zh-CN" altLang="en-US" sz="2000"/>
            <a:t/>
          </a:r>
          <a:endParaRPr lang="zh-CN" altLang="en-US" sz="2000"/>
        </a:p>
      </dgm:t>
    </dgm:pt>
    <dgm:pt modelId="{408890A2-EC03-4CB7-8006-30F7A6F0770D}" cxnId="{7D006475-D7D1-4C8D-A34F-E6514ACCC915}" type="parTrans">
      <dgm:prSet/>
      <dgm:spPr/>
    </dgm:pt>
    <dgm:pt modelId="{581D0B67-AC66-4DBF-B99A-8C26BE060068}" cxnId="{7D006475-D7D1-4C8D-A34F-E6514ACCC915}" type="sibTrans">
      <dgm:prSet/>
      <dgm:spPr/>
      <dgm:t>
        <a:bodyPr/>
        <a:p>
          <a:endParaRPr lang="zh-CN" altLang="en-US"/>
        </a:p>
      </dgm:t>
    </dgm:pt>
    <dgm:pt modelId="{6185F46A-CE7B-4D19-AD38-021F06F11723}">
      <dgm:prSet phldrT="[文本]" phldr="0" custT="1"/>
      <dgm:spPr/>
      <dgm:t>
        <a:bodyPr vert="horz" wrap="square"/>
        <a:p>
          <a:pPr>
            <a:lnSpc>
              <a:spcPct val="100000"/>
            </a:lnSpc>
            <a:spcBef>
              <a:spcPct val="0"/>
            </a:spcBef>
            <a:spcAft>
              <a:spcPct val="35000"/>
            </a:spcAft>
          </a:pPr>
          <a:r>
            <a:rPr lang="zh-CN" altLang="en-US" sz="2000"/>
            <a:t>组织调研，填写项目申请书</a:t>
          </a:r>
          <a:r>
            <a:rPr lang="zh-CN" altLang="en-US" sz="2000"/>
            <a:t/>
          </a:r>
          <a:endParaRPr lang="zh-CN" altLang="en-US" sz="2000"/>
        </a:p>
      </dgm:t>
    </dgm:pt>
    <dgm:pt modelId="{ED707A62-C95F-489D-A288-204A854541E1}" cxnId="{8FC30636-8712-4B9B-BDA0-E92D2EF1CF94}" type="parTrans">
      <dgm:prSet/>
      <dgm:spPr/>
    </dgm:pt>
    <dgm:pt modelId="{209F9C23-F1DF-401B-A4AD-306C9EB4247C}" cxnId="{8FC30636-8712-4B9B-BDA0-E92D2EF1CF94}" type="sibTrans">
      <dgm:prSet/>
      <dgm:spPr/>
      <dgm:t>
        <a:bodyPr/>
        <a:p>
          <a:endParaRPr lang="zh-CN" altLang="en-US"/>
        </a:p>
      </dgm:t>
    </dgm:pt>
    <dgm:pt modelId="{AFA3CBFD-E5A6-4DA1-B0CD-7BB30BDD24C6}">
      <dgm:prSet phldr="0" custT="1"/>
      <dgm:spPr/>
      <dgm:t>
        <a:bodyPr vert="horz" wrap="square"/>
        <a:p>
          <a:pPr>
            <a:lnSpc>
              <a:spcPct val="100000"/>
            </a:lnSpc>
            <a:spcBef>
              <a:spcPct val="0"/>
            </a:spcBef>
            <a:spcAft>
              <a:spcPct val="35000"/>
            </a:spcAft>
          </a:pPr>
          <a:r>
            <a:rPr lang="zh-CN" sz="2000"/>
            <a:t>组织专家论证并出具专家评审意见</a:t>
          </a:r>
          <a:r>
            <a:rPr lang="zh-CN" sz="2000"/>
            <a:t/>
          </a:r>
          <a:endParaRPr lang="zh-CN" sz="2000"/>
        </a:p>
      </dgm:t>
    </dgm:pt>
    <dgm:pt modelId="{3939FF39-7264-4D0B-A347-DC9D7387A5B3}" cxnId="{5E8D4121-9027-4733-8987-680FC83957FD}" type="parTrans">
      <dgm:prSet/>
      <dgm:spPr/>
    </dgm:pt>
    <dgm:pt modelId="{A34309FB-A6C4-4921-A9BE-30A566141BAB}" cxnId="{5E8D4121-9027-4733-8987-680FC83957FD}" type="sibTrans">
      <dgm:prSet/>
      <dgm:spPr/>
    </dgm:pt>
    <dgm:pt modelId="{9D4F7890-BC71-471E-AB1B-9F598D752858}">
      <dgm:prSet phldrT="[文本]" phldr="0" custT="1"/>
      <dgm:spPr/>
      <dgm:t>
        <a:bodyPr vert="horz" wrap="square"/>
        <a:p>
          <a:pPr>
            <a:lnSpc>
              <a:spcPct val="100000"/>
            </a:lnSpc>
            <a:spcBef>
              <a:spcPct val="0"/>
            </a:spcBef>
            <a:spcAft>
              <a:spcPct val="35000"/>
            </a:spcAft>
          </a:pPr>
          <a:r>
            <a:rPr lang="zh-CN" altLang="en-US" sz="2000"/>
            <a:t>党政联席会审议</a:t>
          </a:r>
          <a:endParaRPr lang="zh-CN" altLang="en-US" sz="2000"/>
        </a:p>
      </dgm:t>
    </dgm:pt>
    <dgm:pt modelId="{8A81A9A1-3D17-4B5E-823A-F4C61634A717}" cxnId="{75D313D8-81D0-486F-A104-0BE7DAB91519}" type="parTrans">
      <dgm:prSet/>
      <dgm:spPr/>
    </dgm:pt>
    <dgm:pt modelId="{A02D4AB0-BE01-45C2-BD3E-6766ADB3B021}" cxnId="{75D313D8-81D0-486F-A104-0BE7DAB91519}" type="sibTrans">
      <dgm:prSet/>
      <dgm:spPr/>
    </dgm:pt>
    <dgm:pt modelId="{EABB1248-70FB-4425-A0BB-F93E641D1E36}">
      <dgm:prSet phldr="0" custT="1"/>
      <dgm:spPr/>
      <dgm:t>
        <a:bodyPr vert="horz" wrap="square"/>
        <a:p>
          <a:pPr>
            <a:lnSpc>
              <a:spcPct val="100000"/>
            </a:lnSpc>
            <a:spcBef>
              <a:spcPct val="0"/>
            </a:spcBef>
            <a:spcAft>
              <a:spcPct val="35000"/>
            </a:spcAft>
          </a:pPr>
          <a:r>
            <a:rPr lang="zh-CN" altLang="en-US" sz="2000"/>
            <a:t>公布立项</a:t>
          </a:r>
          <a:r>
            <a:rPr lang="zh-CN" altLang="en-US" sz="2000"/>
            <a:t>结果</a:t>
          </a:r>
          <a:r>
            <a:rPr lang="zh-CN" altLang="en-US" sz="2000"/>
            <a:t/>
          </a:r>
          <a:endParaRPr lang="zh-CN" altLang="en-US" sz="2000"/>
        </a:p>
      </dgm:t>
    </dgm:pt>
    <dgm:pt modelId="{2736A82A-BBC5-4A36-83FF-A58DB587CD12}" cxnId="{A8B74E11-3CD9-4EBE-80E7-E7EF8999140E}" type="parTrans">
      <dgm:prSet/>
      <dgm:spPr/>
    </dgm:pt>
    <dgm:pt modelId="{4B73AF54-EBC9-4FCE-8DA5-A09619067378}" cxnId="{A8B74E11-3CD9-4EBE-80E7-E7EF8999140E}" type="sibTrans">
      <dgm:prSet/>
      <dgm:spPr/>
    </dgm:pt>
    <dgm:pt modelId="{A556C441-0C31-4A6A-9261-598C50F398E2}">
      <dgm:prSet phldr="0" custT="1"/>
      <dgm:spPr/>
      <dgm:t>
        <a:bodyPr vert="horz" wrap="square"/>
        <a:p>
          <a:pPr>
            <a:lnSpc>
              <a:spcPct val="100000"/>
            </a:lnSpc>
            <a:spcBef>
              <a:spcPct val="0"/>
            </a:spcBef>
            <a:spcAft>
              <a:spcPct val="35000"/>
            </a:spcAft>
          </a:pPr>
          <a:r>
            <a:rPr lang="zh-CN" sz="2000"/>
            <a:t>纳入预算排期</a:t>
          </a:r>
          <a:r>
            <a:rPr lang="zh-CN" sz="2000"/>
            <a:t/>
          </a:r>
          <a:endParaRPr lang="zh-CN" sz="2000"/>
        </a:p>
      </dgm:t>
    </dgm:pt>
    <dgm:pt modelId="{ED07A5C0-B06A-4CAE-BC91-2F31FFBD24AD}" cxnId="{5FB03EE2-DB39-4AA1-AA54-0EA90D9C6824}" type="parTrans">
      <dgm:prSet/>
      <dgm:spPr/>
    </dgm:pt>
    <dgm:pt modelId="{EA47CDF2-270C-4716-ADBD-4C4FCC92CEE3}" cxnId="{5FB03EE2-DB39-4AA1-AA54-0EA90D9C6824}" type="sibTrans">
      <dgm:prSet/>
      <dgm:spPr/>
    </dgm:pt>
    <dgm:pt modelId="{7E3F7EC5-1729-4088-BB09-36E02E33A0BF}" type="pres">
      <dgm:prSet presAssocID="{A4CA7B40-9EB7-4C77-8556-119F053A3BC1}" presName="linearFlow" presStyleCnt="0">
        <dgm:presLayoutVars>
          <dgm:resizeHandles val="exact"/>
        </dgm:presLayoutVars>
      </dgm:prSet>
      <dgm:spPr/>
    </dgm:pt>
    <dgm:pt modelId="{E17E57AF-0587-449A-A755-B1B96DEF2BD2}" type="pres">
      <dgm:prSet presAssocID="{7166A9DB-20D7-41DA-B6C7-4E91D46FE0EA}" presName="node" presStyleLbl="node1" presStyleIdx="0" presStyleCnt="6">
        <dgm:presLayoutVars>
          <dgm:bulletEnabled val="1"/>
        </dgm:presLayoutVars>
      </dgm:prSet>
      <dgm:spPr/>
    </dgm:pt>
    <dgm:pt modelId="{11477A19-6F59-488F-BD44-5E3FBE8E3386}" type="pres">
      <dgm:prSet presAssocID="{581D0B67-AC66-4DBF-B99A-8C26BE060068}" presName="sibTrans" presStyleLbl="sibTrans2D1" presStyleIdx="0" presStyleCnt="5"/>
      <dgm:spPr/>
    </dgm:pt>
    <dgm:pt modelId="{1FA9844B-FD2C-4DAF-BE12-A8E3C3B7E384}" type="pres">
      <dgm:prSet presAssocID="{581D0B67-AC66-4DBF-B99A-8C26BE060068}" presName="connectorText" presStyleCnt="0"/>
      <dgm:spPr/>
    </dgm:pt>
    <dgm:pt modelId="{353C71C7-5E8B-4565-86BF-B755B524B25E}" type="pres">
      <dgm:prSet presAssocID="{6185F46A-CE7B-4D19-AD38-021F06F11723}" presName="node" presStyleLbl="node1" presStyleIdx="1" presStyleCnt="6">
        <dgm:presLayoutVars>
          <dgm:bulletEnabled val="1"/>
        </dgm:presLayoutVars>
      </dgm:prSet>
      <dgm:spPr/>
    </dgm:pt>
    <dgm:pt modelId="{06ECC167-6368-4F79-84C6-65D90B9BC4A6}" type="pres">
      <dgm:prSet presAssocID="{209F9C23-F1DF-401B-A4AD-306C9EB4247C}" presName="sibTrans" presStyleLbl="sibTrans2D1" presStyleIdx="1" presStyleCnt="5"/>
      <dgm:spPr/>
    </dgm:pt>
    <dgm:pt modelId="{1AF533A8-48F1-4B19-9CD9-5A2DB7199B85}" type="pres">
      <dgm:prSet presAssocID="{209F9C23-F1DF-401B-A4AD-306C9EB4247C}" presName="connectorText" presStyleCnt="0"/>
      <dgm:spPr/>
    </dgm:pt>
    <dgm:pt modelId="{B49CFF06-04CD-4D09-BD50-6D48A7300B06}" type="pres">
      <dgm:prSet presAssocID="{AFA3CBFD-E5A6-4DA1-B0CD-7BB30BDD24C6}" presName="node" presStyleLbl="node1" presStyleIdx="2" presStyleCnt="6">
        <dgm:presLayoutVars>
          <dgm:bulletEnabled val="1"/>
        </dgm:presLayoutVars>
      </dgm:prSet>
      <dgm:spPr/>
    </dgm:pt>
    <dgm:pt modelId="{81AF1727-1D20-42EC-8D2E-02A44B97A9CC}" type="pres">
      <dgm:prSet presAssocID="{A34309FB-A6C4-4921-A9BE-30A566141BAB}" presName="sibTrans" presStyleLbl="sibTrans2D1" presStyleIdx="2" presStyleCnt="5"/>
      <dgm:spPr/>
    </dgm:pt>
    <dgm:pt modelId="{BD8C4A48-841B-46EE-8F5B-246637E7EF9E}" type="pres">
      <dgm:prSet presAssocID="{A34309FB-A6C4-4921-A9BE-30A566141BAB}" presName="connectorText" presStyleCnt="0"/>
      <dgm:spPr/>
    </dgm:pt>
    <dgm:pt modelId="{93DEFB83-998E-4F52-9267-01422D869D93}" type="pres">
      <dgm:prSet presAssocID="{9D4F7890-BC71-471E-AB1B-9F598D752858}" presName="node" presStyleLbl="node1" presStyleIdx="3" presStyleCnt="6">
        <dgm:presLayoutVars>
          <dgm:bulletEnabled val="1"/>
        </dgm:presLayoutVars>
      </dgm:prSet>
      <dgm:spPr/>
    </dgm:pt>
    <dgm:pt modelId="{BBC37911-7AEC-4D81-A7C4-9ADAF0D1122A}" type="pres">
      <dgm:prSet presAssocID="{A02D4AB0-BE01-45C2-BD3E-6766ADB3B021}" presName="sibTrans" presStyleLbl="sibTrans2D1" presStyleIdx="3" presStyleCnt="5"/>
      <dgm:spPr/>
    </dgm:pt>
    <dgm:pt modelId="{65E47561-C3BC-481B-B468-DA6812F4DB13}" type="pres">
      <dgm:prSet presAssocID="{A02D4AB0-BE01-45C2-BD3E-6766ADB3B021}" presName="connectorText" presStyleCnt="0"/>
      <dgm:spPr/>
    </dgm:pt>
    <dgm:pt modelId="{E4230B21-63DF-4941-919B-23F758B07C86}" type="pres">
      <dgm:prSet presAssocID="{EABB1248-70FB-4425-A0BB-F93E641D1E36}" presName="node" presStyleLbl="node1" presStyleIdx="4" presStyleCnt="6">
        <dgm:presLayoutVars>
          <dgm:bulletEnabled val="1"/>
        </dgm:presLayoutVars>
      </dgm:prSet>
      <dgm:spPr/>
    </dgm:pt>
    <dgm:pt modelId="{F6BE7083-E21B-4DB8-A242-8E2D414ED289}" type="pres">
      <dgm:prSet presAssocID="{4B73AF54-EBC9-4FCE-8DA5-A09619067378}" presName="sibTrans" presStyleLbl="sibTrans2D1" presStyleIdx="4" presStyleCnt="5"/>
      <dgm:spPr/>
    </dgm:pt>
    <dgm:pt modelId="{D33A4223-F3A4-42B2-B307-78CFD4A51C2C}" type="pres">
      <dgm:prSet presAssocID="{4B73AF54-EBC9-4FCE-8DA5-A09619067378}" presName="connectorText" presStyleCnt="0"/>
      <dgm:spPr/>
    </dgm:pt>
    <dgm:pt modelId="{15997F5A-2389-43A1-8CAA-8DEEE2CEF360}" type="pres">
      <dgm:prSet presAssocID="{A556C441-0C31-4A6A-9261-598C50F398E2}" presName="node" presStyleLbl="node1" presStyleIdx="5" presStyleCnt="6">
        <dgm:presLayoutVars>
          <dgm:bulletEnabled val="1"/>
        </dgm:presLayoutVars>
      </dgm:prSet>
      <dgm:spPr/>
    </dgm:pt>
  </dgm:ptLst>
  <dgm:cxnLst>
    <dgm:cxn modelId="{7D006475-D7D1-4C8D-A34F-E6514ACCC915}" srcId="{A4CA7B40-9EB7-4C77-8556-119F053A3BC1}" destId="{7166A9DB-20D7-41DA-B6C7-4E91D46FE0EA}" srcOrd="0" destOrd="0" parTransId="{408890A2-EC03-4CB7-8006-30F7A6F0770D}" sibTransId="{581D0B67-AC66-4DBF-B99A-8C26BE060068}"/>
    <dgm:cxn modelId="{8FC30636-8712-4B9B-BDA0-E92D2EF1CF94}" srcId="{A4CA7B40-9EB7-4C77-8556-119F053A3BC1}" destId="{6185F46A-CE7B-4D19-AD38-021F06F11723}" srcOrd="1" destOrd="0" parTransId="{ED707A62-C95F-489D-A288-204A854541E1}" sibTransId="{209F9C23-F1DF-401B-A4AD-306C9EB4247C}"/>
    <dgm:cxn modelId="{5E8D4121-9027-4733-8987-680FC83957FD}" srcId="{A4CA7B40-9EB7-4C77-8556-119F053A3BC1}" destId="{AFA3CBFD-E5A6-4DA1-B0CD-7BB30BDD24C6}" srcOrd="2" destOrd="0" parTransId="{3939FF39-7264-4D0B-A347-DC9D7387A5B3}" sibTransId="{A34309FB-A6C4-4921-A9BE-30A566141BAB}"/>
    <dgm:cxn modelId="{75D313D8-81D0-486F-A104-0BE7DAB91519}" srcId="{A4CA7B40-9EB7-4C77-8556-119F053A3BC1}" destId="{9D4F7890-BC71-471E-AB1B-9F598D752858}" srcOrd="3" destOrd="0" parTransId="{8A81A9A1-3D17-4B5E-823A-F4C61634A717}" sibTransId="{A02D4AB0-BE01-45C2-BD3E-6766ADB3B021}"/>
    <dgm:cxn modelId="{A8B74E11-3CD9-4EBE-80E7-E7EF8999140E}" srcId="{A4CA7B40-9EB7-4C77-8556-119F053A3BC1}" destId="{EABB1248-70FB-4425-A0BB-F93E641D1E36}" srcOrd="4" destOrd="0" parTransId="{2736A82A-BBC5-4A36-83FF-A58DB587CD12}" sibTransId="{4B73AF54-EBC9-4FCE-8DA5-A09619067378}"/>
    <dgm:cxn modelId="{5FB03EE2-DB39-4AA1-AA54-0EA90D9C6824}" srcId="{A4CA7B40-9EB7-4C77-8556-119F053A3BC1}" destId="{A556C441-0C31-4A6A-9261-598C50F398E2}" srcOrd="5" destOrd="0" parTransId="{ED07A5C0-B06A-4CAE-BC91-2F31FFBD24AD}" sibTransId="{EA47CDF2-270C-4716-ADBD-4C4FCC92CEE3}"/>
    <dgm:cxn modelId="{AC6F74C0-F333-445E-9BC0-6A7E8BDAB457}" type="presOf" srcId="{A4CA7B40-9EB7-4C77-8556-119F053A3BC1}" destId="{7E3F7EC5-1729-4088-BB09-36E02E33A0BF}" srcOrd="0" destOrd="0" presId="urn:microsoft.com/office/officeart/2005/8/layout/process2"/>
    <dgm:cxn modelId="{21056D5B-DD25-4ED3-9946-0C4A33140609}" type="presParOf" srcId="{7E3F7EC5-1729-4088-BB09-36E02E33A0BF}" destId="{E17E57AF-0587-449A-A755-B1B96DEF2BD2}" srcOrd="0" destOrd="0" presId="urn:microsoft.com/office/officeart/2005/8/layout/process2"/>
    <dgm:cxn modelId="{EE487394-8AB8-466B-8B62-28C9AB4C6B06}" type="presOf" srcId="{7166A9DB-20D7-41DA-B6C7-4E91D46FE0EA}" destId="{E17E57AF-0587-449A-A755-B1B96DEF2BD2}" srcOrd="0" destOrd="0" presId="urn:microsoft.com/office/officeart/2005/8/layout/process2"/>
    <dgm:cxn modelId="{7D859015-384C-4687-9504-8BEA3AE7B18C}" type="presParOf" srcId="{7E3F7EC5-1729-4088-BB09-36E02E33A0BF}" destId="{11477A19-6F59-488F-BD44-5E3FBE8E3386}" srcOrd="1" destOrd="0" presId="urn:microsoft.com/office/officeart/2005/8/layout/process2"/>
    <dgm:cxn modelId="{612FC891-C159-4A48-A2FF-78A98C67545D}" type="presOf" srcId="{581D0B67-AC66-4DBF-B99A-8C26BE060068}" destId="{11477A19-6F59-488F-BD44-5E3FBE8E3386}" srcOrd="0" destOrd="0" presId="urn:microsoft.com/office/officeart/2005/8/layout/process2"/>
    <dgm:cxn modelId="{E6A4116F-3364-4114-A900-8E5AF918D25A}" type="presParOf" srcId="{11477A19-6F59-488F-BD44-5E3FBE8E3386}" destId="{1FA9844B-FD2C-4DAF-BE12-A8E3C3B7E384}" srcOrd="0" destOrd="1" presId="urn:microsoft.com/office/officeart/2005/8/layout/process2"/>
    <dgm:cxn modelId="{55E8BF57-4633-4B8A-9A77-031FB29E2122}" type="presOf" srcId="{581D0B67-AC66-4DBF-B99A-8C26BE060068}" destId="{1FA9844B-FD2C-4DAF-BE12-A8E3C3B7E384}" srcOrd="1" destOrd="0" presId="urn:microsoft.com/office/officeart/2005/8/layout/process2"/>
    <dgm:cxn modelId="{01685232-2447-494B-A39B-82C5F7235383}" type="presParOf" srcId="{7E3F7EC5-1729-4088-BB09-36E02E33A0BF}" destId="{353C71C7-5E8B-4565-86BF-B755B524B25E}" srcOrd="2" destOrd="0" presId="urn:microsoft.com/office/officeart/2005/8/layout/process2"/>
    <dgm:cxn modelId="{F84616C2-B665-40F5-B503-439ED314172B}" type="presOf" srcId="{6185F46A-CE7B-4D19-AD38-021F06F11723}" destId="{353C71C7-5E8B-4565-86BF-B755B524B25E}" srcOrd="0" destOrd="0" presId="urn:microsoft.com/office/officeart/2005/8/layout/process2"/>
    <dgm:cxn modelId="{FFECC7E0-E2D1-41AC-A20E-F4847FDFDC08}" type="presParOf" srcId="{7E3F7EC5-1729-4088-BB09-36E02E33A0BF}" destId="{06ECC167-6368-4F79-84C6-65D90B9BC4A6}" srcOrd="3" destOrd="0" presId="urn:microsoft.com/office/officeart/2005/8/layout/process2"/>
    <dgm:cxn modelId="{69A596BF-F730-4E16-AF62-5AF9EC61A4ED}" type="presOf" srcId="{209F9C23-F1DF-401B-A4AD-306C9EB4247C}" destId="{06ECC167-6368-4F79-84C6-65D90B9BC4A6}" srcOrd="0" destOrd="0" presId="urn:microsoft.com/office/officeart/2005/8/layout/process2"/>
    <dgm:cxn modelId="{65FA66E7-1C27-4071-86D4-8BBF3B514D1B}" type="presParOf" srcId="{06ECC167-6368-4F79-84C6-65D90B9BC4A6}" destId="{1AF533A8-48F1-4B19-9CD9-5A2DB7199B85}" srcOrd="0" destOrd="3" presId="urn:microsoft.com/office/officeart/2005/8/layout/process2"/>
    <dgm:cxn modelId="{6A9B4DE2-9803-47AD-B429-FCE99CDA2443}" type="presOf" srcId="{209F9C23-F1DF-401B-A4AD-306C9EB4247C}" destId="{1AF533A8-48F1-4B19-9CD9-5A2DB7199B85}" srcOrd="1" destOrd="0" presId="urn:microsoft.com/office/officeart/2005/8/layout/process2"/>
    <dgm:cxn modelId="{F26D2F37-B599-4F64-AFBE-45646E0CBC61}" type="presParOf" srcId="{7E3F7EC5-1729-4088-BB09-36E02E33A0BF}" destId="{B49CFF06-04CD-4D09-BD50-6D48A7300B06}" srcOrd="4" destOrd="0" presId="urn:microsoft.com/office/officeart/2005/8/layout/process2"/>
    <dgm:cxn modelId="{5F4D577D-B596-4417-A85D-CA4673BFDFDC}" type="presOf" srcId="{AFA3CBFD-E5A6-4DA1-B0CD-7BB30BDD24C6}" destId="{B49CFF06-04CD-4D09-BD50-6D48A7300B06}" srcOrd="0" destOrd="0" presId="urn:microsoft.com/office/officeart/2005/8/layout/process2"/>
    <dgm:cxn modelId="{26912994-4B17-4C13-BAB6-D1C6EE41041F}" type="presParOf" srcId="{7E3F7EC5-1729-4088-BB09-36E02E33A0BF}" destId="{81AF1727-1D20-42EC-8D2E-02A44B97A9CC}" srcOrd="5" destOrd="0" presId="urn:microsoft.com/office/officeart/2005/8/layout/process2"/>
    <dgm:cxn modelId="{98651D83-0B20-490D-92BA-E9DCAD4FE7BF}" type="presOf" srcId="{A34309FB-A6C4-4921-A9BE-30A566141BAB}" destId="{81AF1727-1D20-42EC-8D2E-02A44B97A9CC}" srcOrd="0" destOrd="0" presId="urn:microsoft.com/office/officeart/2005/8/layout/process2"/>
    <dgm:cxn modelId="{3BF890F9-9B22-4223-BAAF-CC4CD7C72EEC}" type="presParOf" srcId="{81AF1727-1D20-42EC-8D2E-02A44B97A9CC}" destId="{BD8C4A48-841B-46EE-8F5B-246637E7EF9E}" srcOrd="0" destOrd="5" presId="urn:microsoft.com/office/officeart/2005/8/layout/process2"/>
    <dgm:cxn modelId="{B143CB31-122B-4915-BA41-FE6F9DCFC4F9}" type="presOf" srcId="{A34309FB-A6C4-4921-A9BE-30A566141BAB}" destId="{BD8C4A48-841B-46EE-8F5B-246637E7EF9E}" srcOrd="1" destOrd="0" presId="urn:microsoft.com/office/officeart/2005/8/layout/process2"/>
    <dgm:cxn modelId="{844B015C-989F-49F6-AD97-9A3557CAD92F}" type="presParOf" srcId="{7E3F7EC5-1729-4088-BB09-36E02E33A0BF}" destId="{93DEFB83-998E-4F52-9267-01422D869D93}" srcOrd="6" destOrd="0" presId="urn:microsoft.com/office/officeart/2005/8/layout/process2"/>
    <dgm:cxn modelId="{80A022E1-AF79-4F2C-BE76-6A501F997FF7}" type="presOf" srcId="{9D4F7890-BC71-471E-AB1B-9F598D752858}" destId="{93DEFB83-998E-4F52-9267-01422D869D93}" srcOrd="0" destOrd="0" presId="urn:microsoft.com/office/officeart/2005/8/layout/process2"/>
    <dgm:cxn modelId="{2AC4BE04-034A-4F9A-841E-650E455C7A45}" type="presParOf" srcId="{7E3F7EC5-1729-4088-BB09-36E02E33A0BF}" destId="{BBC37911-7AEC-4D81-A7C4-9ADAF0D1122A}" srcOrd="7" destOrd="0" presId="urn:microsoft.com/office/officeart/2005/8/layout/process2"/>
    <dgm:cxn modelId="{FD25507A-036B-4003-99E8-32C5DF4D5888}" type="presOf" srcId="{A02D4AB0-BE01-45C2-BD3E-6766ADB3B021}" destId="{BBC37911-7AEC-4D81-A7C4-9ADAF0D1122A}" srcOrd="0" destOrd="0" presId="urn:microsoft.com/office/officeart/2005/8/layout/process2"/>
    <dgm:cxn modelId="{9A5E24C7-8899-4A4E-8F9A-C6C70EEA44FA}" type="presParOf" srcId="{BBC37911-7AEC-4D81-A7C4-9ADAF0D1122A}" destId="{65E47561-C3BC-481B-B468-DA6812F4DB13}" srcOrd="0" destOrd="7" presId="urn:microsoft.com/office/officeart/2005/8/layout/process2"/>
    <dgm:cxn modelId="{715647F7-1936-41F3-9469-B41A3DBF51EF}" type="presOf" srcId="{A02D4AB0-BE01-45C2-BD3E-6766ADB3B021}" destId="{65E47561-C3BC-481B-B468-DA6812F4DB13}" srcOrd="1" destOrd="0" presId="urn:microsoft.com/office/officeart/2005/8/layout/process2"/>
    <dgm:cxn modelId="{8262AF57-210A-4A13-9176-97BB31BA6EB4}" type="presParOf" srcId="{7E3F7EC5-1729-4088-BB09-36E02E33A0BF}" destId="{E4230B21-63DF-4941-919B-23F758B07C86}" srcOrd="8" destOrd="0" presId="urn:microsoft.com/office/officeart/2005/8/layout/process2"/>
    <dgm:cxn modelId="{817165B5-63D6-4B42-810A-94F3384A2CE6}" type="presOf" srcId="{EABB1248-70FB-4425-A0BB-F93E641D1E36}" destId="{E4230B21-63DF-4941-919B-23F758B07C86}" srcOrd="0" destOrd="0" presId="urn:microsoft.com/office/officeart/2005/8/layout/process2"/>
    <dgm:cxn modelId="{B0930D72-9EE5-4327-98A6-A4788F86FE40}" type="presParOf" srcId="{7E3F7EC5-1729-4088-BB09-36E02E33A0BF}" destId="{F6BE7083-E21B-4DB8-A242-8E2D414ED289}" srcOrd="9" destOrd="0" presId="urn:microsoft.com/office/officeart/2005/8/layout/process2"/>
    <dgm:cxn modelId="{57BC1FB4-363E-4C05-8938-BA76CA384FFE}" type="presOf" srcId="{4B73AF54-EBC9-4FCE-8DA5-A09619067378}" destId="{F6BE7083-E21B-4DB8-A242-8E2D414ED289}" srcOrd="0" destOrd="0" presId="urn:microsoft.com/office/officeart/2005/8/layout/process2"/>
    <dgm:cxn modelId="{60340CFC-D73A-4D19-8030-D09D5C40F8D3}" type="presParOf" srcId="{F6BE7083-E21B-4DB8-A242-8E2D414ED289}" destId="{D33A4223-F3A4-42B2-B307-78CFD4A51C2C}" srcOrd="0" destOrd="9" presId="urn:microsoft.com/office/officeart/2005/8/layout/process2"/>
    <dgm:cxn modelId="{9FCD768C-0141-4F51-B3D2-BE09A3D1D5B4}" type="presOf" srcId="{4B73AF54-EBC9-4FCE-8DA5-A09619067378}" destId="{D33A4223-F3A4-42B2-B307-78CFD4A51C2C}" srcOrd="1" destOrd="0" presId="urn:microsoft.com/office/officeart/2005/8/layout/process2"/>
    <dgm:cxn modelId="{B918139D-0E9D-4251-BE27-03A58EAD3F79}" type="presParOf" srcId="{7E3F7EC5-1729-4088-BB09-36E02E33A0BF}" destId="{15997F5A-2389-43A1-8CAA-8DEEE2CEF360}" srcOrd="10" destOrd="0" presId="urn:microsoft.com/office/officeart/2005/8/layout/process2"/>
    <dgm:cxn modelId="{E8E417B8-EAB7-479B-ACC7-DA330D74DF21}" type="presOf" srcId="{A556C441-0C31-4A6A-9261-598C50F398E2}" destId="{15997F5A-2389-43A1-8CAA-8DEEE2CEF360}" srcOrd="0"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AA97E8-6B9D-48DF-82F8-795194EFEE6D}">
      <dsp:nvSpPr>
        <dsp:cNvPr id="0" name=""/>
        <dsp:cNvSpPr/>
      </dsp:nvSpPr>
      <dsp:spPr>
        <a:xfrm>
          <a:off x="-4866541" y="-742033"/>
          <a:ext cx="5766818" cy="5766818"/>
        </a:xfrm>
        <a:prstGeom prst="blockArc">
          <a:avLst>
            <a:gd name="adj1" fmla="val 18900000"/>
            <a:gd name="adj2" fmla="val 2700000"/>
            <a:gd name="adj3" fmla="val 375"/>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03780D-E239-4695-BCB8-DACF998BE599}">
      <dsp:nvSpPr>
        <dsp:cNvPr id="0" name=""/>
        <dsp:cNvSpPr/>
      </dsp:nvSpPr>
      <dsp:spPr>
        <a:xfrm>
          <a:off x="424631" y="267586"/>
          <a:ext cx="3035585"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b="0" kern="1200" dirty="0">
              <a:solidFill>
                <a:srgbClr val="000000"/>
              </a:solidFill>
              <a:latin typeface="Arial" panose="020B0604020202020204" pitchFamily="34" charset="0"/>
              <a:ea typeface="楷体_GB2312" pitchFamily="49" charset="-122"/>
            </a:rPr>
            <a:t>预算编制有目标</a:t>
          </a:r>
          <a:endParaRPr lang="zh-CN" altLang="en-US" sz="2100" kern="1200" dirty="0"/>
        </a:p>
      </dsp:txBody>
      <dsp:txXfrm>
        <a:off x="424631" y="267586"/>
        <a:ext cx="3035585" cy="535515"/>
      </dsp:txXfrm>
    </dsp:sp>
    <dsp:sp modelId="{FFD51155-F014-4072-914B-B0E15555FB12}">
      <dsp:nvSpPr>
        <dsp:cNvPr id="0" name=""/>
        <dsp:cNvSpPr/>
      </dsp:nvSpPr>
      <dsp:spPr>
        <a:xfrm>
          <a:off x="45341" y="200646"/>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D446C6-DE5B-43A2-B5FC-90647FF5DBC9}">
      <dsp:nvSpPr>
        <dsp:cNvPr id="0" name=""/>
        <dsp:cNvSpPr/>
      </dsp:nvSpPr>
      <dsp:spPr>
        <a:xfrm>
          <a:off x="763773" y="1070602"/>
          <a:ext cx="2651850"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3340" rIns="53340" bIns="53340" numCol="1" spcCol="1270" anchor="ctr" anchorCtr="0">
          <a:noAutofit/>
        </a:bodyPr>
        <a:lstStyle/>
        <a:p>
          <a:pPr marL="0" lvl="0" indent="0" algn="l" defTabSz="933450">
            <a:lnSpc>
              <a:spcPct val="90000"/>
            </a:lnSpc>
            <a:spcBef>
              <a:spcPct val="0"/>
            </a:spcBef>
            <a:spcAft>
              <a:spcPct val="35000"/>
            </a:spcAft>
            <a:buNone/>
          </a:pPr>
          <a:r>
            <a:rPr lang="zh-CN" altLang="en-US" sz="2100" b="0" kern="1200" dirty="0">
              <a:solidFill>
                <a:srgbClr val="000000"/>
              </a:solidFill>
              <a:latin typeface="Arial" panose="020B0604020202020204" pitchFamily="34" charset="0"/>
              <a:ea typeface="楷体_GB2312" pitchFamily="49" charset="-122"/>
            </a:rPr>
            <a:t>预算执行有监控</a:t>
          </a:r>
          <a:endParaRPr lang="zh-CN" altLang="en-US" sz="2100" kern="1200" dirty="0"/>
        </a:p>
      </dsp:txBody>
      <dsp:txXfrm>
        <a:off x="763773" y="1070602"/>
        <a:ext cx="2651850" cy="535515"/>
      </dsp:txXfrm>
    </dsp:sp>
    <dsp:sp modelId="{6437A0BA-3DF1-4145-BD03-0F0D1FD06F52}">
      <dsp:nvSpPr>
        <dsp:cNvPr id="0" name=""/>
        <dsp:cNvSpPr/>
      </dsp:nvSpPr>
      <dsp:spPr>
        <a:xfrm>
          <a:off x="429076" y="1003662"/>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2DD83E-F217-4E87-9250-67C3BBADEF49}">
      <dsp:nvSpPr>
        <dsp:cNvPr id="0" name=""/>
        <dsp:cNvSpPr/>
      </dsp:nvSpPr>
      <dsp:spPr>
        <a:xfrm>
          <a:off x="776017" y="1847988"/>
          <a:ext cx="2632929"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 预算完成有评价</a:t>
          </a:r>
        </a:p>
      </dsp:txBody>
      <dsp:txXfrm>
        <a:off x="776017" y="1847988"/>
        <a:ext cx="2632929" cy="535515"/>
      </dsp:txXfrm>
    </dsp:sp>
    <dsp:sp modelId="{A9E8EBCF-4CCB-48EB-988B-4BAC6BD75D2A}">
      <dsp:nvSpPr>
        <dsp:cNvPr id="0" name=""/>
        <dsp:cNvSpPr/>
      </dsp:nvSpPr>
      <dsp:spPr>
        <a:xfrm>
          <a:off x="546851" y="1806678"/>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BBBA34-07B8-45D6-8809-4F7D2ACDE24F}">
      <dsp:nvSpPr>
        <dsp:cNvPr id="0" name=""/>
        <dsp:cNvSpPr/>
      </dsp:nvSpPr>
      <dsp:spPr>
        <a:xfrm>
          <a:off x="763773" y="2676634"/>
          <a:ext cx="2651850"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评价结果有反馈</a:t>
          </a:r>
        </a:p>
      </dsp:txBody>
      <dsp:txXfrm>
        <a:off x="763773" y="2676634"/>
        <a:ext cx="2651850" cy="535515"/>
      </dsp:txXfrm>
    </dsp:sp>
    <dsp:sp modelId="{4A39C365-61C0-459A-8CB9-0FE26C379969}">
      <dsp:nvSpPr>
        <dsp:cNvPr id="0" name=""/>
        <dsp:cNvSpPr/>
      </dsp:nvSpPr>
      <dsp:spPr>
        <a:xfrm>
          <a:off x="429076" y="2609694"/>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3776A0-FE25-4B41-93CE-1440E7A60D4A}">
      <dsp:nvSpPr>
        <dsp:cNvPr id="0" name=""/>
        <dsp:cNvSpPr/>
      </dsp:nvSpPr>
      <dsp:spPr>
        <a:xfrm>
          <a:off x="380038" y="3479650"/>
          <a:ext cx="3035585" cy="5355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065" tIns="50800" rIns="50800" bIns="50800" numCol="1" spcCol="1270" anchor="ctr" anchorCtr="0">
          <a:noAutofit/>
        </a:bodyPr>
        <a:lstStyle/>
        <a:p>
          <a:pPr marL="0" lvl="0" indent="0" algn="l" defTabSz="889000">
            <a:lnSpc>
              <a:spcPct val="90000"/>
            </a:lnSpc>
            <a:spcBef>
              <a:spcPct val="0"/>
            </a:spcBef>
            <a:spcAft>
              <a:spcPct val="35000"/>
            </a:spcAft>
            <a:buNone/>
          </a:pPr>
          <a:r>
            <a:rPr lang="zh-CN" altLang="en-US" sz="2000" b="0" kern="1200" dirty="0">
              <a:solidFill>
                <a:srgbClr val="000000"/>
              </a:solidFill>
              <a:latin typeface="Arial" panose="020B0604020202020204" pitchFamily="34" charset="0"/>
              <a:ea typeface="楷体_GB2312" pitchFamily="49" charset="-122"/>
              <a:cs typeface="+mn-cs"/>
            </a:rPr>
            <a:t>反馈结果有应用</a:t>
          </a:r>
        </a:p>
      </dsp:txBody>
      <dsp:txXfrm>
        <a:off x="380038" y="3479650"/>
        <a:ext cx="3035585" cy="535515"/>
      </dsp:txXfrm>
    </dsp:sp>
    <dsp:sp modelId="{28ECE9E4-5CEA-4FD4-BF91-F19B9B56AD62}">
      <dsp:nvSpPr>
        <dsp:cNvPr id="0" name=""/>
        <dsp:cNvSpPr/>
      </dsp:nvSpPr>
      <dsp:spPr>
        <a:xfrm>
          <a:off x="45341" y="3412710"/>
          <a:ext cx="669394" cy="669394"/>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DF30D-C23E-48D1-BDC4-F54EA836EA63}">
      <dsp:nvSpPr>
        <dsp:cNvPr id="0" name=""/>
        <dsp:cNvSpPr/>
      </dsp:nvSpPr>
      <dsp:spPr>
        <a:xfrm>
          <a:off x="0" y="502170"/>
          <a:ext cx="3129906"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价值取向</a:t>
          </a:r>
          <a:endParaRPr lang="zh-CN" altLang="en-US" sz="4100" kern="1200" dirty="0"/>
        </a:p>
      </dsp:txBody>
      <dsp:txXfrm>
        <a:off x="0" y="502170"/>
        <a:ext cx="3129906" cy="1094248"/>
      </dsp:txXfrm>
    </dsp:sp>
    <dsp:sp modelId="{83728506-D196-4DD5-96AD-3672E47DBA67}">
      <dsp:nvSpPr>
        <dsp:cNvPr id="0" name=""/>
        <dsp:cNvSpPr/>
      </dsp:nvSpPr>
      <dsp:spPr>
        <a:xfrm>
          <a:off x="35014" y="1584234"/>
          <a:ext cx="3085206"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更加注重结果导向</a:t>
          </a:r>
          <a:endParaRPr lang="zh-CN" altLang="en-US" sz="2400" kern="1200" dirty="0"/>
        </a:p>
        <a:p>
          <a:pPr marL="228600" lvl="1" indent="-228600" algn="l" defTabSz="1066800">
            <a:lnSpc>
              <a:spcPct val="90000"/>
            </a:lnSpc>
            <a:spcBef>
              <a:spcPct val="0"/>
            </a:spcBef>
            <a:spcAft>
              <a:spcPct val="15000"/>
            </a:spcAft>
            <a:buChar char="•"/>
          </a:pPr>
          <a:endParaRPr lang="zh-CN" altLang="en-US" sz="2400" kern="1200" dirty="0"/>
        </a:p>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更加强调成本效益</a:t>
          </a:r>
          <a:endParaRPr lang="zh-CN" altLang="en-US" sz="2400" kern="1200" dirty="0"/>
        </a:p>
        <a:p>
          <a:pPr marL="228600" lvl="1" indent="-228600" algn="l" defTabSz="1066800">
            <a:lnSpc>
              <a:spcPct val="90000"/>
            </a:lnSpc>
            <a:spcBef>
              <a:spcPct val="0"/>
            </a:spcBef>
            <a:spcAft>
              <a:spcPct val="15000"/>
            </a:spcAft>
            <a:buChar char="•"/>
          </a:pPr>
          <a:endParaRPr lang="zh-CN" altLang="en-US" sz="2400" kern="1200" dirty="0"/>
        </a:p>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更加硬化责任约束</a:t>
          </a:r>
          <a:endParaRPr lang="zh-CN" altLang="en-US" sz="2400" kern="1200" dirty="0"/>
        </a:p>
      </dsp:txBody>
      <dsp:txXfrm>
        <a:off x="35014" y="1584234"/>
        <a:ext cx="3085206" cy="3320077"/>
      </dsp:txXfrm>
    </dsp:sp>
    <dsp:sp modelId="{13926196-1379-4186-B261-8417A2383B9E}">
      <dsp:nvSpPr>
        <dsp:cNvPr id="0" name=""/>
        <dsp:cNvSpPr/>
      </dsp:nvSpPr>
      <dsp:spPr>
        <a:xfrm>
          <a:off x="3513740" y="502170"/>
          <a:ext cx="2735621"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体系构成</a:t>
          </a:r>
          <a:endParaRPr lang="zh-CN" altLang="en-US" sz="4100" kern="1200" dirty="0"/>
        </a:p>
      </dsp:txBody>
      <dsp:txXfrm>
        <a:off x="3513740" y="502170"/>
        <a:ext cx="2735621" cy="1094248"/>
      </dsp:txXfrm>
    </dsp:sp>
    <dsp:sp modelId="{811AF8D2-5022-414D-8D5C-ECDCAA854D3F}">
      <dsp:nvSpPr>
        <dsp:cNvPr id="0" name=""/>
        <dsp:cNvSpPr/>
      </dsp:nvSpPr>
      <dsp:spPr>
        <a:xfrm>
          <a:off x="3513740" y="1596419"/>
          <a:ext cx="2735621"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a:solidFill>
                <a:srgbClr val="000000"/>
              </a:solidFill>
              <a:latin typeface="微软雅黑" panose="020B0503020204020204" pitchFamily="34" charset="-122"/>
            </a:rPr>
            <a:t>力争用3-5年时间基本建成</a:t>
          </a:r>
          <a:r>
            <a:rPr lang="zh-CN" altLang="en-US" sz="2400" kern="1200" dirty="0">
              <a:solidFill>
                <a:srgbClr val="FF0000"/>
              </a:solidFill>
              <a:latin typeface="微软雅黑" panose="020B0503020204020204" pitchFamily="34" charset="-122"/>
            </a:rPr>
            <a:t>全方位、全过程、全覆盖</a:t>
          </a:r>
          <a:r>
            <a:rPr lang="zh-CN" altLang="en-US" sz="2400" kern="1200" dirty="0">
              <a:solidFill>
                <a:srgbClr val="000000"/>
              </a:solidFill>
              <a:latin typeface="微软雅黑" panose="020B0503020204020204" pitchFamily="34" charset="-122"/>
            </a:rPr>
            <a:t>的预算绩效管理体系。</a:t>
          </a:r>
          <a:endParaRPr lang="zh-CN" altLang="en-US" sz="2400" kern="1200" dirty="0"/>
        </a:p>
      </dsp:txBody>
      <dsp:txXfrm>
        <a:off x="3513740" y="1596419"/>
        <a:ext cx="2735621" cy="3320077"/>
      </dsp:txXfrm>
    </dsp:sp>
    <dsp:sp modelId="{4DCBCA10-69A1-4501-9E5E-A46378887C49}">
      <dsp:nvSpPr>
        <dsp:cNvPr id="0" name=""/>
        <dsp:cNvSpPr/>
      </dsp:nvSpPr>
      <dsp:spPr>
        <a:xfrm>
          <a:off x="6632348" y="502170"/>
          <a:ext cx="2735621" cy="10942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166624" rIns="291592" bIns="166624" numCol="1" spcCol="1270" anchor="ctr" anchorCtr="0">
          <a:noAutofit/>
        </a:bodyPr>
        <a:lstStyle/>
        <a:p>
          <a:pPr marL="0" lvl="0" indent="0" algn="ctr" defTabSz="1822450">
            <a:lnSpc>
              <a:spcPct val="90000"/>
            </a:lnSpc>
            <a:spcBef>
              <a:spcPct val="0"/>
            </a:spcBef>
            <a:spcAft>
              <a:spcPct val="35000"/>
            </a:spcAft>
            <a:buNone/>
          </a:pPr>
          <a:r>
            <a:rPr lang="zh-CN" altLang="en-US" sz="4100" b="1" kern="1200" dirty="0">
              <a:solidFill>
                <a:srgbClr val="FF0000"/>
              </a:solidFill>
              <a:latin typeface="微软雅黑" panose="020B0503020204020204" pitchFamily="34" charset="-122"/>
            </a:rPr>
            <a:t>治理形态</a:t>
          </a:r>
          <a:endParaRPr lang="zh-CN" altLang="en-US" sz="4100" kern="1200" dirty="0"/>
        </a:p>
      </dsp:txBody>
      <dsp:txXfrm>
        <a:off x="6632348" y="502170"/>
        <a:ext cx="2735621" cy="1094248"/>
      </dsp:txXfrm>
    </dsp:sp>
    <dsp:sp modelId="{841B8F25-EAE0-4886-8550-2B4BF1BD8F2A}">
      <dsp:nvSpPr>
        <dsp:cNvPr id="0" name=""/>
        <dsp:cNvSpPr/>
      </dsp:nvSpPr>
      <dsp:spPr>
        <a:xfrm>
          <a:off x="6632348" y="1596419"/>
          <a:ext cx="2735621" cy="332007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solidFill>
                <a:srgbClr val="000000"/>
              </a:solidFill>
              <a:latin typeface="微软雅黑" panose="020B0503020204020204" pitchFamily="34" charset="-122"/>
            </a:rPr>
            <a:t>着力提高财政资源配置效率和使用效益，改变预算资金分配的固化格局，提高预算管理水平和政策实施效果，为经济社会发展提供有力保障。</a:t>
          </a:r>
          <a:endParaRPr lang="zh-CN" altLang="en-US" sz="2000" kern="1200" dirty="0"/>
        </a:p>
      </dsp:txBody>
      <dsp:txXfrm>
        <a:off x="6632348" y="1596419"/>
        <a:ext cx="2735621" cy="3320077"/>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68715" cy="4787900"/>
        <a:chOff x="0" y="0"/>
        <a:chExt cx="8768715" cy="4787900"/>
      </a:xfrm>
    </dsp:grpSpPr>
    <dsp:sp modelId="{E17E57AF-0587-449A-A755-B1B96DEF2BD2}">
      <dsp:nvSpPr>
        <dsp:cNvPr id="3" name="圆角矩形 2"/>
        <dsp:cNvSpPr/>
      </dsp:nvSpPr>
      <dsp:spPr bwMode="white">
        <a:xfrm>
          <a:off x="3016386" y="0"/>
          <a:ext cx="2735943" cy="68398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下发项目申报通知</a:t>
          </a:r>
          <a:endParaRPr lang="zh-CN" altLang="en-US" sz="2000"/>
        </a:p>
      </dsp:txBody>
      <dsp:txXfrm>
        <a:off x="3016386" y="0"/>
        <a:ext cx="2735943" cy="683986"/>
      </dsp:txXfrm>
    </dsp:sp>
    <dsp:sp modelId="{11477A19-6F59-488F-BD44-5E3FBE8E3386}">
      <dsp:nvSpPr>
        <dsp:cNvPr id="4" name="右箭头 3"/>
        <dsp:cNvSpPr/>
      </dsp:nvSpPr>
      <dsp:spPr bwMode="white">
        <a:xfrm rot="5399999">
          <a:off x="4256110" y="701085"/>
          <a:ext cx="256495" cy="307794"/>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rot="5399999">
        <a:off x="4256110" y="701085"/>
        <a:ext cx="256495" cy="307794"/>
      </dsp:txXfrm>
    </dsp:sp>
    <dsp:sp modelId="{353C71C7-5E8B-4565-86BF-B755B524B25E}">
      <dsp:nvSpPr>
        <dsp:cNvPr id="5" name="圆角矩形 4"/>
        <dsp:cNvSpPr/>
      </dsp:nvSpPr>
      <dsp:spPr bwMode="white">
        <a:xfrm>
          <a:off x="3016386" y="1025979"/>
          <a:ext cx="2735943" cy="68398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组织调研、论证，填写项目申请书</a:t>
          </a:r>
          <a:endParaRPr lang="zh-CN" altLang="en-US" sz="2000"/>
        </a:p>
      </dsp:txBody>
      <dsp:txXfrm>
        <a:off x="3016386" y="1025979"/>
        <a:ext cx="2735943" cy="683986"/>
      </dsp:txXfrm>
    </dsp:sp>
    <dsp:sp modelId="{06ECC167-6368-4F79-84C6-65D90B9BC4A6}">
      <dsp:nvSpPr>
        <dsp:cNvPr id="6" name="右箭头 5"/>
        <dsp:cNvSpPr/>
      </dsp:nvSpPr>
      <dsp:spPr bwMode="white">
        <a:xfrm rot="5399999">
          <a:off x="4256110" y="1727064"/>
          <a:ext cx="256495" cy="307794"/>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rot="5399999">
        <a:off x="4256110" y="1727064"/>
        <a:ext cx="256495" cy="307794"/>
      </dsp:txXfrm>
    </dsp:sp>
    <dsp:sp modelId="{93DEFB83-998E-4F52-9267-01422D869D93}">
      <dsp:nvSpPr>
        <dsp:cNvPr id="7" name="圆角矩形 6"/>
        <dsp:cNvSpPr/>
      </dsp:nvSpPr>
      <dsp:spPr bwMode="white">
        <a:xfrm>
          <a:off x="3016386" y="2051957"/>
          <a:ext cx="2735943" cy="68398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党政联席会审定</a:t>
          </a:r>
          <a:endParaRPr lang="zh-CN" altLang="en-US" sz="2000"/>
        </a:p>
      </dsp:txBody>
      <dsp:txXfrm>
        <a:off x="3016386" y="2051957"/>
        <a:ext cx="2735943" cy="683986"/>
      </dsp:txXfrm>
    </dsp:sp>
    <dsp:sp modelId="{BBC37911-7AEC-4D81-A7C4-9ADAF0D1122A}">
      <dsp:nvSpPr>
        <dsp:cNvPr id="8" name="右箭头 7"/>
        <dsp:cNvSpPr/>
      </dsp:nvSpPr>
      <dsp:spPr bwMode="white">
        <a:xfrm rot="5399999">
          <a:off x="4256110" y="2753043"/>
          <a:ext cx="256495" cy="307794"/>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rot="5399999">
        <a:off x="4256110" y="2753043"/>
        <a:ext cx="256495" cy="307794"/>
      </dsp:txXfrm>
    </dsp:sp>
    <dsp:sp modelId="{E4230B21-63DF-4941-919B-23F758B07C86}">
      <dsp:nvSpPr>
        <dsp:cNvPr id="9" name="圆角矩形 8"/>
        <dsp:cNvSpPr/>
      </dsp:nvSpPr>
      <dsp:spPr bwMode="white">
        <a:xfrm>
          <a:off x="3016386" y="3077936"/>
          <a:ext cx="2735943" cy="68398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公布立项</a:t>
          </a:r>
          <a:r>
            <a:rPr lang="zh-CN" altLang="en-US" sz="2800"/>
            <a:t>结果</a:t>
          </a:r>
          <a:endParaRPr lang="zh-CN" altLang="en-US" sz="2800"/>
        </a:p>
      </dsp:txBody>
      <dsp:txXfrm>
        <a:off x="3016386" y="3077936"/>
        <a:ext cx="2735943" cy="683986"/>
      </dsp:txXfrm>
    </dsp:sp>
    <dsp:sp modelId="{F6BE7083-E21B-4DB8-A242-8E2D414ED289}">
      <dsp:nvSpPr>
        <dsp:cNvPr id="10" name="右箭头 9"/>
        <dsp:cNvSpPr/>
      </dsp:nvSpPr>
      <dsp:spPr bwMode="white">
        <a:xfrm rot="5399999">
          <a:off x="4256110" y="3779021"/>
          <a:ext cx="256495" cy="307794"/>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540000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rot="5399999">
        <a:off x="4256110" y="3779021"/>
        <a:ext cx="256495" cy="307794"/>
      </dsp:txXfrm>
    </dsp:sp>
    <dsp:sp modelId="{15997F5A-2389-43A1-8CAA-8DEEE2CEF360}">
      <dsp:nvSpPr>
        <dsp:cNvPr id="11" name="圆角矩形 10"/>
        <dsp:cNvSpPr/>
      </dsp:nvSpPr>
      <dsp:spPr bwMode="white">
        <a:xfrm>
          <a:off x="3016386" y="4103914"/>
          <a:ext cx="2735943" cy="68398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sz="2000"/>
            <a:t>纳入预算</a:t>
          </a:r>
          <a:endParaRPr lang="zh-CN" sz="2000"/>
        </a:p>
      </dsp:txBody>
      <dsp:txXfrm>
        <a:off x="3016386" y="4103914"/>
        <a:ext cx="2735943" cy="683986"/>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5390F2"/>
        </a:solidFill>
        <a:effectLst/>
      </p:bgPr>
    </p:bg>
    <p:spTree>
      <p:nvGrpSpPr>
        <p:cNvPr id="1" name=""/>
        <p:cNvGrpSpPr/>
        <p:nvPr/>
      </p:nvGrpSpPr>
      <p:grpSpPr>
        <a:xfrm>
          <a:off x="0" y="0"/>
          <a:ext cx="0" cy="0"/>
          <a:chOff x="0" y="0"/>
          <a:chExt cx="0" cy="0"/>
        </a:xfrm>
      </p:grpSpPr>
      <p:sp>
        <p:nvSpPr>
          <p:cNvPr id="2" name="矩形 1"/>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5390F2"/>
        </a:solidFill>
        <a:effectLst/>
      </p:bgPr>
    </p:bg>
    <p:spTree>
      <p:nvGrpSpPr>
        <p:cNvPr id="1" name=""/>
        <p:cNvGrpSpPr/>
        <p:nvPr/>
      </p:nvGrpSpPr>
      <p:grpSpPr>
        <a:xfrm>
          <a:off x="0" y="0"/>
          <a:ext cx="0" cy="0"/>
          <a:chOff x="0" y="0"/>
          <a:chExt cx="0" cy="0"/>
        </a:xfrm>
      </p:grpSpPr>
      <p:sp>
        <p:nvSpPr>
          <p:cNvPr id="7" name="矩形 6"/>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5390F2"/>
        </a:solidFill>
        <a:effectLst/>
      </p:bgPr>
    </p:bg>
    <p:spTree>
      <p:nvGrpSpPr>
        <p:cNvPr id="1" name=""/>
        <p:cNvGrpSpPr/>
        <p:nvPr/>
      </p:nvGrpSpPr>
      <p:grpSpPr>
        <a:xfrm>
          <a:off x="0" y="0"/>
          <a:ext cx="0" cy="0"/>
          <a:chOff x="0" y="0"/>
          <a:chExt cx="0" cy="0"/>
        </a:xfrm>
      </p:grpSpPr>
      <p:sp>
        <p:nvSpPr>
          <p:cNvPr id="5" name="矩形 4"/>
          <p:cNvSpPr/>
          <p:nvPr userDrawn="1"/>
        </p:nvSpPr>
        <p:spPr>
          <a:xfrm>
            <a:off x="0" y="381000"/>
            <a:ext cx="12192000" cy="6095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5390F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页">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image" Target="../media/image19.png"/><Relationship Id="rId2" Type="http://schemas.openxmlformats.org/officeDocument/2006/relationships/tags" Target="../tags/tag1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tags" Target="../tags/tag19.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3" Type="http://schemas.openxmlformats.org/officeDocument/2006/relationships/slideLayout" Target="../slideLayouts/slideLayout2.xml"/><Relationship Id="rId22" Type="http://schemas.openxmlformats.org/officeDocument/2006/relationships/image" Target="../media/image45.png"/><Relationship Id="rId21" Type="http://schemas.openxmlformats.org/officeDocument/2006/relationships/image" Target="../media/image44.png"/><Relationship Id="rId20" Type="http://schemas.openxmlformats.org/officeDocument/2006/relationships/image" Target="../media/image43.png"/><Relationship Id="rId2" Type="http://schemas.openxmlformats.org/officeDocument/2006/relationships/image" Target="../media/image25.png"/><Relationship Id="rId19" Type="http://schemas.openxmlformats.org/officeDocument/2006/relationships/image" Target="../media/image42.png"/><Relationship Id="rId18" Type="http://schemas.openxmlformats.org/officeDocument/2006/relationships/image" Target="../media/image41.png"/><Relationship Id="rId17" Type="http://schemas.openxmlformats.org/officeDocument/2006/relationships/image" Target="../media/image40.png"/><Relationship Id="rId16" Type="http://schemas.openxmlformats.org/officeDocument/2006/relationships/image" Target="../media/image39.png"/><Relationship Id="rId15" Type="http://schemas.openxmlformats.org/officeDocument/2006/relationships/image" Target="../media/image38.png"/><Relationship Id="rId14" Type="http://schemas.openxmlformats.org/officeDocument/2006/relationships/image" Target="../media/image37.png"/><Relationship Id="rId13" Type="http://schemas.openxmlformats.org/officeDocument/2006/relationships/image" Target="../media/image36.png"/><Relationship Id="rId12" Type="http://schemas.openxmlformats.org/officeDocument/2006/relationships/image" Target="../media/image35.png"/><Relationship Id="rId11" Type="http://schemas.openxmlformats.org/officeDocument/2006/relationships/image" Target="../media/image34.png"/><Relationship Id="rId10" Type="http://schemas.openxmlformats.org/officeDocument/2006/relationships/image" Target="../media/image33.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tags" Target="../tags/tag21.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6.png"/><Relationship Id="rId7" Type="http://schemas.microsoft.com/office/2007/relationships/diagramDrawing" Target="../diagrams/drawing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3" Type="http://schemas.openxmlformats.org/officeDocument/2006/relationships/diagramData" Target="../diagrams/data3.xml"/><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image" Target="../media/image47.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8.png"/><Relationship Id="rId2" Type="http://schemas.openxmlformats.org/officeDocument/2006/relationships/tags" Target="../tags/tag33.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9.jpeg"/><Relationship Id="rId2" Type="http://schemas.openxmlformats.org/officeDocument/2006/relationships/tags" Target="../tags/tag35.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jpeg"/><Relationship Id="rId2" Type="http://schemas.openxmlformats.org/officeDocument/2006/relationships/tags" Target="../tags/tag37.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jpeg"/><Relationship Id="rId2" Type="http://schemas.openxmlformats.org/officeDocument/2006/relationships/tags" Target="../tags/tag39.xml"/><Relationship Id="rId1" Type="http://schemas.openxmlformats.org/officeDocument/2006/relationships/tags" Target="../tags/tag38.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jpeg"/><Relationship Id="rId2" Type="http://schemas.openxmlformats.org/officeDocument/2006/relationships/tags" Target="../tags/tag41.xml"/><Relationship Id="rId1" Type="http://schemas.openxmlformats.org/officeDocument/2006/relationships/tags" Target="../tags/tag4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tags" Target="../tags/tag43.xml"/><Relationship Id="rId1" Type="http://schemas.openxmlformats.org/officeDocument/2006/relationships/tags" Target="../tags/tag4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hyperlink" Target="&#19987;&#39033;&#39033;&#30446;&#39044;&#31639;&#32489;&#25928;&#30003;&#25253;&#22871;&#34920;/03&#39033;&#30446;&#21518;&#35780;&#20272;/&#19987;&#39033;&#39033;&#30446;&#35780;&#20272;&#25253;&#21578;.docx" TargetMode="External"/><Relationship Id="rId3" Type="http://schemas.openxmlformats.org/officeDocument/2006/relationships/hyperlink" Target="&#19987;&#39033;&#39033;&#30446;&#39044;&#31639;&#32489;&#25928;&#30003;&#25253;&#22871;&#34920;/03&#39033;&#30446;&#21518;&#35780;&#20272;/&#39033;&#30446;&#32489;&#25928;&#35780;&#20215;&#65288;&#33258;&#35780;&#65289;&#34920;.xlsx" TargetMode="External"/><Relationship Id="rId2" Type="http://schemas.openxmlformats.org/officeDocument/2006/relationships/hyperlink" Target="&#19987;&#39033;&#39033;&#30446;&#39044;&#31639;&#32489;&#25928;&#30003;&#25253;&#22871;&#34920;/02&#19987;&#39033;&#39033;&#30446;&#19987;&#23478;&#35780;&#23457;&#24847;&#35265;&#34920;/&#19987;&#39033;&#39033;&#30446;&#32489;&#25928;&#30446;&#26631;&#35780;&#23457;&#19987;&#23478;&#32452;&#32508;&#21512;&#35780;&#20215;&#24847;&#35265;&#34920;..docx" TargetMode="External"/><Relationship Id="rId1" Type="http://schemas.openxmlformats.org/officeDocument/2006/relationships/hyperlink" Target="&#19987;&#39033;&#39033;&#30446;&#39044;&#31639;&#32489;&#25928;&#30003;&#25253;&#22871;&#34920;/01&#19987;&#39033;&#39033;&#30446;&#30003;&#25253;&#20070;/XXXX&#24180;&#36130;&#25919;&#19987;&#39033;&#36164;&#37329;&#39044;&#31639;&#30003;&#25253;&#20070;.xl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tags" Target="../tags/tag45.xml"/><Relationship Id="rId1" Type="http://schemas.openxmlformats.org/officeDocument/2006/relationships/tags" Target="../tags/tag4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tags" Target="../tags/tag48.xml"/><Relationship Id="rId3" Type="http://schemas.openxmlformats.org/officeDocument/2006/relationships/image" Target="../media/image55.png"/><Relationship Id="rId2" Type="http://schemas.openxmlformats.org/officeDocument/2006/relationships/tags" Target="../tags/tag47.xml"/><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9.png"/><Relationship Id="rId6" Type="http://schemas.openxmlformats.org/officeDocument/2006/relationships/tags" Target="../tags/tag52.xml"/><Relationship Id="rId5" Type="http://schemas.openxmlformats.org/officeDocument/2006/relationships/image" Target="../media/image58.png"/><Relationship Id="rId4" Type="http://schemas.openxmlformats.org/officeDocument/2006/relationships/tags" Target="../tags/tag51.xml"/><Relationship Id="rId3" Type="http://schemas.openxmlformats.org/officeDocument/2006/relationships/image" Target="../media/image57.png"/><Relationship Id="rId2" Type="http://schemas.openxmlformats.org/officeDocument/2006/relationships/tags" Target="../tags/tag50.xml"/><Relationship Id="rId1" Type="http://schemas.openxmlformats.org/officeDocument/2006/relationships/tags" Target="../tags/tag49.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2.png"/><Relationship Id="rId6" Type="http://schemas.openxmlformats.org/officeDocument/2006/relationships/tags" Target="../tags/tag56.xml"/><Relationship Id="rId5" Type="http://schemas.openxmlformats.org/officeDocument/2006/relationships/image" Target="../media/image61.png"/><Relationship Id="rId4" Type="http://schemas.openxmlformats.org/officeDocument/2006/relationships/tags" Target="../tags/tag55.xml"/><Relationship Id="rId3" Type="http://schemas.openxmlformats.org/officeDocument/2006/relationships/image" Target="../media/image60.png"/><Relationship Id="rId2" Type="http://schemas.openxmlformats.org/officeDocument/2006/relationships/tags" Target="../tags/tag54.xml"/><Relationship Id="rId1" Type="http://schemas.openxmlformats.org/officeDocument/2006/relationships/tags" Target="../tags/tag53.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5.png"/><Relationship Id="rId6" Type="http://schemas.openxmlformats.org/officeDocument/2006/relationships/tags" Target="../tags/tag60.xml"/><Relationship Id="rId5" Type="http://schemas.openxmlformats.org/officeDocument/2006/relationships/image" Target="../media/image64.png"/><Relationship Id="rId4" Type="http://schemas.openxmlformats.org/officeDocument/2006/relationships/tags" Target="../tags/tag59.xml"/><Relationship Id="rId3" Type="http://schemas.openxmlformats.org/officeDocument/2006/relationships/image" Target="../media/image63.png"/><Relationship Id="rId2" Type="http://schemas.openxmlformats.org/officeDocument/2006/relationships/tags" Target="../tags/tag58.xml"/><Relationship Id="rId1" Type="http://schemas.openxmlformats.org/officeDocument/2006/relationships/tags" Target="../tags/tag57.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jpe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3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image" Target="../media/image66.png"/><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0" Type="http://schemas.openxmlformats.org/officeDocument/2006/relationships/slideLayout" Target="../slideLayouts/slideLayout2.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image" Target="../media/image67.png"/><Relationship Id="rId1" Type="http://schemas.openxmlformats.org/officeDocument/2006/relationships/tags" Target="../tags/tag8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8.png"/><Relationship Id="rId1" Type="http://schemas.openxmlformats.org/officeDocument/2006/relationships/tags" Target="../tags/tag88.xml"/></Relationships>
</file>

<file path=ppt/slides/_rels/slide43.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89.xml"/></Relationships>
</file>

<file path=ppt/slides/_rels/slide44.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98.xml"/></Relationships>
</file>

<file path=ppt/slides/_rels/slide45.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107.xml"/></Relationships>
</file>

<file path=ppt/slides/_rels/slide4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media/image69.jpeg"/><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1" Type="http://schemas.openxmlformats.org/officeDocument/2006/relationships/slideLayout" Target="../slideLayouts/slideLayout2.xml"/><Relationship Id="rId10" Type="http://schemas.openxmlformats.org/officeDocument/2006/relationships/tags" Target="../tags/tag124.xml"/><Relationship Id="rId1" Type="http://schemas.openxmlformats.org/officeDocument/2006/relationships/tags" Target="../tags/tag116.xml"/></Relationships>
</file>

<file path=ppt/slides/_rels/slide4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media/image69.jpeg"/><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1" Type="http://schemas.openxmlformats.org/officeDocument/2006/relationships/slideLayout" Target="../slideLayouts/slideLayout2.xml"/><Relationship Id="rId10" Type="http://schemas.openxmlformats.org/officeDocument/2006/relationships/tags" Target="../tags/tag133.xml"/><Relationship Id="rId1" Type="http://schemas.openxmlformats.org/officeDocument/2006/relationships/tags" Target="../tags/tag125.xml"/></Relationships>
</file>

<file path=ppt/slides/_rels/slide4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69.jpeg"/><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1" Type="http://schemas.openxmlformats.org/officeDocument/2006/relationships/slideLayout" Target="../slideLayouts/slideLayout2.xml"/><Relationship Id="rId10" Type="http://schemas.openxmlformats.org/officeDocument/2006/relationships/tags" Target="../tags/tag142.xml"/><Relationship Id="rId1" Type="http://schemas.openxmlformats.org/officeDocument/2006/relationships/tags" Target="../tags/tag134.xml"/></Relationships>
</file>

<file path=ppt/slides/_rels/slide4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143.xml"/></Relationships>
</file>

<file path=ppt/slides/_rels/slide5.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152.xml"/></Relationships>
</file>

<file path=ppt/slides/_rels/slide51.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image" Target="../media/image69.jpeg"/><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slideLayout" Target="../slideLayouts/slideLayout2.xml"/><Relationship Id="rId10" Type="http://schemas.openxmlformats.org/officeDocument/2006/relationships/tags" Target="../tags/tag169.xml"/><Relationship Id="rId1" Type="http://schemas.openxmlformats.org/officeDocument/2006/relationships/tags" Target="../tags/tag161.xml"/></Relationships>
</file>

<file path=ppt/slides/_rels/slide52.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170.xml"/></Relationships>
</file>

<file path=ppt/slides/_rels/slide53.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1" Type="http://schemas.openxmlformats.org/officeDocument/2006/relationships/slideLayout" Target="../slideLayouts/slideLayout2.xml"/><Relationship Id="rId10" Type="http://schemas.openxmlformats.org/officeDocument/2006/relationships/image" Target="../media/image69.jpeg"/><Relationship Id="rId1" Type="http://schemas.openxmlformats.org/officeDocument/2006/relationships/tags" Target="../tags/tag179.xml"/></Relationships>
</file>

<file path=ppt/slides/_rels/slide54.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image" Target="../media/image69.jpeg"/><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1" Type="http://schemas.openxmlformats.org/officeDocument/2006/relationships/slideLayout" Target="../slideLayouts/slideLayout2.xml"/><Relationship Id="rId10" Type="http://schemas.openxmlformats.org/officeDocument/2006/relationships/tags" Target="../tags/tag196.xml"/><Relationship Id="rId1" Type="http://schemas.openxmlformats.org/officeDocument/2006/relationships/tags" Target="../tags/tag188.xml"/></Relationships>
</file>

<file path=ppt/slides/_rels/slide55.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image" Target="../media/image69.jpeg"/><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1" Type="http://schemas.openxmlformats.org/officeDocument/2006/relationships/slideLayout" Target="../slideLayouts/slideLayout2.xml"/><Relationship Id="rId10" Type="http://schemas.openxmlformats.org/officeDocument/2006/relationships/tags" Target="../tags/tag205.xml"/><Relationship Id="rId1" Type="http://schemas.openxmlformats.org/officeDocument/2006/relationships/tags" Target="../tags/tag197.xml"/></Relationships>
</file>

<file path=ppt/slides/_rels/slide56.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image" Target="../media/image69.jpeg"/><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1" Type="http://schemas.openxmlformats.org/officeDocument/2006/relationships/slideLayout" Target="../slideLayouts/slideLayout2.xml"/><Relationship Id="rId10" Type="http://schemas.openxmlformats.org/officeDocument/2006/relationships/tags" Target="../tags/tag214.xml"/><Relationship Id="rId1" Type="http://schemas.openxmlformats.org/officeDocument/2006/relationships/tags" Target="../tags/tag206.xml"/></Relationships>
</file>

<file path=ppt/slides/_rels/slide57.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image" Target="../media/image69.jpeg"/><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1" Type="http://schemas.openxmlformats.org/officeDocument/2006/relationships/slideLayout" Target="../slideLayouts/slideLayout2.xml"/><Relationship Id="rId10" Type="http://schemas.openxmlformats.org/officeDocument/2006/relationships/tags" Target="../tags/tag223.xml"/><Relationship Id="rId1" Type="http://schemas.openxmlformats.org/officeDocument/2006/relationships/tags" Target="../tags/tag215.xml"/></Relationships>
</file>

<file path=ppt/slides/_rels/slide58.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image" Target="../media/image69.jpeg"/><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1" Type="http://schemas.openxmlformats.org/officeDocument/2006/relationships/slideLayout" Target="../slideLayouts/slideLayout2.xml"/><Relationship Id="rId10" Type="http://schemas.openxmlformats.org/officeDocument/2006/relationships/tags" Target="../tags/tag232.xml"/><Relationship Id="rId1" Type="http://schemas.openxmlformats.org/officeDocument/2006/relationships/tags" Target="../tags/tag224.xml"/></Relationships>
</file>

<file path=ppt/slides/_rels/slide59.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image" Target="../media/image69.jpeg"/><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slideLayout" Target="../slideLayouts/slideLayout2.xml"/><Relationship Id="rId10" Type="http://schemas.openxmlformats.org/officeDocument/2006/relationships/tags" Target="../tags/tag241.xml"/><Relationship Id="rId1" Type="http://schemas.openxmlformats.org/officeDocument/2006/relationships/tags" Target="../tags/tag23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image" Target="../media/image69.jpeg"/><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1" Type="http://schemas.openxmlformats.org/officeDocument/2006/relationships/slideLayout" Target="../slideLayouts/slideLayout2.xml"/><Relationship Id="rId10" Type="http://schemas.openxmlformats.org/officeDocument/2006/relationships/tags" Target="../tags/tag250.xml"/><Relationship Id="rId1" Type="http://schemas.openxmlformats.org/officeDocument/2006/relationships/tags" Target="../tags/tag242.xml"/></Relationships>
</file>

<file path=ppt/slides/_rels/slide61.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69.jpe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1" Type="http://schemas.openxmlformats.org/officeDocument/2006/relationships/slideLayout" Target="../slideLayouts/slideLayout2.xml"/><Relationship Id="rId10" Type="http://schemas.openxmlformats.org/officeDocument/2006/relationships/tags" Target="../tags/tag259.xml"/><Relationship Id="rId1" Type="http://schemas.openxmlformats.org/officeDocument/2006/relationships/tags" Target="../tags/tag251.xml"/></Relationships>
</file>

<file path=ppt/slides/_rels/slide62.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jpeg"/><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1" Type="http://schemas.openxmlformats.org/officeDocument/2006/relationships/slideLayout" Target="../slideLayouts/slideLayout2.xml"/><Relationship Id="rId10" Type="http://schemas.openxmlformats.org/officeDocument/2006/relationships/image" Target="../media/image71.png"/><Relationship Id="rId1" Type="http://schemas.openxmlformats.org/officeDocument/2006/relationships/tags" Target="../tags/tag260.xml"/></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72.png"/><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73.png"/><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4" Type="http://schemas.openxmlformats.org/officeDocument/2006/relationships/slideLayout" Target="../slideLayouts/slideLayout2.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390F2"/>
        </a:solidFill>
        <a:effectLst/>
      </p:bgPr>
    </p:bg>
    <p:spTree>
      <p:nvGrpSpPr>
        <p:cNvPr id="1" name=""/>
        <p:cNvGrpSpPr/>
        <p:nvPr/>
      </p:nvGrpSpPr>
      <p:grpSpPr>
        <a:xfrm>
          <a:off x="0" y="0"/>
          <a:ext cx="0" cy="0"/>
          <a:chOff x="0" y="0"/>
          <a:chExt cx="0" cy="0"/>
        </a:xfrm>
      </p:grpSpPr>
      <p:sp>
        <p:nvSpPr>
          <p:cNvPr id="8" name="矩形 7"/>
          <p:cNvSpPr/>
          <p:nvPr/>
        </p:nvSpPr>
        <p:spPr>
          <a:xfrm>
            <a:off x="0" y="1106236"/>
            <a:ext cx="12192000" cy="4806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a:spLocks noChangeArrowheads="1"/>
          </p:cNvSpPr>
          <p:nvPr/>
        </p:nvSpPr>
        <p:spPr bwMode="auto">
          <a:xfrm>
            <a:off x="3601975" y="2143333"/>
            <a:ext cx="8479155"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870585" fontAlgn="base">
              <a:spcBef>
                <a:spcPct val="0"/>
              </a:spcBef>
              <a:spcAft>
                <a:spcPct val="0"/>
              </a:spcAft>
            </a:pPr>
            <a:r>
              <a:rPr lang="en-US" altLang="zh-CN"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预算绩效管理专题培训</a:t>
            </a:r>
            <a:endParaRPr lang="zh-CN" altLang="zh-CN"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p:txBody>
      </p:sp>
      <p:cxnSp>
        <p:nvCxnSpPr>
          <p:cNvPr id="144" name="直接连接符 143"/>
          <p:cNvCxnSpPr/>
          <p:nvPr/>
        </p:nvCxnSpPr>
        <p:spPr>
          <a:xfrm>
            <a:off x="7794625" y="3775710"/>
            <a:ext cx="1622425" cy="1905"/>
          </a:xfrm>
          <a:prstGeom prst="line">
            <a:avLst/>
          </a:prstGeom>
          <a:ln w="38100">
            <a:solidFill>
              <a:srgbClr val="F0AC01"/>
            </a:solidFill>
          </a:ln>
          <a:effectLst/>
        </p:spPr>
        <p:style>
          <a:lnRef idx="1">
            <a:schemeClr val="accent1"/>
          </a:lnRef>
          <a:fillRef idx="0">
            <a:schemeClr val="accent1"/>
          </a:fillRef>
          <a:effectRef idx="0">
            <a:schemeClr val="accent1"/>
          </a:effectRef>
          <a:fontRef idx="minor">
            <a:schemeClr val="tx1"/>
          </a:fontRef>
        </p:style>
      </p:cxnSp>
      <p:sp>
        <p:nvSpPr>
          <p:cNvPr id="147" name="矩形 146"/>
          <p:cNvSpPr>
            <a:spLocks noChangeArrowheads="1"/>
          </p:cNvSpPr>
          <p:nvPr/>
        </p:nvSpPr>
        <p:spPr bwMode="auto">
          <a:xfrm>
            <a:off x="9731375" y="3526155"/>
            <a:ext cx="190500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70585" fontAlgn="base">
              <a:spcBef>
                <a:spcPct val="0"/>
              </a:spcBef>
              <a:spcAft>
                <a:spcPct val="0"/>
              </a:spcAft>
            </a:pPr>
            <a:r>
              <a:rPr lang="zh-CN" altLang="en-US" sz="2665"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财务工作部</a:t>
            </a:r>
            <a:r>
              <a:rPr lang="en-US" altLang="zh-CN"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endParaRPr lang="zh-CN" altLang="en-US"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p:txBody>
      </p:sp>
      <p:grpSp>
        <p:nvGrpSpPr>
          <p:cNvPr id="151" name="组合 150"/>
          <p:cNvGrpSpPr/>
          <p:nvPr/>
        </p:nvGrpSpPr>
        <p:grpSpPr bwMode="auto">
          <a:xfrm>
            <a:off x="10404911" y="5329019"/>
            <a:ext cx="1081012" cy="137584"/>
            <a:chOff x="8561040" y="6044723"/>
            <a:chExt cx="1136020" cy="144016"/>
          </a:xfrm>
          <a:solidFill>
            <a:srgbClr val="93ADE5"/>
          </a:solidFill>
          <a:effectLst/>
        </p:grpSpPr>
        <p:sp>
          <p:nvSpPr>
            <p:cNvPr id="148" name="椭圆 147"/>
            <p:cNvSpPr/>
            <p:nvPr/>
          </p:nvSpPr>
          <p:spPr>
            <a:xfrm>
              <a:off x="8561040"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149" name="椭圆 148"/>
            <p:cNvSpPr/>
            <p:nvPr/>
          </p:nvSpPr>
          <p:spPr>
            <a:xfrm>
              <a:off x="9056758"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150" name="椭圆 149"/>
            <p:cNvSpPr/>
            <p:nvPr/>
          </p:nvSpPr>
          <p:spPr>
            <a:xfrm>
              <a:off x="9552475"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sp>
        <p:nvSpPr>
          <p:cNvPr id="17" name="文本框 16"/>
          <p:cNvSpPr txBox="1"/>
          <p:nvPr/>
        </p:nvSpPr>
        <p:spPr>
          <a:xfrm>
            <a:off x="6507136" y="4426659"/>
            <a:ext cx="5129711" cy="460375"/>
          </a:xfrm>
          <a:prstGeom prst="rect">
            <a:avLst/>
          </a:prstGeom>
          <a:noFill/>
          <a:effectLst/>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 </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日期：</a:t>
            </a:r>
            <a:r>
              <a:rPr kumimoji="0" lang="en-US" altLang="zh-CN"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2023</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年</a:t>
            </a:r>
            <a:r>
              <a:rPr kumimoji="0" lang="en-US" altLang="zh-CN"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6</a:t>
            </a:r>
            <a:r>
              <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rPr>
              <a:t>月</a:t>
            </a:r>
            <a:endParaRPr kumimoji="0" lang="zh-CN" altLang="en-US" sz="1600" b="1" i="0" u="none" strike="noStrike" kern="1200" cap="none" spc="0" normalizeH="0" baseline="0" noProof="0" dirty="0">
              <a:ln>
                <a:noFill/>
              </a:ln>
              <a:solidFill>
                <a:schemeClr val="bg2">
                  <a:lumMod val="25000"/>
                </a:schemeClr>
              </a:solidFill>
              <a:uLnTx/>
              <a:uFillTx/>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0" name="矩形 19"/>
          <p:cNvSpPr/>
          <p:nvPr/>
        </p:nvSpPr>
        <p:spPr>
          <a:xfrm>
            <a:off x="0" y="5907308"/>
            <a:ext cx="12192000" cy="41175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561825"/>
            <a:ext cx="12192000" cy="5443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rotWithShape="1">
          <a:blip r:embed="rId1" cstate="print">
            <a:clrChange>
              <a:clrFrom>
                <a:srgbClr val="000000">
                  <a:alpha val="0"/>
                </a:srgbClr>
              </a:clrFrom>
              <a:clrTo>
                <a:srgbClr val="000000">
                  <a:alpha val="0"/>
                </a:srgbClr>
              </a:clrTo>
            </a:clrChange>
            <a:duotone>
              <a:schemeClr val="accent1">
                <a:shade val="45000"/>
                <a:satMod val="135000"/>
              </a:schemeClr>
              <a:prstClr val="white"/>
            </a:duotone>
            <a:extLst>
              <a:ext uri="{BEBA8EAE-BF5A-486C-A8C5-ECC9F3942E4B}">
                <a14:imgProps xmlns:a14="http://schemas.microsoft.com/office/drawing/2010/main">
                  <a14:imgLayer r:embed="rId2">
                    <a14:imgEffect>
                      <a14:brightnessContrast bright="-40000" contrast="40000"/>
                    </a14:imgEffect>
                    <a14:imgEffect>
                      <a14:colorTemperature colorTemp="80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rcRect l="5031" t="9687" r="78142" b="12851"/>
          <a:stretch>
            <a:fillRect/>
          </a:stretch>
        </p:blipFill>
        <p:spPr>
          <a:xfrm>
            <a:off x="1183005" y="1445260"/>
            <a:ext cx="3293745" cy="381127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down)">
                                      <p:cBhvr>
                                        <p:cTn id="7" dur="580">
                                          <p:stCondLst>
                                            <p:cond delay="0"/>
                                          </p:stCondLst>
                                        </p:cTn>
                                        <p:tgtEl>
                                          <p:spTgt spid="137"/>
                                        </p:tgtEl>
                                      </p:cBhvr>
                                    </p:animEffect>
                                    <p:anim calcmode="lin" valueType="num">
                                      <p:cBhvr>
                                        <p:cTn id="8" dur="1822" tmFilter="0,0; 0.14,0.36; 0.43,0.73; 0.71,0.91; 1.0,1.0">
                                          <p:stCondLst>
                                            <p:cond delay="0"/>
                                          </p:stCondLst>
                                        </p:cTn>
                                        <p:tgtEl>
                                          <p:spTgt spid="13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7"/>
                                        </p:tgtEl>
                                        <p:attrNameLst>
                                          <p:attrName>ppt_y</p:attrName>
                                        </p:attrNameLst>
                                      </p:cBhvr>
                                      <p:tavLst>
                                        <p:tav tm="0" fmla="#ppt_y-sin(pi*$)/81">
                                          <p:val>
                                            <p:fltVal val="0"/>
                                          </p:val>
                                        </p:tav>
                                        <p:tav tm="100000">
                                          <p:val>
                                            <p:fltVal val="1"/>
                                          </p:val>
                                        </p:tav>
                                      </p:tavLst>
                                    </p:anim>
                                    <p:animScale>
                                      <p:cBhvr>
                                        <p:cTn id="13" dur="26">
                                          <p:stCondLst>
                                            <p:cond delay="650"/>
                                          </p:stCondLst>
                                        </p:cTn>
                                        <p:tgtEl>
                                          <p:spTgt spid="137"/>
                                        </p:tgtEl>
                                      </p:cBhvr>
                                      <p:to x="100000" y="60000"/>
                                    </p:animScale>
                                    <p:animScale>
                                      <p:cBhvr>
                                        <p:cTn id="14" dur="166" decel="50000">
                                          <p:stCondLst>
                                            <p:cond delay="676"/>
                                          </p:stCondLst>
                                        </p:cTn>
                                        <p:tgtEl>
                                          <p:spTgt spid="137"/>
                                        </p:tgtEl>
                                      </p:cBhvr>
                                      <p:to x="100000" y="100000"/>
                                    </p:animScale>
                                    <p:animScale>
                                      <p:cBhvr>
                                        <p:cTn id="15" dur="26">
                                          <p:stCondLst>
                                            <p:cond delay="1312"/>
                                          </p:stCondLst>
                                        </p:cTn>
                                        <p:tgtEl>
                                          <p:spTgt spid="137"/>
                                        </p:tgtEl>
                                      </p:cBhvr>
                                      <p:to x="100000" y="80000"/>
                                    </p:animScale>
                                    <p:animScale>
                                      <p:cBhvr>
                                        <p:cTn id="16" dur="166" decel="50000">
                                          <p:stCondLst>
                                            <p:cond delay="1338"/>
                                          </p:stCondLst>
                                        </p:cTn>
                                        <p:tgtEl>
                                          <p:spTgt spid="137"/>
                                        </p:tgtEl>
                                      </p:cBhvr>
                                      <p:to x="100000" y="100000"/>
                                    </p:animScale>
                                    <p:animScale>
                                      <p:cBhvr>
                                        <p:cTn id="17" dur="26">
                                          <p:stCondLst>
                                            <p:cond delay="1642"/>
                                          </p:stCondLst>
                                        </p:cTn>
                                        <p:tgtEl>
                                          <p:spTgt spid="137"/>
                                        </p:tgtEl>
                                      </p:cBhvr>
                                      <p:to x="100000" y="90000"/>
                                    </p:animScale>
                                    <p:animScale>
                                      <p:cBhvr>
                                        <p:cTn id="18" dur="166" decel="50000">
                                          <p:stCondLst>
                                            <p:cond delay="1668"/>
                                          </p:stCondLst>
                                        </p:cTn>
                                        <p:tgtEl>
                                          <p:spTgt spid="137"/>
                                        </p:tgtEl>
                                      </p:cBhvr>
                                      <p:to x="100000" y="100000"/>
                                    </p:animScale>
                                    <p:animScale>
                                      <p:cBhvr>
                                        <p:cTn id="19" dur="26">
                                          <p:stCondLst>
                                            <p:cond delay="1808"/>
                                          </p:stCondLst>
                                        </p:cTn>
                                        <p:tgtEl>
                                          <p:spTgt spid="137"/>
                                        </p:tgtEl>
                                      </p:cBhvr>
                                      <p:to x="100000" y="95000"/>
                                    </p:animScale>
                                    <p:animScale>
                                      <p:cBhvr>
                                        <p:cTn id="20" dur="166" decel="50000">
                                          <p:stCondLst>
                                            <p:cond delay="1834"/>
                                          </p:stCondLst>
                                        </p:cTn>
                                        <p:tgtEl>
                                          <p:spTgt spid="137"/>
                                        </p:tgtEl>
                                      </p:cBhvr>
                                      <p:to x="100000" y="100000"/>
                                    </p:animScale>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47"/>
                                        </p:tgtEl>
                                        <p:attrNameLst>
                                          <p:attrName>style.visibility</p:attrName>
                                        </p:attrNameLst>
                                      </p:cBhvr>
                                      <p:to>
                                        <p:strVal val="visible"/>
                                      </p:to>
                                    </p:set>
                                    <p:anim calcmode="lin" valueType="num">
                                      <p:cBhvr additive="base">
                                        <p:cTn id="24" dur="500" fill="hold"/>
                                        <p:tgtEl>
                                          <p:spTgt spid="147"/>
                                        </p:tgtEl>
                                        <p:attrNameLst>
                                          <p:attrName>ppt_x</p:attrName>
                                        </p:attrNameLst>
                                      </p:cBhvr>
                                      <p:tavLst>
                                        <p:tav tm="0">
                                          <p:val>
                                            <p:strVal val="0-#ppt_w/2"/>
                                          </p:val>
                                        </p:tav>
                                        <p:tav tm="100000">
                                          <p:val>
                                            <p:strVal val="#ppt_x"/>
                                          </p:val>
                                        </p:tav>
                                      </p:tavLst>
                                    </p:anim>
                                    <p:anim calcmode="lin" valueType="num">
                                      <p:cBhvr additive="base">
                                        <p:cTn id="25" dur="500" fill="hold"/>
                                        <p:tgtEl>
                                          <p:spTgt spid="147"/>
                                        </p:tgtEl>
                                        <p:attrNameLst>
                                          <p:attrName>ppt_y</p:attrName>
                                        </p:attrNameLst>
                                      </p:cBhvr>
                                      <p:tavLst>
                                        <p:tav tm="0">
                                          <p:val>
                                            <p:strVal val="#ppt_y"/>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Effect transition="in" filter="wipe(right)">
                                      <p:cBhvr>
                                        <p:cTn id="28" dur="500"/>
                                        <p:tgtEl>
                                          <p:spTgt spid="144"/>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wipe(left)">
                                      <p:cBhvr>
                                        <p:cTn id="32" dur="500"/>
                                        <p:tgtEl>
                                          <p:spTgt spid="151"/>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bldLvl="0" animBg="1"/>
      <p:bldP spid="147"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0980" y="489585"/>
            <a:ext cx="5544820" cy="58674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预算绩效管理体系</a:t>
              </a:r>
              <a:endParaRPr lang="zh-CN" altLang="en-US" sz="36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1.3</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6" name="图片 5" descr="a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32" y="1339678"/>
            <a:ext cx="8919418" cy="4660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图示 6"/>
          <p:cNvGraphicFramePr/>
          <p:nvPr/>
        </p:nvGraphicFramePr>
        <p:xfrm>
          <a:off x="8528180" y="1427583"/>
          <a:ext cx="3498979" cy="42827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矩形 10"/>
          <p:cNvSpPr/>
          <p:nvPr/>
        </p:nvSpPr>
        <p:spPr>
          <a:xfrm>
            <a:off x="8599586" y="1763486"/>
            <a:ext cx="535083" cy="354563"/>
          </a:xfrm>
          <a:prstGeom prst="rect">
            <a:avLst/>
          </a:prstGeom>
        </p:spPr>
        <p:txBody>
          <a:bodyPr wrap="none" rtlCol="0" anchor="ctr">
            <a:spAutoFit/>
          </a:bodyPr>
          <a:lstStyle/>
          <a:p>
            <a:pPr algn="ctr"/>
            <a:endParaRPr lang="zh-CN" altLang="en-US" b="1" dirty="0">
              <a:solidFill>
                <a:srgbClr val="FF0000"/>
              </a:solidFill>
            </a:endParaRPr>
          </a:p>
        </p:txBody>
      </p:sp>
      <p:sp>
        <p:nvSpPr>
          <p:cNvPr id="13" name="文本框 12"/>
          <p:cNvSpPr txBox="1"/>
          <p:nvPr/>
        </p:nvSpPr>
        <p:spPr>
          <a:xfrm>
            <a:off x="8664901" y="1730845"/>
            <a:ext cx="438538" cy="461665"/>
          </a:xfrm>
          <a:prstGeom prst="rect">
            <a:avLst/>
          </a:prstGeom>
          <a:noFill/>
          <a:ln w="12700" cmpd="sng">
            <a:noFill/>
            <a:prstDash val="solid"/>
          </a:ln>
        </p:spPr>
        <p:txBody>
          <a:bodyPr wrap="square" rtlCol="0">
            <a:spAutoFit/>
          </a:bodyPr>
          <a:lstStyle/>
          <a:p>
            <a:r>
              <a:rPr lang="en-US" altLang="zh-CN" sz="2000" b="1" dirty="0"/>
              <a:t> </a:t>
            </a:r>
            <a:r>
              <a:rPr lang="en-US" altLang="zh-CN" sz="2400" b="1" dirty="0"/>
              <a:t>1</a:t>
            </a:r>
            <a:endParaRPr lang="en-US" altLang="zh-CN" sz="2400" b="1" dirty="0"/>
          </a:p>
        </p:txBody>
      </p:sp>
      <p:sp>
        <p:nvSpPr>
          <p:cNvPr id="15" name="文本框 14"/>
          <p:cNvSpPr txBox="1"/>
          <p:nvPr/>
        </p:nvSpPr>
        <p:spPr>
          <a:xfrm>
            <a:off x="9032032" y="2551312"/>
            <a:ext cx="438538" cy="461665"/>
          </a:xfrm>
          <a:prstGeom prst="rect">
            <a:avLst/>
          </a:prstGeom>
          <a:noFill/>
          <a:ln w="12700" cmpd="sng">
            <a:noFill/>
            <a:prstDash val="solid"/>
          </a:ln>
        </p:spPr>
        <p:txBody>
          <a:bodyPr wrap="square" rtlCol="0">
            <a:spAutoFit/>
          </a:bodyPr>
          <a:lstStyle/>
          <a:p>
            <a:r>
              <a:rPr lang="en-US" altLang="zh-CN" sz="2000" b="1" dirty="0"/>
              <a:t> </a:t>
            </a:r>
            <a:r>
              <a:rPr lang="en-US" altLang="zh-CN" sz="2400" b="1" dirty="0"/>
              <a:t>2</a:t>
            </a:r>
            <a:endParaRPr lang="zh-CN" altLang="en-US" sz="2400" b="1" dirty="0"/>
          </a:p>
        </p:txBody>
      </p:sp>
      <p:sp>
        <p:nvSpPr>
          <p:cNvPr id="16" name="文本框 15"/>
          <p:cNvSpPr txBox="1"/>
          <p:nvPr/>
        </p:nvSpPr>
        <p:spPr>
          <a:xfrm>
            <a:off x="9134966" y="3303837"/>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3</a:t>
            </a:r>
            <a:endParaRPr lang="zh-CN" altLang="en-US" sz="2400" b="1" dirty="0"/>
          </a:p>
        </p:txBody>
      </p:sp>
      <p:sp>
        <p:nvSpPr>
          <p:cNvPr id="17" name="文本框 16"/>
          <p:cNvSpPr txBox="1"/>
          <p:nvPr/>
        </p:nvSpPr>
        <p:spPr>
          <a:xfrm>
            <a:off x="9032032" y="4130823"/>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4</a:t>
            </a:r>
            <a:endParaRPr lang="zh-CN" altLang="en-US" sz="2400" b="1" dirty="0"/>
          </a:p>
        </p:txBody>
      </p:sp>
      <p:sp>
        <p:nvSpPr>
          <p:cNvPr id="18" name="文本框 17"/>
          <p:cNvSpPr txBox="1"/>
          <p:nvPr/>
        </p:nvSpPr>
        <p:spPr>
          <a:xfrm>
            <a:off x="8664901" y="4951290"/>
            <a:ext cx="438538" cy="461665"/>
          </a:xfrm>
          <a:prstGeom prst="rect">
            <a:avLst/>
          </a:prstGeom>
          <a:noFill/>
          <a:ln w="12700" cmpd="sng">
            <a:noFill/>
            <a:prstDash val="solid"/>
          </a:ln>
        </p:spPr>
        <p:txBody>
          <a:bodyPr wrap="square" rtlCol="0">
            <a:spAutoFit/>
          </a:bodyPr>
          <a:lstStyle/>
          <a:p>
            <a:r>
              <a:rPr lang="en-US" altLang="zh-CN" sz="2000" dirty="0"/>
              <a:t> </a:t>
            </a:r>
            <a:r>
              <a:rPr lang="en-US" altLang="zh-CN" sz="2400" b="1" dirty="0"/>
              <a:t>5</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P spid="13" grpId="1"/>
      <p:bldP spid="15" grpId="1"/>
      <p:bldP spid="16" grpId="1"/>
      <p:bldP spid="17" grpId="1"/>
      <p:bldP spid="1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5484" y="427558"/>
            <a:ext cx="2526285" cy="546532"/>
            <a:chOff x="9223" y="2037"/>
            <a:chExt cx="3959" cy="902"/>
          </a:xfrm>
        </p:grpSpPr>
        <p:sp>
          <p:nvSpPr>
            <p:cNvPr id="4" name="MH_SubTitle_1"/>
            <p:cNvSpPr/>
            <p:nvPr>
              <p:custDataLst>
                <p:tags r:id="rId1"/>
              </p:custDataLst>
            </p:nvPr>
          </p:nvSpPr>
          <p:spPr>
            <a:xfrm>
              <a:off x="10011" y="2037"/>
              <a:ext cx="317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24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政策解读</a:t>
              </a:r>
              <a:endParaRPr lang="zh-CN" altLang="en-US" sz="24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9223" y="2037"/>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8435" name="图片 2" descr="act"/>
          <p:cNvPicPr>
            <a:picLocks noChangeAspect="1"/>
          </p:cNvPicPr>
          <p:nvPr/>
        </p:nvPicPr>
        <p:blipFill>
          <a:blip r:embed="rId3"/>
          <a:stretch>
            <a:fillRect/>
          </a:stretch>
        </p:blipFill>
        <p:spPr>
          <a:xfrm>
            <a:off x="661035" y="1059180"/>
            <a:ext cx="9476740" cy="5386705"/>
          </a:xfrm>
          <a:prstGeom prst="rect">
            <a:avLst/>
          </a:prstGeom>
          <a:noFill/>
          <a:ln w="9525">
            <a:noFill/>
          </a:ln>
        </p:spPr>
      </p:pic>
      <p:sp>
        <p:nvSpPr>
          <p:cNvPr id="5" name="文本框 30"/>
          <p:cNvSpPr txBox="1"/>
          <p:nvPr/>
        </p:nvSpPr>
        <p:spPr>
          <a:xfrm>
            <a:off x="2682875" y="974090"/>
            <a:ext cx="6172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ea typeface="华文琥珀" pitchFamily="2" charset="-122"/>
              </a:rPr>
              <a:t>中发</a:t>
            </a:r>
            <a:r>
              <a:rPr lang="en-US" altLang="zh-CN" sz="2700" dirty="0">
                <a:solidFill>
                  <a:srgbClr val="000000"/>
                </a:solidFill>
                <a:latin typeface="华文琥珀" pitchFamily="2" charset="-122"/>
                <a:ea typeface="华文琥珀" pitchFamily="2" charset="-122"/>
              </a:rPr>
              <a:t>[2018]34</a:t>
            </a:r>
            <a:r>
              <a:rPr lang="zh-CN" altLang="en-US" sz="2700" dirty="0">
                <a:solidFill>
                  <a:srgbClr val="000000"/>
                </a:solidFill>
                <a:latin typeface="华文琥珀" pitchFamily="2" charset="-122"/>
                <a:ea typeface="华文琥珀" pitchFamily="2" charset="-122"/>
              </a:rPr>
              <a:t>号文件要点</a:t>
            </a:r>
            <a:endParaRPr lang="zh-CN" altLang="en-US" sz="2700" dirty="0">
              <a:solidFill>
                <a:srgbClr val="000000"/>
              </a:solidFill>
              <a:latin typeface="华文琥珀" pitchFamily="2" charset="-122"/>
              <a:ea typeface="华文琥珀" pitchFamily="2" charset="-122"/>
            </a:endParaRPr>
          </a:p>
        </p:txBody>
      </p:sp>
      <p:pic>
        <p:nvPicPr>
          <p:cNvPr id="18442" name="图片 9" descr="act"/>
          <p:cNvPicPr>
            <a:picLocks noChangeAspect="1"/>
          </p:cNvPicPr>
          <p:nvPr/>
        </p:nvPicPr>
        <p:blipFill>
          <a:blip r:embed="rId4"/>
          <a:stretch>
            <a:fillRect/>
          </a:stretch>
        </p:blipFill>
        <p:spPr>
          <a:xfrm>
            <a:off x="9169400" y="826135"/>
            <a:ext cx="2536825" cy="1744345"/>
          </a:xfrm>
          <a:prstGeom prst="rect">
            <a:avLst/>
          </a:prstGeom>
          <a:noFill/>
          <a:ln w="9525">
            <a:noFill/>
          </a:ln>
        </p:spPr>
      </p:pic>
      <p:pic>
        <p:nvPicPr>
          <p:cNvPr id="18443" name="图片 10" descr="act"/>
          <p:cNvPicPr>
            <a:picLocks noChangeAspect="1"/>
          </p:cNvPicPr>
          <p:nvPr/>
        </p:nvPicPr>
        <p:blipFill>
          <a:blip r:embed="rId5"/>
          <a:stretch>
            <a:fillRect/>
          </a:stretch>
        </p:blipFill>
        <p:spPr>
          <a:xfrm>
            <a:off x="9975215" y="1113790"/>
            <a:ext cx="1530350" cy="358775"/>
          </a:xfrm>
          <a:prstGeom prst="rect">
            <a:avLst/>
          </a:prstGeom>
          <a:noFill/>
          <a:ln w="9525">
            <a:noFill/>
          </a:ln>
        </p:spPr>
      </p:pic>
      <p:pic>
        <p:nvPicPr>
          <p:cNvPr id="18441" name="图片 8" descr="act"/>
          <p:cNvPicPr>
            <a:picLocks noChangeAspect="1"/>
          </p:cNvPicPr>
          <p:nvPr/>
        </p:nvPicPr>
        <p:blipFill>
          <a:blip r:embed="rId6"/>
          <a:stretch>
            <a:fillRect/>
          </a:stretch>
        </p:blipFill>
        <p:spPr>
          <a:xfrm>
            <a:off x="9762490" y="4272915"/>
            <a:ext cx="2606675" cy="21729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9" name="文本框 30"/>
          <p:cNvSpPr txBox="1"/>
          <p:nvPr/>
        </p:nvSpPr>
        <p:spPr>
          <a:xfrm>
            <a:off x="320040" y="27940"/>
            <a:ext cx="6172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ea typeface="华文琥珀" pitchFamily="2" charset="-122"/>
              </a:rPr>
              <a:t>新《预算法》涉及预算绩效管理要点</a:t>
            </a:r>
            <a:endParaRPr lang="zh-CN" altLang="en-US" sz="2700" dirty="0">
              <a:solidFill>
                <a:srgbClr val="000000"/>
              </a:solidFill>
              <a:latin typeface="华文琥珀" pitchFamily="2" charset="-122"/>
              <a:ea typeface="华文琥珀" pitchFamily="2" charset="-122"/>
            </a:endParaRPr>
          </a:p>
        </p:txBody>
      </p:sp>
      <p:sp>
        <p:nvSpPr>
          <p:cNvPr id="17440" name="文本框 31"/>
          <p:cNvSpPr txBox="1"/>
          <p:nvPr/>
        </p:nvSpPr>
        <p:spPr>
          <a:xfrm>
            <a:off x="7213600" y="850900"/>
            <a:ext cx="76200" cy="342900"/>
          </a:xfrm>
          <a:prstGeom prst="rect">
            <a:avLst/>
          </a:prstGeom>
          <a:noFill/>
          <a:ln w="9525">
            <a:noFill/>
          </a:ln>
        </p:spPr>
        <p:txBody>
          <a:bodyPr wrap="none" lIns="0" tIns="0" rIns="0" bIns="0" anchor="ctr" anchorCtr="0"/>
          <a:lstStyle/>
          <a:p>
            <a:pPr eaLnBrk="1" hangingPunct="1"/>
            <a:r>
              <a:rPr lang="zh-CN" altLang="en-US" sz="2700" dirty="0">
                <a:solidFill>
                  <a:srgbClr val="000000"/>
                </a:solidFill>
                <a:latin typeface="华文琥珀" pitchFamily="2" charset="-122"/>
              </a:rPr>
              <a:t> </a:t>
            </a:r>
            <a:endParaRPr lang="zh-CN" altLang="en-US" sz="2700" dirty="0">
              <a:solidFill>
                <a:srgbClr val="000000"/>
              </a:solidFill>
              <a:latin typeface="华文琥珀" pitchFamily="2" charset="-122"/>
            </a:endParaRPr>
          </a:p>
        </p:txBody>
      </p:sp>
      <p:grpSp>
        <p:nvGrpSpPr>
          <p:cNvPr id="166" name="组合 165"/>
          <p:cNvGrpSpPr/>
          <p:nvPr/>
        </p:nvGrpSpPr>
        <p:grpSpPr>
          <a:xfrm>
            <a:off x="626975" y="850900"/>
            <a:ext cx="11347450" cy="5433060"/>
            <a:chOff x="2040" y="2060"/>
            <a:chExt cx="17780" cy="9820"/>
          </a:xfrm>
        </p:grpSpPr>
        <p:pic>
          <p:nvPicPr>
            <p:cNvPr id="2" name="图片 2" descr="act"/>
            <p:cNvPicPr>
              <a:picLocks noChangeAspect="1"/>
            </p:cNvPicPr>
            <p:nvPr/>
          </p:nvPicPr>
          <p:blipFill>
            <a:blip r:embed="rId1"/>
            <a:stretch>
              <a:fillRect/>
            </a:stretch>
          </p:blipFill>
          <p:spPr>
            <a:xfrm>
              <a:off x="4460" y="2140"/>
              <a:ext cx="1360" cy="480"/>
            </a:xfrm>
            <a:prstGeom prst="rect">
              <a:avLst/>
            </a:prstGeom>
            <a:noFill/>
            <a:ln w="9525">
              <a:noFill/>
            </a:ln>
          </p:spPr>
        </p:pic>
        <p:pic>
          <p:nvPicPr>
            <p:cNvPr id="3" name="图片 5" descr="act"/>
            <p:cNvPicPr>
              <a:picLocks noChangeAspect="1"/>
            </p:cNvPicPr>
            <p:nvPr/>
          </p:nvPicPr>
          <p:blipFill>
            <a:blip r:embed="rId2"/>
            <a:stretch>
              <a:fillRect/>
            </a:stretch>
          </p:blipFill>
          <p:spPr>
            <a:xfrm>
              <a:off x="5280" y="3240"/>
              <a:ext cx="2080" cy="1120"/>
            </a:xfrm>
            <a:prstGeom prst="rect">
              <a:avLst/>
            </a:prstGeom>
            <a:noFill/>
            <a:ln w="9525">
              <a:noFill/>
            </a:ln>
          </p:spPr>
        </p:pic>
        <p:pic>
          <p:nvPicPr>
            <p:cNvPr id="4" name="图片 6" descr="act"/>
            <p:cNvPicPr>
              <a:picLocks noChangeAspect="1"/>
            </p:cNvPicPr>
            <p:nvPr/>
          </p:nvPicPr>
          <p:blipFill>
            <a:blip r:embed="rId3"/>
            <a:stretch>
              <a:fillRect/>
            </a:stretch>
          </p:blipFill>
          <p:spPr>
            <a:xfrm>
              <a:off x="8660" y="3280"/>
              <a:ext cx="2340" cy="1120"/>
            </a:xfrm>
            <a:prstGeom prst="rect">
              <a:avLst/>
            </a:prstGeom>
            <a:noFill/>
            <a:ln w="9525">
              <a:noFill/>
            </a:ln>
          </p:spPr>
        </p:pic>
        <p:pic>
          <p:nvPicPr>
            <p:cNvPr id="5" name="图片 7" descr="act"/>
            <p:cNvPicPr>
              <a:picLocks noChangeAspect="1"/>
            </p:cNvPicPr>
            <p:nvPr/>
          </p:nvPicPr>
          <p:blipFill>
            <a:blip r:embed="rId4"/>
            <a:stretch>
              <a:fillRect/>
            </a:stretch>
          </p:blipFill>
          <p:spPr>
            <a:xfrm>
              <a:off x="12160" y="3340"/>
              <a:ext cx="2000" cy="1120"/>
            </a:xfrm>
            <a:prstGeom prst="rect">
              <a:avLst/>
            </a:prstGeom>
            <a:noFill/>
            <a:ln w="9525">
              <a:noFill/>
            </a:ln>
          </p:spPr>
        </p:pic>
        <p:pic>
          <p:nvPicPr>
            <p:cNvPr id="6" name="图片 8" descr="act"/>
            <p:cNvPicPr>
              <a:picLocks noChangeAspect="1"/>
            </p:cNvPicPr>
            <p:nvPr/>
          </p:nvPicPr>
          <p:blipFill>
            <a:blip r:embed="rId5"/>
            <a:stretch>
              <a:fillRect/>
            </a:stretch>
          </p:blipFill>
          <p:spPr>
            <a:xfrm>
              <a:off x="15220" y="3240"/>
              <a:ext cx="4380" cy="8640"/>
            </a:xfrm>
            <a:prstGeom prst="rect">
              <a:avLst/>
            </a:prstGeom>
            <a:noFill/>
            <a:ln w="9525">
              <a:noFill/>
            </a:ln>
          </p:spPr>
        </p:pic>
        <p:pic>
          <p:nvPicPr>
            <p:cNvPr id="7" name="图片 9" descr="act"/>
            <p:cNvPicPr>
              <a:picLocks noChangeAspect="1"/>
            </p:cNvPicPr>
            <p:nvPr/>
          </p:nvPicPr>
          <p:blipFill>
            <a:blip r:embed="rId6"/>
            <a:stretch>
              <a:fillRect/>
            </a:stretch>
          </p:blipFill>
          <p:spPr>
            <a:xfrm>
              <a:off x="3160" y="4360"/>
              <a:ext cx="2740" cy="7520"/>
            </a:xfrm>
            <a:prstGeom prst="rect">
              <a:avLst/>
            </a:prstGeom>
            <a:noFill/>
            <a:ln w="9525">
              <a:noFill/>
            </a:ln>
          </p:spPr>
        </p:pic>
        <p:pic>
          <p:nvPicPr>
            <p:cNvPr id="8" name="图片 10" descr="act"/>
            <p:cNvPicPr>
              <a:picLocks noChangeAspect="1"/>
            </p:cNvPicPr>
            <p:nvPr/>
          </p:nvPicPr>
          <p:blipFill>
            <a:blip r:embed="rId7"/>
            <a:stretch>
              <a:fillRect/>
            </a:stretch>
          </p:blipFill>
          <p:spPr>
            <a:xfrm>
              <a:off x="16600" y="2900"/>
              <a:ext cx="3220" cy="1920"/>
            </a:xfrm>
            <a:prstGeom prst="rect">
              <a:avLst/>
            </a:prstGeom>
            <a:noFill/>
            <a:ln w="9525">
              <a:noFill/>
            </a:ln>
          </p:spPr>
        </p:pic>
        <p:pic>
          <p:nvPicPr>
            <p:cNvPr id="9" name="图片 11" descr="act"/>
            <p:cNvPicPr>
              <a:picLocks noChangeAspect="1"/>
            </p:cNvPicPr>
            <p:nvPr/>
          </p:nvPicPr>
          <p:blipFill>
            <a:blip r:embed="rId8"/>
            <a:stretch>
              <a:fillRect/>
            </a:stretch>
          </p:blipFill>
          <p:spPr>
            <a:xfrm>
              <a:off x="13540" y="2940"/>
              <a:ext cx="6020" cy="8900"/>
            </a:xfrm>
            <a:prstGeom prst="rect">
              <a:avLst/>
            </a:prstGeom>
            <a:noFill/>
            <a:ln w="9525">
              <a:noFill/>
            </a:ln>
          </p:spPr>
        </p:pic>
        <p:pic>
          <p:nvPicPr>
            <p:cNvPr id="10" name="图片 12" descr="act"/>
            <p:cNvPicPr>
              <a:picLocks noChangeAspect="1"/>
            </p:cNvPicPr>
            <p:nvPr/>
          </p:nvPicPr>
          <p:blipFill>
            <a:blip r:embed="rId9"/>
            <a:stretch>
              <a:fillRect/>
            </a:stretch>
          </p:blipFill>
          <p:spPr>
            <a:xfrm>
              <a:off x="9660" y="4320"/>
              <a:ext cx="7060" cy="7440"/>
            </a:xfrm>
            <a:prstGeom prst="rect">
              <a:avLst/>
            </a:prstGeom>
            <a:noFill/>
            <a:ln w="9525">
              <a:noFill/>
            </a:ln>
          </p:spPr>
        </p:pic>
        <p:pic>
          <p:nvPicPr>
            <p:cNvPr id="11" name="图片 13" descr="act"/>
            <p:cNvPicPr>
              <a:picLocks noChangeAspect="1"/>
            </p:cNvPicPr>
            <p:nvPr/>
          </p:nvPicPr>
          <p:blipFill>
            <a:blip r:embed="rId10"/>
            <a:stretch>
              <a:fillRect/>
            </a:stretch>
          </p:blipFill>
          <p:spPr>
            <a:xfrm>
              <a:off x="10220" y="2940"/>
              <a:ext cx="3380" cy="1920"/>
            </a:xfrm>
            <a:prstGeom prst="rect">
              <a:avLst/>
            </a:prstGeom>
            <a:noFill/>
            <a:ln w="9525">
              <a:noFill/>
            </a:ln>
          </p:spPr>
        </p:pic>
        <p:pic>
          <p:nvPicPr>
            <p:cNvPr id="12" name="图片 14" descr="act"/>
            <p:cNvPicPr>
              <a:picLocks noChangeAspect="1"/>
            </p:cNvPicPr>
            <p:nvPr/>
          </p:nvPicPr>
          <p:blipFill>
            <a:blip r:embed="rId11"/>
            <a:stretch>
              <a:fillRect/>
            </a:stretch>
          </p:blipFill>
          <p:spPr>
            <a:xfrm>
              <a:off x="10200" y="2980"/>
              <a:ext cx="3140" cy="1600"/>
            </a:xfrm>
            <a:prstGeom prst="rect">
              <a:avLst/>
            </a:prstGeom>
            <a:noFill/>
            <a:ln w="9525">
              <a:noFill/>
            </a:ln>
          </p:spPr>
        </p:pic>
        <p:pic>
          <p:nvPicPr>
            <p:cNvPr id="13" name="图片 15" descr="act"/>
            <p:cNvPicPr>
              <a:picLocks noChangeAspect="1"/>
            </p:cNvPicPr>
            <p:nvPr/>
          </p:nvPicPr>
          <p:blipFill>
            <a:blip r:embed="rId12"/>
            <a:stretch>
              <a:fillRect/>
            </a:stretch>
          </p:blipFill>
          <p:spPr>
            <a:xfrm>
              <a:off x="13440" y="3020"/>
              <a:ext cx="3360" cy="1940"/>
            </a:xfrm>
            <a:prstGeom prst="rect">
              <a:avLst/>
            </a:prstGeom>
            <a:noFill/>
            <a:ln w="9525">
              <a:noFill/>
            </a:ln>
          </p:spPr>
        </p:pic>
        <p:pic>
          <p:nvPicPr>
            <p:cNvPr id="14" name="图片 16" descr="act"/>
            <p:cNvPicPr>
              <a:picLocks noChangeAspect="1"/>
            </p:cNvPicPr>
            <p:nvPr/>
          </p:nvPicPr>
          <p:blipFill>
            <a:blip r:embed="rId13"/>
            <a:stretch>
              <a:fillRect/>
            </a:stretch>
          </p:blipFill>
          <p:spPr>
            <a:xfrm>
              <a:off x="15220" y="4120"/>
              <a:ext cx="1160" cy="360"/>
            </a:xfrm>
            <a:prstGeom prst="rect">
              <a:avLst/>
            </a:prstGeom>
            <a:noFill/>
            <a:ln w="9525">
              <a:noFill/>
            </a:ln>
          </p:spPr>
        </p:pic>
        <p:pic>
          <p:nvPicPr>
            <p:cNvPr id="16" name="图片 17" descr="act"/>
            <p:cNvPicPr>
              <a:picLocks noChangeAspect="1"/>
            </p:cNvPicPr>
            <p:nvPr/>
          </p:nvPicPr>
          <p:blipFill>
            <a:blip r:embed="rId14"/>
            <a:stretch>
              <a:fillRect/>
            </a:stretch>
          </p:blipFill>
          <p:spPr>
            <a:xfrm>
              <a:off x="5520" y="2990"/>
              <a:ext cx="11000" cy="8780"/>
            </a:xfrm>
            <a:prstGeom prst="rect">
              <a:avLst/>
            </a:prstGeom>
            <a:noFill/>
            <a:ln w="9525">
              <a:noFill/>
            </a:ln>
          </p:spPr>
        </p:pic>
        <p:pic>
          <p:nvPicPr>
            <p:cNvPr id="17" name="图片 18" descr="act"/>
            <p:cNvPicPr>
              <a:picLocks noChangeAspect="1"/>
            </p:cNvPicPr>
            <p:nvPr/>
          </p:nvPicPr>
          <p:blipFill>
            <a:blip r:embed="rId15"/>
            <a:stretch>
              <a:fillRect/>
            </a:stretch>
          </p:blipFill>
          <p:spPr>
            <a:xfrm>
              <a:off x="6560" y="3000"/>
              <a:ext cx="3160" cy="1900"/>
            </a:xfrm>
            <a:prstGeom prst="rect">
              <a:avLst/>
            </a:prstGeom>
            <a:noFill/>
            <a:ln w="9525">
              <a:noFill/>
            </a:ln>
          </p:spPr>
        </p:pic>
        <p:pic>
          <p:nvPicPr>
            <p:cNvPr id="18" name="图片 19" descr="act"/>
            <p:cNvPicPr>
              <a:picLocks noChangeAspect="1"/>
            </p:cNvPicPr>
            <p:nvPr/>
          </p:nvPicPr>
          <p:blipFill>
            <a:blip r:embed="rId16"/>
            <a:stretch>
              <a:fillRect/>
            </a:stretch>
          </p:blipFill>
          <p:spPr>
            <a:xfrm>
              <a:off x="6540" y="3020"/>
              <a:ext cx="2920" cy="1600"/>
            </a:xfrm>
            <a:prstGeom prst="rect">
              <a:avLst/>
            </a:prstGeom>
            <a:noFill/>
            <a:ln w="9525">
              <a:noFill/>
            </a:ln>
          </p:spPr>
        </p:pic>
        <p:pic>
          <p:nvPicPr>
            <p:cNvPr id="20" name="图片 21" descr="act"/>
            <p:cNvPicPr>
              <a:picLocks noChangeAspect="1"/>
            </p:cNvPicPr>
            <p:nvPr/>
          </p:nvPicPr>
          <p:blipFill>
            <a:blip r:embed="rId17"/>
            <a:stretch>
              <a:fillRect/>
            </a:stretch>
          </p:blipFill>
          <p:spPr>
            <a:xfrm>
              <a:off x="4620" y="4100"/>
              <a:ext cx="1100" cy="320"/>
            </a:xfrm>
            <a:prstGeom prst="rect">
              <a:avLst/>
            </a:prstGeom>
            <a:noFill/>
            <a:ln w="9525">
              <a:noFill/>
            </a:ln>
          </p:spPr>
        </p:pic>
        <p:pic>
          <p:nvPicPr>
            <p:cNvPr id="21" name="图片 22" descr="act"/>
            <p:cNvPicPr>
              <a:picLocks noChangeAspect="1"/>
            </p:cNvPicPr>
            <p:nvPr/>
          </p:nvPicPr>
          <p:blipFill>
            <a:blip r:embed="rId18"/>
            <a:stretch>
              <a:fillRect/>
            </a:stretch>
          </p:blipFill>
          <p:spPr>
            <a:xfrm>
              <a:off x="3180" y="3000"/>
              <a:ext cx="2720" cy="1620"/>
            </a:xfrm>
            <a:prstGeom prst="rect">
              <a:avLst/>
            </a:prstGeom>
            <a:noFill/>
            <a:ln w="9525">
              <a:noFill/>
            </a:ln>
          </p:spPr>
        </p:pic>
        <p:pic>
          <p:nvPicPr>
            <p:cNvPr id="22" name="图片 23" descr="act"/>
            <p:cNvPicPr>
              <a:picLocks noChangeAspect="1"/>
            </p:cNvPicPr>
            <p:nvPr/>
          </p:nvPicPr>
          <p:blipFill>
            <a:blip r:embed="rId19"/>
            <a:stretch>
              <a:fillRect/>
            </a:stretch>
          </p:blipFill>
          <p:spPr>
            <a:xfrm>
              <a:off x="5060" y="2140"/>
              <a:ext cx="1140" cy="480"/>
            </a:xfrm>
            <a:prstGeom prst="rect">
              <a:avLst/>
            </a:prstGeom>
            <a:noFill/>
            <a:ln w="9525">
              <a:noFill/>
            </a:ln>
          </p:spPr>
        </p:pic>
        <p:pic>
          <p:nvPicPr>
            <p:cNvPr id="23" name="图片 24" descr="act"/>
            <p:cNvPicPr>
              <a:picLocks noChangeAspect="1"/>
            </p:cNvPicPr>
            <p:nvPr/>
          </p:nvPicPr>
          <p:blipFill>
            <a:blip r:embed="rId20"/>
            <a:stretch>
              <a:fillRect/>
            </a:stretch>
          </p:blipFill>
          <p:spPr>
            <a:xfrm>
              <a:off x="5260" y="2120"/>
              <a:ext cx="2180" cy="500"/>
            </a:xfrm>
            <a:prstGeom prst="rect">
              <a:avLst/>
            </a:prstGeom>
            <a:noFill/>
            <a:ln w="9525">
              <a:noFill/>
            </a:ln>
          </p:spPr>
        </p:pic>
        <p:pic>
          <p:nvPicPr>
            <p:cNvPr id="24" name="图片 25" descr="act"/>
            <p:cNvPicPr>
              <a:picLocks noChangeAspect="1"/>
            </p:cNvPicPr>
            <p:nvPr/>
          </p:nvPicPr>
          <p:blipFill>
            <a:blip r:embed="rId21"/>
            <a:stretch>
              <a:fillRect/>
            </a:stretch>
          </p:blipFill>
          <p:spPr>
            <a:xfrm>
              <a:off x="6500" y="2140"/>
              <a:ext cx="1160" cy="480"/>
            </a:xfrm>
            <a:prstGeom prst="rect">
              <a:avLst/>
            </a:prstGeom>
            <a:noFill/>
            <a:ln w="9525">
              <a:noFill/>
            </a:ln>
          </p:spPr>
        </p:pic>
        <p:pic>
          <p:nvPicPr>
            <p:cNvPr id="25" name="图片 26" descr="act"/>
            <p:cNvPicPr>
              <a:picLocks noChangeAspect="1"/>
            </p:cNvPicPr>
            <p:nvPr/>
          </p:nvPicPr>
          <p:blipFill>
            <a:blip r:embed="rId22"/>
            <a:stretch>
              <a:fillRect/>
            </a:stretch>
          </p:blipFill>
          <p:spPr>
            <a:xfrm>
              <a:off x="6900" y="2120"/>
              <a:ext cx="11100" cy="500"/>
            </a:xfrm>
            <a:prstGeom prst="rect">
              <a:avLst/>
            </a:prstGeom>
            <a:noFill/>
            <a:ln w="9525">
              <a:noFill/>
            </a:ln>
          </p:spPr>
        </p:pic>
        <p:sp>
          <p:nvSpPr>
            <p:cNvPr id="26" name="文本框 32"/>
            <p:cNvSpPr txBox="1"/>
            <p:nvPr/>
          </p:nvSpPr>
          <p:spPr>
            <a:xfrm>
              <a:off x="4880" y="2060"/>
              <a:ext cx="12560" cy="520"/>
            </a:xfrm>
            <a:prstGeom prst="rect">
              <a:avLst/>
            </a:prstGeom>
            <a:noFill/>
            <a:ln w="9525">
              <a:noFill/>
            </a:ln>
          </p:spPr>
          <p:txBody>
            <a:bodyPr wrap="none" lIns="0" tIns="0" rIns="0" bIns="0" anchor="ctr" anchorCtr="0"/>
            <a:lstStyle/>
            <a:p>
              <a:pPr eaLnBrk="1" hangingPunct="1"/>
              <a:r>
                <a:rPr lang="zh-CN" altLang="en-US" sz="2000" b="1" dirty="0">
                  <a:solidFill>
                    <a:srgbClr val="000000"/>
                  </a:solidFill>
                  <a:latin typeface="微软雅黑" panose="020B0503020204020204" pitchFamily="34" charset="-122"/>
                </a:rPr>
                <a:t>新《预算法》涉及预算绩效管理的条款有五条六款，贯穿了预算全过程</a:t>
              </a:r>
              <a:endParaRPr lang="zh-CN" altLang="en-US" sz="2000" b="1" dirty="0">
                <a:solidFill>
                  <a:srgbClr val="000000"/>
                </a:solidFill>
                <a:latin typeface="微软雅黑" panose="020B0503020204020204" pitchFamily="34" charset="-122"/>
              </a:endParaRPr>
            </a:p>
          </p:txBody>
        </p:sp>
        <p:sp>
          <p:nvSpPr>
            <p:cNvPr id="27" name="文本框 33"/>
            <p:cNvSpPr txBox="1"/>
            <p:nvPr/>
          </p:nvSpPr>
          <p:spPr>
            <a:xfrm>
              <a:off x="17460" y="2060"/>
              <a:ext cx="220" cy="520"/>
            </a:xfrm>
            <a:prstGeom prst="rect">
              <a:avLst/>
            </a:prstGeom>
            <a:noFill/>
            <a:ln w="9525">
              <a:noFill/>
            </a:ln>
          </p:spPr>
          <p:txBody>
            <a:bodyPr wrap="none" lIns="0" tIns="0" rIns="0" bIns="0" anchor="ctr" anchorCtr="0"/>
            <a:lstStyle/>
            <a:p>
              <a:pPr eaLnBrk="1" hangingPunct="1"/>
              <a:r>
                <a:rPr lang="zh-CN" altLang="en-US" sz="2000" dirty="0">
                  <a:solidFill>
                    <a:srgbClr val="000000"/>
                  </a:solidFill>
                  <a:latin typeface="微软雅黑" panose="020B0503020204020204" pitchFamily="34" charset="-122"/>
                </a:rPr>
                <a:t>  </a:t>
              </a:r>
              <a:endParaRPr lang="zh-CN" altLang="en-US" sz="2000" dirty="0">
                <a:solidFill>
                  <a:srgbClr val="000000"/>
                </a:solidFill>
                <a:latin typeface="微软雅黑" panose="020B0503020204020204" pitchFamily="34" charset="-122"/>
              </a:endParaRPr>
            </a:p>
          </p:txBody>
        </p:sp>
        <p:sp>
          <p:nvSpPr>
            <p:cNvPr id="28" name="文本框 34"/>
            <p:cNvSpPr txBox="1"/>
            <p:nvPr/>
          </p:nvSpPr>
          <p:spPr>
            <a:xfrm>
              <a:off x="2040" y="370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预</a:t>
              </a:r>
              <a:endParaRPr lang="zh-CN" altLang="en-US" sz="1600" b="1" dirty="0">
                <a:solidFill>
                  <a:srgbClr val="000000"/>
                </a:solidFill>
                <a:latin typeface="微软雅黑" panose="020B0503020204020204" pitchFamily="34" charset="-122"/>
              </a:endParaRPr>
            </a:p>
          </p:txBody>
        </p:sp>
        <p:sp>
          <p:nvSpPr>
            <p:cNvPr id="29" name="文本框 35"/>
            <p:cNvSpPr txBox="1"/>
            <p:nvPr/>
          </p:nvSpPr>
          <p:spPr>
            <a:xfrm>
              <a:off x="3820" y="3420"/>
              <a:ext cx="11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预算应遵</a:t>
              </a:r>
              <a:endParaRPr lang="zh-CN" altLang="en-US" sz="1400" b="1" dirty="0">
                <a:solidFill>
                  <a:srgbClr val="000000"/>
                </a:solidFill>
                <a:latin typeface="微软雅黑" panose="020B0503020204020204" pitchFamily="34" charset="-122"/>
              </a:endParaRPr>
            </a:p>
          </p:txBody>
        </p:sp>
        <p:sp>
          <p:nvSpPr>
            <p:cNvPr id="30" name="文本框 36"/>
            <p:cNvSpPr txBox="1"/>
            <p:nvPr/>
          </p:nvSpPr>
          <p:spPr>
            <a:xfrm>
              <a:off x="3820" y="3780"/>
              <a:ext cx="11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循的原则</a:t>
              </a:r>
              <a:endParaRPr lang="zh-CN" altLang="en-US" sz="1400" b="1" dirty="0">
                <a:solidFill>
                  <a:srgbClr val="000000"/>
                </a:solidFill>
                <a:latin typeface="微软雅黑" panose="020B0503020204020204" pitchFamily="34" charset="-122"/>
              </a:endParaRPr>
            </a:p>
          </p:txBody>
        </p:sp>
        <p:sp>
          <p:nvSpPr>
            <p:cNvPr id="31" name="文本框 37"/>
            <p:cNvSpPr txBox="1"/>
            <p:nvPr/>
          </p:nvSpPr>
          <p:spPr>
            <a:xfrm>
              <a:off x="5020" y="3780"/>
              <a:ext cx="80" cy="380"/>
            </a:xfrm>
            <a:prstGeom prst="rect">
              <a:avLst/>
            </a:prstGeom>
            <a:noFill/>
            <a:ln w="9525">
              <a:noFill/>
            </a:ln>
          </p:spPr>
          <p:txBody>
            <a:bodyPr wrap="none" lIns="0" tIns="0" rIns="0" bIns="0" anchor="ctr" anchorCtr="0"/>
            <a:lstStyle/>
            <a:p>
              <a:pPr eaLnBrk="1" hangingPunct="1"/>
              <a:r>
                <a:rPr lang="zh-CN" altLang="en-US" sz="1400" b="1" dirty="0">
                  <a:solidFill>
                    <a:srgbClr val="000000"/>
                  </a:solidFill>
                  <a:latin typeface="微软雅黑" panose="020B0503020204020204" pitchFamily="34" charset="-122"/>
                </a:rPr>
                <a:t> </a:t>
              </a:r>
              <a:endParaRPr lang="zh-CN" altLang="en-US" sz="1400" b="1" dirty="0">
                <a:solidFill>
                  <a:srgbClr val="000000"/>
                </a:solidFill>
                <a:latin typeface="微软雅黑" panose="020B0503020204020204" pitchFamily="34" charset="-122"/>
              </a:endParaRPr>
            </a:p>
          </p:txBody>
        </p:sp>
        <p:sp>
          <p:nvSpPr>
            <p:cNvPr id="32" name="文本框 38"/>
            <p:cNvSpPr txBox="1"/>
            <p:nvPr/>
          </p:nvSpPr>
          <p:spPr>
            <a:xfrm>
              <a:off x="7580" y="3440"/>
              <a:ext cx="80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预算编</a:t>
              </a:r>
              <a:endParaRPr lang="zh-CN" altLang="en-US" sz="1300" b="1" dirty="0">
                <a:solidFill>
                  <a:srgbClr val="000000"/>
                </a:solidFill>
                <a:latin typeface="微软雅黑" panose="020B0503020204020204" pitchFamily="34" charset="-122"/>
              </a:endParaRPr>
            </a:p>
          </p:txBody>
        </p:sp>
        <p:sp>
          <p:nvSpPr>
            <p:cNvPr id="33" name="文本框 39"/>
            <p:cNvSpPr txBox="1"/>
            <p:nvPr/>
          </p:nvSpPr>
          <p:spPr>
            <a:xfrm>
              <a:off x="8380" y="34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34" name="文本框 40"/>
            <p:cNvSpPr txBox="1"/>
            <p:nvPr/>
          </p:nvSpPr>
          <p:spPr>
            <a:xfrm>
              <a:off x="11080" y="3440"/>
              <a:ext cx="13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预算审查和</a:t>
              </a:r>
              <a:endParaRPr lang="zh-CN" altLang="en-US" sz="1300" b="1" dirty="0">
                <a:solidFill>
                  <a:srgbClr val="000000"/>
                </a:solidFill>
                <a:latin typeface="微软雅黑" panose="020B0503020204020204" pitchFamily="34" charset="-122"/>
              </a:endParaRPr>
            </a:p>
          </p:txBody>
        </p:sp>
        <p:sp>
          <p:nvSpPr>
            <p:cNvPr id="35" name="文本框 41"/>
            <p:cNvSpPr txBox="1"/>
            <p:nvPr/>
          </p:nvSpPr>
          <p:spPr>
            <a:xfrm>
              <a:off x="11220" y="376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批准环节</a:t>
              </a:r>
              <a:endParaRPr lang="zh-CN" altLang="en-US" sz="1300" b="1" dirty="0">
                <a:solidFill>
                  <a:srgbClr val="000000"/>
                </a:solidFill>
                <a:latin typeface="微软雅黑" panose="020B0503020204020204" pitchFamily="34" charset="-122"/>
              </a:endParaRPr>
            </a:p>
          </p:txBody>
        </p:sp>
        <p:sp>
          <p:nvSpPr>
            <p:cNvPr id="36" name="文本框 42"/>
            <p:cNvSpPr txBox="1"/>
            <p:nvPr/>
          </p:nvSpPr>
          <p:spPr>
            <a:xfrm>
              <a:off x="12300" y="376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37" name="文本框 43"/>
            <p:cNvSpPr txBox="1"/>
            <p:nvPr/>
          </p:nvSpPr>
          <p:spPr>
            <a:xfrm>
              <a:off x="12420" y="34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38" name="文本框 44"/>
            <p:cNvSpPr txBox="1"/>
            <p:nvPr/>
          </p:nvSpPr>
          <p:spPr>
            <a:xfrm>
              <a:off x="14420" y="34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预算执行</a:t>
              </a:r>
              <a:endParaRPr lang="zh-CN" altLang="en-US" sz="1300" b="1" dirty="0">
                <a:solidFill>
                  <a:srgbClr val="000000"/>
                </a:solidFill>
                <a:latin typeface="微软雅黑" panose="020B0503020204020204" pitchFamily="34" charset="-122"/>
              </a:endParaRPr>
            </a:p>
          </p:txBody>
        </p:sp>
        <p:sp>
          <p:nvSpPr>
            <p:cNvPr id="39" name="文本框 45"/>
            <p:cNvSpPr txBox="1"/>
            <p:nvPr/>
          </p:nvSpPr>
          <p:spPr>
            <a:xfrm>
              <a:off x="15500" y="34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0" name="文本框 46"/>
            <p:cNvSpPr txBox="1"/>
            <p:nvPr/>
          </p:nvSpPr>
          <p:spPr>
            <a:xfrm>
              <a:off x="7500" y="3840"/>
              <a:ext cx="1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1" name="文本框 47"/>
            <p:cNvSpPr txBox="1"/>
            <p:nvPr/>
          </p:nvSpPr>
          <p:spPr>
            <a:xfrm>
              <a:off x="7660" y="3840"/>
              <a:ext cx="80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制环节</a:t>
              </a:r>
              <a:endParaRPr lang="zh-CN" altLang="en-US" sz="1300" b="1" dirty="0">
                <a:solidFill>
                  <a:srgbClr val="000000"/>
                </a:solidFill>
                <a:latin typeface="微软雅黑" panose="020B0503020204020204" pitchFamily="34" charset="-122"/>
              </a:endParaRPr>
            </a:p>
          </p:txBody>
        </p:sp>
        <p:sp>
          <p:nvSpPr>
            <p:cNvPr id="42" name="文本框 48"/>
            <p:cNvSpPr txBox="1"/>
            <p:nvPr/>
          </p:nvSpPr>
          <p:spPr>
            <a:xfrm>
              <a:off x="8460" y="384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3" name="文本框 49"/>
            <p:cNvSpPr txBox="1"/>
            <p:nvPr/>
          </p:nvSpPr>
          <p:spPr>
            <a:xfrm>
              <a:off x="2040" y="4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算</a:t>
              </a:r>
              <a:endParaRPr lang="zh-CN" altLang="en-US" sz="1600" b="1" dirty="0">
                <a:solidFill>
                  <a:srgbClr val="000000"/>
                </a:solidFill>
                <a:latin typeface="微软雅黑" panose="020B0503020204020204" pitchFamily="34" charset="-122"/>
              </a:endParaRPr>
            </a:p>
          </p:txBody>
        </p:sp>
        <p:sp>
          <p:nvSpPr>
            <p:cNvPr id="44" name="文本框 50"/>
            <p:cNvSpPr txBox="1"/>
            <p:nvPr/>
          </p:nvSpPr>
          <p:spPr>
            <a:xfrm>
              <a:off x="14260" y="3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5" name="文本框 51"/>
            <p:cNvSpPr txBox="1"/>
            <p:nvPr/>
          </p:nvSpPr>
          <p:spPr>
            <a:xfrm>
              <a:off x="14320" y="3880"/>
              <a:ext cx="13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和监督环节</a:t>
              </a:r>
              <a:endParaRPr lang="zh-CN" altLang="en-US" sz="1300" b="1" dirty="0">
                <a:solidFill>
                  <a:srgbClr val="000000"/>
                </a:solidFill>
                <a:latin typeface="微软雅黑" panose="020B0503020204020204" pitchFamily="34" charset="-122"/>
              </a:endParaRPr>
            </a:p>
          </p:txBody>
        </p:sp>
        <p:sp>
          <p:nvSpPr>
            <p:cNvPr id="46" name="文本框 52"/>
            <p:cNvSpPr txBox="1"/>
            <p:nvPr/>
          </p:nvSpPr>
          <p:spPr>
            <a:xfrm>
              <a:off x="15680" y="3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7" name="文本框 53"/>
            <p:cNvSpPr txBox="1"/>
            <p:nvPr/>
          </p:nvSpPr>
          <p:spPr>
            <a:xfrm>
              <a:off x="17520" y="356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决算环节</a:t>
              </a:r>
              <a:endParaRPr lang="zh-CN" altLang="en-US" sz="1300" b="1" dirty="0">
                <a:solidFill>
                  <a:srgbClr val="000000"/>
                </a:solidFill>
                <a:latin typeface="微软雅黑" panose="020B0503020204020204" pitchFamily="34" charset="-122"/>
              </a:endParaRPr>
            </a:p>
          </p:txBody>
        </p:sp>
        <p:sp>
          <p:nvSpPr>
            <p:cNvPr id="48" name="文本框 54"/>
            <p:cNvSpPr txBox="1"/>
            <p:nvPr/>
          </p:nvSpPr>
          <p:spPr>
            <a:xfrm>
              <a:off x="18600" y="356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49" name="文本框 55"/>
            <p:cNvSpPr txBox="1"/>
            <p:nvPr/>
          </p:nvSpPr>
          <p:spPr>
            <a:xfrm>
              <a:off x="2040" y="46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环</a:t>
              </a:r>
              <a:endParaRPr lang="zh-CN" altLang="en-US" sz="1600" b="1" dirty="0">
                <a:solidFill>
                  <a:srgbClr val="000000"/>
                </a:solidFill>
                <a:latin typeface="微软雅黑" panose="020B0503020204020204" pitchFamily="34" charset="-122"/>
              </a:endParaRPr>
            </a:p>
          </p:txBody>
        </p:sp>
        <p:sp>
          <p:nvSpPr>
            <p:cNvPr id="50" name="文本框 56"/>
            <p:cNvSpPr txBox="1"/>
            <p:nvPr/>
          </p:nvSpPr>
          <p:spPr>
            <a:xfrm>
              <a:off x="3600" y="4820"/>
              <a:ext cx="16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51" name="文本框 57"/>
            <p:cNvSpPr txBox="1"/>
            <p:nvPr/>
          </p:nvSpPr>
          <p:spPr>
            <a:xfrm>
              <a:off x="6460" y="4740"/>
              <a:ext cx="24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endParaRPr lang="zh-CN" altLang="en-US" sz="1000" b="1" dirty="0">
                <a:solidFill>
                  <a:srgbClr val="000000"/>
                </a:solidFill>
                <a:latin typeface="微软雅黑" panose="020B0503020204020204" pitchFamily="34" charset="-122"/>
              </a:endParaRPr>
            </a:p>
          </p:txBody>
        </p:sp>
        <p:sp>
          <p:nvSpPr>
            <p:cNvPr id="52" name="文本框 58"/>
            <p:cNvSpPr txBox="1"/>
            <p:nvPr/>
          </p:nvSpPr>
          <p:spPr>
            <a:xfrm>
              <a:off x="6700" y="474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第三十二条第（一）款各级预</a:t>
              </a:r>
              <a:endParaRPr lang="zh-CN" altLang="en-US" sz="1000" b="1" dirty="0">
                <a:solidFill>
                  <a:srgbClr val="000000"/>
                </a:solidFill>
                <a:latin typeface="微软雅黑" panose="020B0503020204020204" pitchFamily="34" charset="-122"/>
              </a:endParaRPr>
            </a:p>
          </p:txBody>
        </p:sp>
        <p:sp>
          <p:nvSpPr>
            <p:cNvPr id="53" name="文本框 59"/>
            <p:cNvSpPr txBox="1"/>
            <p:nvPr/>
          </p:nvSpPr>
          <p:spPr>
            <a:xfrm>
              <a:off x="10560" y="4720"/>
              <a:ext cx="34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54" name="文本框 60"/>
            <p:cNvSpPr txBox="1"/>
            <p:nvPr/>
          </p:nvSpPr>
          <p:spPr>
            <a:xfrm>
              <a:off x="10920" y="472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第四十九条款</a:t>
              </a:r>
              <a:endParaRPr lang="zh-CN" altLang="en-US" sz="1200" b="1" dirty="0">
                <a:solidFill>
                  <a:srgbClr val="000000"/>
                </a:solidFill>
                <a:latin typeface="微软雅黑" panose="020B0503020204020204" pitchFamily="34" charset="-122"/>
              </a:endParaRPr>
            </a:p>
          </p:txBody>
        </p:sp>
        <p:sp>
          <p:nvSpPr>
            <p:cNvPr id="55" name="文本框 61"/>
            <p:cNvSpPr txBox="1"/>
            <p:nvPr/>
          </p:nvSpPr>
          <p:spPr>
            <a:xfrm>
              <a:off x="12360" y="4720"/>
              <a:ext cx="2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56" name="文本框 62"/>
            <p:cNvSpPr txBox="1"/>
            <p:nvPr/>
          </p:nvSpPr>
          <p:spPr>
            <a:xfrm>
              <a:off x="14400" y="4780"/>
              <a:ext cx="22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57" name="文本框 63"/>
            <p:cNvSpPr txBox="1"/>
            <p:nvPr/>
          </p:nvSpPr>
          <p:spPr>
            <a:xfrm>
              <a:off x="17200" y="464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58" name="文本框 64"/>
            <p:cNvSpPr txBox="1"/>
            <p:nvPr/>
          </p:nvSpPr>
          <p:spPr>
            <a:xfrm>
              <a:off x="17260" y="4640"/>
              <a:ext cx="144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第七十九条：</a:t>
              </a:r>
              <a:endParaRPr lang="zh-CN" altLang="en-US" sz="1200" b="1" dirty="0">
                <a:solidFill>
                  <a:srgbClr val="000000"/>
                </a:solidFill>
                <a:latin typeface="微软雅黑" panose="020B0503020204020204" pitchFamily="34" charset="-122"/>
              </a:endParaRPr>
            </a:p>
          </p:txBody>
        </p:sp>
        <p:sp>
          <p:nvSpPr>
            <p:cNvPr id="59" name="文本框 65"/>
            <p:cNvSpPr txBox="1"/>
            <p:nvPr/>
          </p:nvSpPr>
          <p:spPr>
            <a:xfrm>
              <a:off x="18700" y="4640"/>
              <a:ext cx="6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rPr>
                <a:t> </a:t>
              </a:r>
              <a:endParaRPr lang="zh-CN" altLang="en-US" sz="1200" b="1" dirty="0">
                <a:solidFill>
                  <a:srgbClr val="000000"/>
                </a:solidFill>
                <a:latin typeface="华文仿宋" pitchFamily="2" charset="-122"/>
              </a:endParaRPr>
            </a:p>
          </p:txBody>
        </p:sp>
        <p:sp>
          <p:nvSpPr>
            <p:cNvPr id="60" name="文本框 66"/>
            <p:cNvSpPr txBox="1"/>
            <p:nvPr/>
          </p:nvSpPr>
          <p:spPr>
            <a:xfrm>
              <a:off x="18740" y="4640"/>
              <a:ext cx="24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县</a:t>
              </a:r>
              <a:endParaRPr lang="zh-CN" altLang="en-US" sz="1200" b="1" dirty="0">
                <a:solidFill>
                  <a:srgbClr val="000000"/>
                </a:solidFill>
                <a:latin typeface="华文仿宋" pitchFamily="2" charset="-122"/>
                <a:ea typeface="华文仿宋" pitchFamily="2" charset="-122"/>
              </a:endParaRPr>
            </a:p>
          </p:txBody>
        </p:sp>
        <p:sp>
          <p:nvSpPr>
            <p:cNvPr id="61" name="文本框 67"/>
            <p:cNvSpPr txBox="1"/>
            <p:nvPr/>
          </p:nvSpPr>
          <p:spPr>
            <a:xfrm>
              <a:off x="2040" y="51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节</a:t>
              </a:r>
              <a:endParaRPr lang="zh-CN" altLang="en-US" sz="1600" b="1" dirty="0">
                <a:solidFill>
                  <a:srgbClr val="000000"/>
                </a:solidFill>
                <a:latin typeface="微软雅黑" panose="020B0503020204020204" pitchFamily="34" charset="-122"/>
              </a:endParaRPr>
            </a:p>
          </p:txBody>
        </p:sp>
        <p:sp>
          <p:nvSpPr>
            <p:cNvPr id="62" name="文本框 68"/>
            <p:cNvSpPr txBox="1"/>
            <p:nvPr/>
          </p:nvSpPr>
          <p:spPr>
            <a:xfrm>
              <a:off x="2380" y="5160"/>
              <a:ext cx="10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 </a:t>
              </a:r>
              <a:endParaRPr lang="zh-CN" altLang="en-US" sz="1600" b="1" dirty="0">
                <a:solidFill>
                  <a:srgbClr val="000000"/>
                </a:solidFill>
                <a:latin typeface="微软雅黑" panose="020B0503020204020204" pitchFamily="34" charset="-122"/>
              </a:endParaRPr>
            </a:p>
          </p:txBody>
        </p:sp>
        <p:sp>
          <p:nvSpPr>
            <p:cNvPr id="63" name="文本框 69"/>
            <p:cNvSpPr txBox="1"/>
            <p:nvPr/>
          </p:nvSpPr>
          <p:spPr>
            <a:xfrm>
              <a:off x="3600" y="5280"/>
              <a:ext cx="1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64" name="文本框 70"/>
            <p:cNvSpPr txBox="1"/>
            <p:nvPr/>
          </p:nvSpPr>
          <p:spPr>
            <a:xfrm>
              <a:off x="3740" y="5280"/>
              <a:ext cx="9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第十二条</a:t>
              </a:r>
              <a:endParaRPr lang="zh-CN" altLang="en-US" sz="1200" b="1" dirty="0">
                <a:solidFill>
                  <a:srgbClr val="000000"/>
                </a:solidFill>
                <a:latin typeface="微软雅黑" panose="020B0503020204020204" pitchFamily="34" charset="-122"/>
              </a:endParaRPr>
            </a:p>
          </p:txBody>
        </p:sp>
        <p:sp>
          <p:nvSpPr>
            <p:cNvPr id="65" name="文本框 71"/>
            <p:cNvSpPr txBox="1"/>
            <p:nvPr/>
          </p:nvSpPr>
          <p:spPr>
            <a:xfrm>
              <a:off x="4700" y="528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66" name="文本框 72"/>
            <p:cNvSpPr txBox="1"/>
            <p:nvPr/>
          </p:nvSpPr>
          <p:spPr>
            <a:xfrm>
              <a:off x="4780" y="5280"/>
              <a:ext cx="48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各级</a:t>
              </a:r>
              <a:endParaRPr lang="zh-CN" altLang="en-US" sz="1200" b="1" dirty="0">
                <a:solidFill>
                  <a:srgbClr val="000000"/>
                </a:solidFill>
                <a:latin typeface="微软雅黑" panose="020B0503020204020204" pitchFamily="34" charset="-122"/>
              </a:endParaRPr>
            </a:p>
          </p:txBody>
        </p:sp>
        <p:sp>
          <p:nvSpPr>
            <p:cNvPr id="67" name="文本框 73"/>
            <p:cNvSpPr txBox="1"/>
            <p:nvPr/>
          </p:nvSpPr>
          <p:spPr>
            <a:xfrm>
              <a:off x="6460" y="51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算应当根据年度经济社会发展目</a:t>
              </a:r>
              <a:endParaRPr lang="zh-CN" altLang="en-US" sz="1000" b="1" dirty="0">
                <a:solidFill>
                  <a:srgbClr val="000000"/>
                </a:solidFill>
                <a:latin typeface="微软雅黑" panose="020B0503020204020204" pitchFamily="34" charset="-122"/>
              </a:endParaRPr>
            </a:p>
          </p:txBody>
        </p:sp>
        <p:sp>
          <p:nvSpPr>
            <p:cNvPr id="68" name="文本框 74"/>
            <p:cNvSpPr txBox="1"/>
            <p:nvPr/>
          </p:nvSpPr>
          <p:spPr>
            <a:xfrm>
              <a:off x="10560" y="5100"/>
              <a:ext cx="3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69" name="文本框 75"/>
            <p:cNvSpPr txBox="1"/>
            <p:nvPr/>
          </p:nvSpPr>
          <p:spPr>
            <a:xfrm>
              <a:off x="10920" y="510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向本级人民代表大会主</a:t>
              </a:r>
              <a:endParaRPr lang="zh-CN" altLang="en-US" sz="1200" b="1" dirty="0">
                <a:solidFill>
                  <a:srgbClr val="000000"/>
                </a:solidFill>
                <a:latin typeface="微软雅黑" panose="020B0503020204020204" pitchFamily="34" charset="-122"/>
              </a:endParaRPr>
            </a:p>
          </p:txBody>
        </p:sp>
        <p:sp>
          <p:nvSpPr>
            <p:cNvPr id="70" name="文本框 76"/>
            <p:cNvSpPr txBox="1"/>
            <p:nvPr/>
          </p:nvSpPr>
          <p:spPr>
            <a:xfrm>
              <a:off x="17200" y="50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级以上各级人民代</a:t>
              </a:r>
              <a:endParaRPr lang="zh-CN" altLang="en-US" sz="1200" b="1" dirty="0">
                <a:solidFill>
                  <a:srgbClr val="000000"/>
                </a:solidFill>
                <a:latin typeface="华文仿宋" pitchFamily="2" charset="-122"/>
                <a:ea typeface="华文仿宋" pitchFamily="2" charset="-122"/>
              </a:endParaRPr>
            </a:p>
          </p:txBody>
        </p:sp>
        <p:sp>
          <p:nvSpPr>
            <p:cNvPr id="71" name="文本框 77"/>
            <p:cNvSpPr txBox="1"/>
            <p:nvPr/>
          </p:nvSpPr>
          <p:spPr>
            <a:xfrm>
              <a:off x="6460" y="544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标、国家宏观调控总体要求和跨</a:t>
              </a:r>
              <a:endParaRPr lang="zh-CN" altLang="en-US" sz="1000" b="1" dirty="0">
                <a:solidFill>
                  <a:srgbClr val="000000"/>
                </a:solidFill>
                <a:latin typeface="微软雅黑" panose="020B0503020204020204" pitchFamily="34" charset="-122"/>
              </a:endParaRPr>
            </a:p>
          </p:txBody>
        </p:sp>
        <p:sp>
          <p:nvSpPr>
            <p:cNvPr id="72" name="文本框 78"/>
            <p:cNvSpPr txBox="1"/>
            <p:nvPr/>
          </p:nvSpPr>
          <p:spPr>
            <a:xfrm>
              <a:off x="10560" y="548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席团提出关于总预算草案</a:t>
              </a:r>
              <a:endParaRPr lang="zh-CN" altLang="en-US" sz="1200" b="1" dirty="0">
                <a:solidFill>
                  <a:srgbClr val="000000"/>
                </a:solidFill>
                <a:latin typeface="微软雅黑" panose="020B0503020204020204" pitchFamily="34" charset="-122"/>
              </a:endParaRPr>
            </a:p>
          </p:txBody>
        </p:sp>
        <p:sp>
          <p:nvSpPr>
            <p:cNvPr id="73" name="文本框 79"/>
            <p:cNvSpPr txBox="1"/>
            <p:nvPr/>
          </p:nvSpPr>
          <p:spPr>
            <a:xfrm>
              <a:off x="14400" y="5240"/>
              <a:ext cx="1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74" name="文本框 80"/>
            <p:cNvSpPr txBox="1"/>
            <p:nvPr/>
          </p:nvSpPr>
          <p:spPr>
            <a:xfrm>
              <a:off x="14540" y="5240"/>
              <a:ext cx="118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第五十七条</a:t>
              </a:r>
              <a:endParaRPr lang="zh-CN" altLang="en-US" sz="1100" b="1" dirty="0">
                <a:solidFill>
                  <a:srgbClr val="000000"/>
                </a:solidFill>
                <a:latin typeface="微软雅黑" panose="020B0503020204020204" pitchFamily="34" charset="-122"/>
              </a:endParaRPr>
            </a:p>
          </p:txBody>
        </p:sp>
        <p:sp>
          <p:nvSpPr>
            <p:cNvPr id="75" name="文本框 81"/>
            <p:cNvSpPr txBox="1"/>
            <p:nvPr/>
          </p:nvSpPr>
          <p:spPr>
            <a:xfrm>
              <a:off x="15720" y="524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76" name="文本框 82"/>
            <p:cNvSpPr txBox="1"/>
            <p:nvPr/>
          </p:nvSpPr>
          <p:spPr>
            <a:xfrm>
              <a:off x="3600" y="578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预算应当遵循</a:t>
              </a:r>
              <a:endParaRPr lang="zh-CN" altLang="en-US" sz="1200" b="1" dirty="0">
                <a:solidFill>
                  <a:srgbClr val="000000"/>
                </a:solidFill>
                <a:latin typeface="微软雅黑" panose="020B0503020204020204" pitchFamily="34" charset="-122"/>
              </a:endParaRPr>
            </a:p>
          </p:txBody>
        </p:sp>
        <p:sp>
          <p:nvSpPr>
            <p:cNvPr id="77" name="文本框 83"/>
            <p:cNvSpPr txBox="1"/>
            <p:nvPr/>
          </p:nvSpPr>
          <p:spPr>
            <a:xfrm>
              <a:off x="17200" y="550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表大会常务委员会</a:t>
              </a:r>
              <a:endParaRPr lang="zh-CN" altLang="en-US" sz="1200" b="1" dirty="0">
                <a:solidFill>
                  <a:srgbClr val="000000"/>
                </a:solidFill>
                <a:latin typeface="华文仿宋" pitchFamily="2" charset="-122"/>
                <a:ea typeface="华文仿宋" pitchFamily="2" charset="-122"/>
              </a:endParaRPr>
            </a:p>
          </p:txBody>
        </p:sp>
        <p:sp>
          <p:nvSpPr>
            <p:cNvPr id="78" name="文本框 84"/>
            <p:cNvSpPr txBox="1"/>
            <p:nvPr/>
          </p:nvSpPr>
          <p:spPr>
            <a:xfrm>
              <a:off x="6460" y="58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年度预算平衡的需要，参考上一</a:t>
              </a:r>
              <a:endParaRPr lang="zh-CN" altLang="en-US" sz="1000" b="1" dirty="0">
                <a:solidFill>
                  <a:srgbClr val="000000"/>
                </a:solidFill>
                <a:latin typeface="微软雅黑" panose="020B0503020204020204" pitchFamily="34" charset="-122"/>
              </a:endParaRPr>
            </a:p>
          </p:txBody>
        </p:sp>
        <p:sp>
          <p:nvSpPr>
            <p:cNvPr id="79" name="文本框 85"/>
            <p:cNvSpPr txBox="1"/>
            <p:nvPr/>
          </p:nvSpPr>
          <p:spPr>
            <a:xfrm>
              <a:off x="10560" y="58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及上一年总预算执行情况</a:t>
              </a:r>
              <a:endParaRPr lang="zh-CN" altLang="en-US" sz="1200" b="1" dirty="0">
                <a:solidFill>
                  <a:srgbClr val="000000"/>
                </a:solidFill>
                <a:latin typeface="微软雅黑" panose="020B0503020204020204" pitchFamily="34" charset="-122"/>
              </a:endParaRPr>
            </a:p>
          </p:txBody>
        </p:sp>
        <p:sp>
          <p:nvSpPr>
            <p:cNvPr id="80" name="文本框 86"/>
            <p:cNvSpPr txBox="1"/>
            <p:nvPr/>
          </p:nvSpPr>
          <p:spPr>
            <a:xfrm>
              <a:off x="14400" y="5720"/>
              <a:ext cx="20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81" name="文本框 87"/>
            <p:cNvSpPr txBox="1"/>
            <p:nvPr/>
          </p:nvSpPr>
          <p:spPr>
            <a:xfrm>
              <a:off x="14600" y="5720"/>
              <a:ext cx="118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第（三）款</a:t>
              </a:r>
              <a:endParaRPr lang="zh-CN" altLang="en-US" sz="1100" b="1" dirty="0">
                <a:solidFill>
                  <a:srgbClr val="000000"/>
                </a:solidFill>
                <a:latin typeface="微软雅黑" panose="020B0503020204020204" pitchFamily="34" charset="-122"/>
              </a:endParaRPr>
            </a:p>
          </p:txBody>
        </p:sp>
        <p:sp>
          <p:nvSpPr>
            <p:cNvPr id="82" name="文本框 88"/>
            <p:cNvSpPr txBox="1"/>
            <p:nvPr/>
          </p:nvSpPr>
          <p:spPr>
            <a:xfrm>
              <a:off x="15780" y="5720"/>
              <a:ext cx="2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83" name="文本框 89"/>
            <p:cNvSpPr txBox="1"/>
            <p:nvPr/>
          </p:nvSpPr>
          <p:spPr>
            <a:xfrm>
              <a:off x="2080" y="6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a:t>
              </a:r>
              <a:endParaRPr lang="zh-CN" altLang="en-US" sz="1600" b="1" dirty="0">
                <a:solidFill>
                  <a:srgbClr val="000000"/>
                </a:solidFill>
                <a:latin typeface="@微软雅黑" panose="020B0503020204020204" charset="-122"/>
                <a:ea typeface="@微软雅黑" panose="020B0503020204020204" charset="-122"/>
              </a:endParaRPr>
            </a:p>
          </p:txBody>
        </p:sp>
        <p:sp>
          <p:nvSpPr>
            <p:cNvPr id="84" name="文本框 90"/>
            <p:cNvSpPr txBox="1"/>
            <p:nvPr/>
          </p:nvSpPr>
          <p:spPr>
            <a:xfrm>
              <a:off x="6460" y="616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年预算执行情况、有关支出绩效</a:t>
              </a:r>
              <a:endParaRPr lang="zh-CN" altLang="en-US" sz="1000" b="1" dirty="0">
                <a:solidFill>
                  <a:srgbClr val="000000"/>
                </a:solidFill>
                <a:latin typeface="微软雅黑" panose="020B0503020204020204" pitchFamily="34" charset="-122"/>
              </a:endParaRPr>
            </a:p>
          </p:txBody>
        </p:sp>
        <p:sp>
          <p:nvSpPr>
            <p:cNvPr id="85" name="文本框 91"/>
            <p:cNvSpPr txBox="1"/>
            <p:nvPr/>
          </p:nvSpPr>
          <p:spPr>
            <a:xfrm>
              <a:off x="14400" y="6200"/>
              <a:ext cx="20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86" name="文本框 92"/>
            <p:cNvSpPr txBox="1"/>
            <p:nvPr/>
          </p:nvSpPr>
          <p:spPr>
            <a:xfrm>
              <a:off x="14600" y="6200"/>
              <a:ext cx="14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各级政府、各</a:t>
              </a:r>
              <a:endParaRPr lang="zh-CN" altLang="en-US" sz="1100" b="1" dirty="0">
                <a:solidFill>
                  <a:srgbClr val="000000"/>
                </a:solidFill>
                <a:latin typeface="微软雅黑" panose="020B0503020204020204" pitchFamily="34" charset="-122"/>
              </a:endParaRPr>
            </a:p>
          </p:txBody>
        </p:sp>
        <p:sp>
          <p:nvSpPr>
            <p:cNvPr id="87" name="文本框 93"/>
            <p:cNvSpPr txBox="1"/>
            <p:nvPr/>
          </p:nvSpPr>
          <p:spPr>
            <a:xfrm>
              <a:off x="17200" y="594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和乡、民族乡、镇</a:t>
              </a:r>
              <a:endParaRPr lang="zh-CN" altLang="en-US" sz="1200" b="1" dirty="0">
                <a:solidFill>
                  <a:srgbClr val="000000"/>
                </a:solidFill>
                <a:latin typeface="华文仿宋" pitchFamily="2" charset="-122"/>
                <a:ea typeface="华文仿宋" pitchFamily="2" charset="-122"/>
              </a:endParaRPr>
            </a:p>
          </p:txBody>
        </p:sp>
        <p:sp>
          <p:nvSpPr>
            <p:cNvPr id="88" name="文本框 94"/>
            <p:cNvSpPr txBox="1"/>
            <p:nvPr/>
          </p:nvSpPr>
          <p:spPr>
            <a:xfrm>
              <a:off x="2080" y="652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预</a:t>
              </a:r>
              <a:endParaRPr lang="zh-CN" altLang="en-US" sz="1600" b="1" dirty="0">
                <a:solidFill>
                  <a:srgbClr val="000000"/>
                </a:solidFill>
                <a:latin typeface="@微软雅黑" panose="020B0503020204020204" charset="-122"/>
                <a:ea typeface="@微软雅黑" panose="020B0503020204020204" charset="-122"/>
              </a:endParaRPr>
            </a:p>
          </p:txBody>
        </p:sp>
        <p:sp>
          <p:nvSpPr>
            <p:cNvPr id="89" name="文本框 95"/>
            <p:cNvSpPr txBox="1"/>
            <p:nvPr/>
          </p:nvSpPr>
          <p:spPr>
            <a:xfrm>
              <a:off x="3600" y="626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统筹兼顾、勤</a:t>
              </a:r>
              <a:endParaRPr lang="zh-CN" altLang="en-US" sz="1200" b="1" dirty="0">
                <a:solidFill>
                  <a:srgbClr val="000000"/>
                </a:solidFill>
                <a:latin typeface="微软雅黑" panose="020B0503020204020204" pitchFamily="34" charset="-122"/>
              </a:endParaRPr>
            </a:p>
          </p:txBody>
        </p:sp>
        <p:sp>
          <p:nvSpPr>
            <p:cNvPr id="90" name="文本框 96"/>
            <p:cNvSpPr txBox="1"/>
            <p:nvPr/>
          </p:nvSpPr>
          <p:spPr>
            <a:xfrm>
              <a:off x="6460" y="650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评价结果和本年度收支预测，按</a:t>
              </a:r>
              <a:endParaRPr lang="zh-CN" altLang="en-US" sz="1000" b="1" dirty="0">
                <a:solidFill>
                  <a:srgbClr val="000000"/>
                </a:solidFill>
                <a:latin typeface="微软雅黑" panose="020B0503020204020204" pitchFamily="34" charset="-122"/>
              </a:endParaRPr>
            </a:p>
          </p:txBody>
        </p:sp>
        <p:sp>
          <p:nvSpPr>
            <p:cNvPr id="91" name="文本框 97"/>
            <p:cNvSpPr txBox="1"/>
            <p:nvPr/>
          </p:nvSpPr>
          <p:spPr>
            <a:xfrm>
              <a:off x="10560" y="6220"/>
              <a:ext cx="192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的审查结果报告。</a:t>
              </a:r>
              <a:endParaRPr lang="zh-CN" altLang="en-US" sz="1200" b="1" dirty="0">
                <a:solidFill>
                  <a:srgbClr val="000000"/>
                </a:solidFill>
                <a:latin typeface="微软雅黑" panose="020B0503020204020204" pitchFamily="34" charset="-122"/>
              </a:endParaRPr>
            </a:p>
          </p:txBody>
        </p:sp>
        <p:sp>
          <p:nvSpPr>
            <p:cNvPr id="92" name="文本框 98"/>
            <p:cNvSpPr txBox="1"/>
            <p:nvPr/>
          </p:nvSpPr>
          <p:spPr>
            <a:xfrm>
              <a:off x="12480" y="622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93" name="文本框 99"/>
            <p:cNvSpPr txBox="1"/>
            <p:nvPr/>
          </p:nvSpPr>
          <p:spPr>
            <a:xfrm>
              <a:off x="17200" y="63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人民代表大会对本</a:t>
              </a:r>
              <a:endParaRPr lang="zh-CN" altLang="en-US" sz="1200" b="1" dirty="0">
                <a:solidFill>
                  <a:srgbClr val="000000"/>
                </a:solidFill>
                <a:latin typeface="华文仿宋" pitchFamily="2" charset="-122"/>
                <a:ea typeface="华文仿宋" pitchFamily="2" charset="-122"/>
              </a:endParaRPr>
            </a:p>
          </p:txBody>
        </p:sp>
        <p:sp>
          <p:nvSpPr>
            <p:cNvPr id="94" name="文本框 100"/>
            <p:cNvSpPr txBox="1"/>
            <p:nvPr/>
          </p:nvSpPr>
          <p:spPr>
            <a:xfrm>
              <a:off x="2080" y="68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算</a:t>
              </a:r>
              <a:endParaRPr lang="zh-CN" altLang="en-US" sz="1600" b="1" dirty="0">
                <a:solidFill>
                  <a:srgbClr val="000000"/>
                </a:solidFill>
                <a:latin typeface="@微软雅黑" panose="020B0503020204020204" charset="-122"/>
                <a:ea typeface="@微软雅黑" panose="020B0503020204020204" charset="-122"/>
              </a:endParaRPr>
            </a:p>
          </p:txBody>
        </p:sp>
        <p:sp>
          <p:nvSpPr>
            <p:cNvPr id="95" name="文本框 101"/>
            <p:cNvSpPr txBox="1"/>
            <p:nvPr/>
          </p:nvSpPr>
          <p:spPr>
            <a:xfrm>
              <a:off x="3600" y="674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俭节约、量力</a:t>
              </a:r>
              <a:endParaRPr lang="zh-CN" altLang="en-US" sz="1200" b="1" dirty="0">
                <a:solidFill>
                  <a:srgbClr val="000000"/>
                </a:solidFill>
                <a:latin typeface="微软雅黑" panose="020B0503020204020204" pitchFamily="34" charset="-122"/>
              </a:endParaRPr>
            </a:p>
          </p:txBody>
        </p:sp>
        <p:sp>
          <p:nvSpPr>
            <p:cNvPr id="96" name="文本框 102"/>
            <p:cNvSpPr txBox="1"/>
            <p:nvPr/>
          </p:nvSpPr>
          <p:spPr>
            <a:xfrm>
              <a:off x="6460" y="686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照规定程序征求有关方面意见</a:t>
              </a:r>
              <a:endParaRPr lang="zh-CN" altLang="en-US" sz="1000" b="1" dirty="0">
                <a:solidFill>
                  <a:srgbClr val="000000"/>
                </a:solidFill>
                <a:latin typeface="微软雅黑" panose="020B0503020204020204" pitchFamily="34" charset="-122"/>
              </a:endParaRPr>
            </a:p>
          </p:txBody>
        </p:sp>
        <p:sp>
          <p:nvSpPr>
            <p:cNvPr id="97" name="文本框 103"/>
            <p:cNvSpPr txBox="1"/>
            <p:nvPr/>
          </p:nvSpPr>
          <p:spPr>
            <a:xfrm>
              <a:off x="10560" y="6600"/>
              <a:ext cx="2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98" name="文本框 104"/>
            <p:cNvSpPr txBox="1"/>
            <p:nvPr/>
          </p:nvSpPr>
          <p:spPr>
            <a:xfrm>
              <a:off x="10760" y="660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审查结果报告应当包括下</a:t>
              </a:r>
              <a:endParaRPr lang="zh-CN" altLang="en-US" sz="1200" b="1" dirty="0">
                <a:solidFill>
                  <a:srgbClr val="000000"/>
                </a:solidFill>
                <a:latin typeface="微软雅黑" panose="020B0503020204020204" pitchFamily="34" charset="-122"/>
              </a:endParaRPr>
            </a:p>
          </p:txBody>
        </p:sp>
        <p:sp>
          <p:nvSpPr>
            <p:cNvPr id="99" name="文本框 105"/>
            <p:cNvSpPr txBox="1"/>
            <p:nvPr/>
          </p:nvSpPr>
          <p:spPr>
            <a:xfrm>
              <a:off x="14400" y="6700"/>
              <a:ext cx="16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部门、各单位应</a:t>
              </a:r>
              <a:endParaRPr lang="zh-CN" altLang="en-US" sz="1100" b="1" dirty="0">
                <a:solidFill>
                  <a:srgbClr val="000000"/>
                </a:solidFill>
                <a:latin typeface="微软雅黑" panose="020B0503020204020204" pitchFamily="34" charset="-122"/>
              </a:endParaRPr>
            </a:p>
          </p:txBody>
        </p:sp>
        <p:sp>
          <p:nvSpPr>
            <p:cNvPr id="100" name="文本框 106"/>
            <p:cNvSpPr txBox="1"/>
            <p:nvPr/>
          </p:nvSpPr>
          <p:spPr>
            <a:xfrm>
              <a:off x="17200" y="680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级决算草案，重点</a:t>
              </a:r>
              <a:endParaRPr lang="zh-CN" altLang="en-US" sz="1200" b="1" dirty="0">
                <a:solidFill>
                  <a:srgbClr val="000000"/>
                </a:solidFill>
                <a:latin typeface="华文仿宋" pitchFamily="2" charset="-122"/>
                <a:ea typeface="华文仿宋" pitchFamily="2" charset="-122"/>
              </a:endParaRPr>
            </a:p>
          </p:txBody>
        </p:sp>
        <p:sp>
          <p:nvSpPr>
            <p:cNvPr id="101" name="文本框 107"/>
            <p:cNvSpPr txBox="1"/>
            <p:nvPr/>
          </p:nvSpPr>
          <p:spPr>
            <a:xfrm>
              <a:off x="2080" y="718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法</a:t>
              </a:r>
              <a:endParaRPr lang="zh-CN" altLang="en-US" sz="1600" b="1" dirty="0">
                <a:solidFill>
                  <a:srgbClr val="000000"/>
                </a:solidFill>
                <a:latin typeface="@微软雅黑" panose="020B0503020204020204" charset="-122"/>
                <a:ea typeface="@微软雅黑" panose="020B0503020204020204" charset="-122"/>
              </a:endParaRPr>
            </a:p>
          </p:txBody>
        </p:sp>
        <p:sp>
          <p:nvSpPr>
            <p:cNvPr id="102" name="文本框 108"/>
            <p:cNvSpPr txBox="1"/>
            <p:nvPr/>
          </p:nvSpPr>
          <p:spPr>
            <a:xfrm>
              <a:off x="3600" y="724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而行、讲求绩</a:t>
              </a:r>
              <a:endParaRPr lang="zh-CN" altLang="en-US" sz="1200" b="1" dirty="0">
                <a:solidFill>
                  <a:srgbClr val="000000"/>
                </a:solidFill>
                <a:latin typeface="微软雅黑" panose="020B0503020204020204" pitchFamily="34" charset="-122"/>
              </a:endParaRPr>
            </a:p>
          </p:txBody>
        </p:sp>
        <p:sp>
          <p:nvSpPr>
            <p:cNvPr id="103" name="文本框 109"/>
            <p:cNvSpPr txBox="1"/>
            <p:nvPr/>
          </p:nvSpPr>
          <p:spPr>
            <a:xfrm>
              <a:off x="6460" y="7200"/>
              <a:ext cx="146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后，进行编制。</a:t>
              </a:r>
              <a:endParaRPr lang="zh-CN" altLang="en-US" sz="1000" b="1" dirty="0">
                <a:solidFill>
                  <a:srgbClr val="000000"/>
                </a:solidFill>
                <a:latin typeface="微软雅黑" panose="020B0503020204020204" pitchFamily="34" charset="-122"/>
              </a:endParaRPr>
            </a:p>
          </p:txBody>
        </p:sp>
        <p:sp>
          <p:nvSpPr>
            <p:cNvPr id="104" name="文本框 110"/>
            <p:cNvSpPr txBox="1"/>
            <p:nvPr/>
          </p:nvSpPr>
          <p:spPr>
            <a:xfrm>
              <a:off x="7920" y="7200"/>
              <a:ext cx="38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endParaRPr lang="zh-CN" altLang="en-US" sz="1000" b="1" dirty="0">
                <a:solidFill>
                  <a:srgbClr val="000000"/>
                </a:solidFill>
                <a:latin typeface="微软雅黑" panose="020B0503020204020204" pitchFamily="34" charset="-122"/>
              </a:endParaRPr>
            </a:p>
          </p:txBody>
        </p:sp>
        <p:sp>
          <p:nvSpPr>
            <p:cNvPr id="105" name="文本框 111"/>
            <p:cNvSpPr txBox="1"/>
            <p:nvPr/>
          </p:nvSpPr>
          <p:spPr>
            <a:xfrm>
              <a:off x="10560" y="698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列内容：（一）对上一年</a:t>
              </a:r>
              <a:endParaRPr lang="zh-CN" altLang="en-US" sz="1200" b="1" dirty="0">
                <a:solidFill>
                  <a:srgbClr val="000000"/>
                </a:solidFill>
                <a:latin typeface="微软雅黑" panose="020B0503020204020204" pitchFamily="34" charset="-122"/>
              </a:endParaRPr>
            </a:p>
          </p:txBody>
        </p:sp>
        <p:sp>
          <p:nvSpPr>
            <p:cNvPr id="106" name="文本框 112"/>
            <p:cNvSpPr txBox="1"/>
            <p:nvPr/>
          </p:nvSpPr>
          <p:spPr>
            <a:xfrm>
              <a:off x="14400" y="7180"/>
              <a:ext cx="16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当对预算支出情</a:t>
              </a:r>
              <a:endParaRPr lang="zh-CN" altLang="en-US" sz="1100" b="1" dirty="0">
                <a:solidFill>
                  <a:srgbClr val="000000"/>
                </a:solidFill>
                <a:latin typeface="微软雅黑" panose="020B0503020204020204" pitchFamily="34" charset="-122"/>
              </a:endParaRPr>
            </a:p>
          </p:txBody>
        </p:sp>
        <p:sp>
          <p:nvSpPr>
            <p:cNvPr id="107" name="文本框 113"/>
            <p:cNvSpPr txBox="1"/>
            <p:nvPr/>
          </p:nvSpPr>
          <p:spPr>
            <a:xfrm>
              <a:off x="2080" y="752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a:t>
              </a:r>
              <a:endParaRPr lang="zh-CN" altLang="en-US" sz="1600" b="1" dirty="0">
                <a:solidFill>
                  <a:srgbClr val="000000"/>
                </a:solidFill>
                <a:latin typeface="@微软雅黑" panose="020B0503020204020204" charset="-122"/>
                <a:ea typeface="@微软雅黑" panose="020B0503020204020204" charset="-122"/>
              </a:endParaRPr>
            </a:p>
          </p:txBody>
        </p:sp>
        <p:sp>
          <p:nvSpPr>
            <p:cNvPr id="108" name="文本框 114"/>
            <p:cNvSpPr txBox="1"/>
            <p:nvPr/>
          </p:nvSpPr>
          <p:spPr>
            <a:xfrm>
              <a:off x="6460" y="7560"/>
              <a:ext cx="18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endParaRPr lang="zh-CN" altLang="en-US" sz="1000" b="1" dirty="0">
                <a:solidFill>
                  <a:srgbClr val="000000"/>
                </a:solidFill>
                <a:latin typeface="微软雅黑" panose="020B0503020204020204" pitchFamily="34" charset="-122"/>
              </a:endParaRPr>
            </a:p>
          </p:txBody>
        </p:sp>
        <p:sp>
          <p:nvSpPr>
            <p:cNvPr id="109" name="文本框 115"/>
            <p:cNvSpPr txBox="1"/>
            <p:nvPr/>
          </p:nvSpPr>
          <p:spPr>
            <a:xfrm>
              <a:off x="6640" y="7560"/>
              <a:ext cx="270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第（三）款各部门、各单位应</a:t>
              </a:r>
              <a:endParaRPr lang="zh-CN" altLang="en-US" sz="1000" b="1" dirty="0">
                <a:solidFill>
                  <a:srgbClr val="000000"/>
                </a:solidFill>
                <a:latin typeface="微软雅黑" panose="020B0503020204020204" pitchFamily="34" charset="-122"/>
              </a:endParaRPr>
            </a:p>
          </p:txBody>
        </p:sp>
        <p:sp>
          <p:nvSpPr>
            <p:cNvPr id="110" name="文本框 116"/>
            <p:cNvSpPr txBox="1"/>
            <p:nvPr/>
          </p:nvSpPr>
          <p:spPr>
            <a:xfrm>
              <a:off x="10560" y="73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预算执行和落实本级人民</a:t>
              </a:r>
              <a:endParaRPr lang="zh-CN" altLang="en-US" sz="1200" b="1" dirty="0">
                <a:solidFill>
                  <a:srgbClr val="000000"/>
                </a:solidFill>
                <a:latin typeface="微软雅黑" panose="020B0503020204020204" pitchFamily="34" charset="-122"/>
              </a:endParaRPr>
            </a:p>
          </p:txBody>
        </p:sp>
        <p:sp>
          <p:nvSpPr>
            <p:cNvPr id="111" name="文本框 117"/>
            <p:cNvSpPr txBox="1"/>
            <p:nvPr/>
          </p:nvSpPr>
          <p:spPr>
            <a:xfrm>
              <a:off x="17200" y="7240"/>
              <a:ext cx="168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审查下列内容：</a:t>
              </a:r>
              <a:endParaRPr lang="zh-CN" altLang="en-US" sz="1200" b="1" dirty="0">
                <a:solidFill>
                  <a:srgbClr val="000000"/>
                </a:solidFill>
                <a:latin typeface="华文仿宋" pitchFamily="2" charset="-122"/>
                <a:ea typeface="华文仿宋" pitchFamily="2" charset="-122"/>
              </a:endParaRPr>
            </a:p>
          </p:txBody>
        </p:sp>
        <p:sp>
          <p:nvSpPr>
            <p:cNvPr id="112" name="文本框 118"/>
            <p:cNvSpPr txBox="1"/>
            <p:nvPr/>
          </p:nvSpPr>
          <p:spPr>
            <a:xfrm>
              <a:off x="2080" y="786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规</a:t>
              </a:r>
              <a:endParaRPr lang="zh-CN" altLang="en-US" sz="1600" b="1" dirty="0">
                <a:solidFill>
                  <a:srgbClr val="000000"/>
                </a:solidFill>
                <a:latin typeface="@微软雅黑" panose="020B0503020204020204" charset="-122"/>
                <a:ea typeface="@微软雅黑" panose="020B0503020204020204" charset="-122"/>
              </a:endParaRPr>
            </a:p>
          </p:txBody>
        </p:sp>
        <p:sp>
          <p:nvSpPr>
            <p:cNvPr id="113" name="文本框 119"/>
            <p:cNvSpPr txBox="1"/>
            <p:nvPr/>
          </p:nvSpPr>
          <p:spPr>
            <a:xfrm>
              <a:off x="3600" y="772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效和收支平衡</a:t>
              </a:r>
              <a:endParaRPr lang="zh-CN" altLang="en-US" sz="1200" b="1" dirty="0">
                <a:solidFill>
                  <a:srgbClr val="000000"/>
                </a:solidFill>
                <a:latin typeface="微软雅黑" panose="020B0503020204020204" pitchFamily="34" charset="-122"/>
              </a:endParaRPr>
            </a:p>
          </p:txBody>
        </p:sp>
        <p:sp>
          <p:nvSpPr>
            <p:cNvPr id="114" name="文本框 120"/>
            <p:cNvSpPr txBox="1"/>
            <p:nvPr/>
          </p:nvSpPr>
          <p:spPr>
            <a:xfrm>
              <a:off x="6460" y="79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当按照国务院财政部门制定的政</a:t>
              </a:r>
              <a:endParaRPr lang="zh-CN" altLang="en-US" sz="1000" b="1" dirty="0">
                <a:solidFill>
                  <a:srgbClr val="000000"/>
                </a:solidFill>
                <a:latin typeface="微软雅黑" panose="020B0503020204020204" pitchFamily="34" charset="-122"/>
              </a:endParaRPr>
            </a:p>
          </p:txBody>
        </p:sp>
        <p:sp>
          <p:nvSpPr>
            <p:cNvPr id="115" name="文本框 121"/>
            <p:cNvSpPr txBox="1"/>
            <p:nvPr/>
          </p:nvSpPr>
          <p:spPr>
            <a:xfrm>
              <a:off x="10560" y="772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代表大会预算决议的情况</a:t>
              </a:r>
              <a:endParaRPr lang="zh-CN" altLang="en-US" sz="1200" b="1" dirty="0">
                <a:solidFill>
                  <a:srgbClr val="000000"/>
                </a:solidFill>
                <a:latin typeface="微软雅黑" panose="020B0503020204020204" pitchFamily="34" charset="-122"/>
              </a:endParaRPr>
            </a:p>
          </p:txBody>
        </p:sp>
        <p:sp>
          <p:nvSpPr>
            <p:cNvPr id="116" name="文本框 122"/>
            <p:cNvSpPr txBox="1"/>
            <p:nvPr/>
          </p:nvSpPr>
          <p:spPr>
            <a:xfrm>
              <a:off x="14400" y="7660"/>
              <a:ext cx="14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况开展绩效评</a:t>
              </a:r>
              <a:endParaRPr lang="zh-CN" altLang="en-US" sz="1100" b="1" dirty="0">
                <a:solidFill>
                  <a:srgbClr val="000000"/>
                </a:solidFill>
                <a:latin typeface="微软雅黑" panose="020B0503020204020204" pitchFamily="34" charset="-122"/>
              </a:endParaRPr>
            </a:p>
          </p:txBody>
        </p:sp>
        <p:sp>
          <p:nvSpPr>
            <p:cNvPr id="117" name="文本框 123"/>
            <p:cNvSpPr txBox="1"/>
            <p:nvPr/>
          </p:nvSpPr>
          <p:spPr>
            <a:xfrm>
              <a:off x="17200" y="768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（二）支出政策实</a:t>
              </a:r>
              <a:endParaRPr lang="zh-CN" altLang="en-US" sz="1200" b="1" dirty="0">
                <a:solidFill>
                  <a:srgbClr val="000000"/>
                </a:solidFill>
                <a:latin typeface="华文仿宋" pitchFamily="2" charset="-122"/>
                <a:ea typeface="华文仿宋" pitchFamily="2" charset="-122"/>
              </a:endParaRPr>
            </a:p>
          </p:txBody>
        </p:sp>
        <p:sp>
          <p:nvSpPr>
            <p:cNvPr id="118" name="文本框 124"/>
            <p:cNvSpPr txBox="1"/>
            <p:nvPr/>
          </p:nvSpPr>
          <p:spPr>
            <a:xfrm>
              <a:off x="2080" y="8200"/>
              <a:ext cx="320" cy="44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charset="-122"/>
                  <a:ea typeface="@微软雅黑" panose="020B0503020204020204" charset="-122"/>
                </a:rPr>
                <a:t>定</a:t>
              </a:r>
              <a:endParaRPr lang="zh-CN" altLang="en-US" sz="1600" b="1" dirty="0">
                <a:solidFill>
                  <a:srgbClr val="000000"/>
                </a:solidFill>
                <a:latin typeface="@微软雅黑" panose="020B0503020204020204" charset="-122"/>
                <a:ea typeface="@微软雅黑" panose="020B0503020204020204" charset="-122"/>
              </a:endParaRPr>
            </a:p>
          </p:txBody>
        </p:sp>
        <p:sp>
          <p:nvSpPr>
            <p:cNvPr id="119" name="文本框 125"/>
            <p:cNvSpPr txBox="1"/>
            <p:nvPr/>
          </p:nvSpPr>
          <p:spPr>
            <a:xfrm>
              <a:off x="3600" y="8220"/>
              <a:ext cx="9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的原则。</a:t>
              </a:r>
              <a:endParaRPr lang="zh-CN" altLang="en-US" sz="1200" b="1" dirty="0">
                <a:solidFill>
                  <a:srgbClr val="000000"/>
                </a:solidFill>
                <a:latin typeface="微软雅黑" panose="020B0503020204020204" pitchFamily="34" charset="-122"/>
              </a:endParaRPr>
            </a:p>
          </p:txBody>
        </p:sp>
        <p:sp>
          <p:nvSpPr>
            <p:cNvPr id="120" name="文本框 126"/>
            <p:cNvSpPr txBox="1"/>
            <p:nvPr/>
          </p:nvSpPr>
          <p:spPr>
            <a:xfrm>
              <a:off x="4560" y="822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121" name="文本框 127"/>
            <p:cNvSpPr txBox="1"/>
            <p:nvPr/>
          </p:nvSpPr>
          <p:spPr>
            <a:xfrm>
              <a:off x="6460" y="826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府收支分类科目、预算支出标准</a:t>
              </a:r>
              <a:endParaRPr lang="zh-CN" altLang="en-US" sz="1000" b="1" dirty="0">
                <a:solidFill>
                  <a:srgbClr val="000000"/>
                </a:solidFill>
                <a:latin typeface="微软雅黑" panose="020B0503020204020204" pitchFamily="34" charset="-122"/>
              </a:endParaRPr>
            </a:p>
          </p:txBody>
        </p:sp>
        <p:sp>
          <p:nvSpPr>
            <p:cNvPr id="122" name="文本框 128"/>
            <p:cNvSpPr txBox="1"/>
            <p:nvPr/>
          </p:nvSpPr>
          <p:spPr>
            <a:xfrm>
              <a:off x="10560" y="8100"/>
              <a:ext cx="12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作出评价；</a:t>
              </a:r>
              <a:endParaRPr lang="zh-CN" altLang="en-US" sz="1200" b="1" dirty="0">
                <a:solidFill>
                  <a:srgbClr val="000000"/>
                </a:solidFill>
                <a:latin typeface="微软雅黑" panose="020B0503020204020204" pitchFamily="34" charset="-122"/>
              </a:endParaRPr>
            </a:p>
          </p:txBody>
        </p:sp>
        <p:sp>
          <p:nvSpPr>
            <p:cNvPr id="123" name="文本框 129"/>
            <p:cNvSpPr txBox="1"/>
            <p:nvPr/>
          </p:nvSpPr>
          <p:spPr>
            <a:xfrm>
              <a:off x="11760" y="8100"/>
              <a:ext cx="6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 </a:t>
              </a:r>
              <a:endParaRPr lang="zh-CN" altLang="en-US" sz="1200" b="1" dirty="0">
                <a:solidFill>
                  <a:srgbClr val="000000"/>
                </a:solidFill>
                <a:latin typeface="微软雅黑" panose="020B0503020204020204" pitchFamily="34" charset="-122"/>
              </a:endParaRPr>
            </a:p>
          </p:txBody>
        </p:sp>
        <p:sp>
          <p:nvSpPr>
            <p:cNvPr id="124" name="文本框 130"/>
            <p:cNvSpPr txBox="1"/>
            <p:nvPr/>
          </p:nvSpPr>
          <p:spPr>
            <a:xfrm>
              <a:off x="11820" y="8100"/>
              <a:ext cx="14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（四）对执行</a:t>
              </a:r>
              <a:endParaRPr lang="zh-CN" altLang="en-US" sz="1200" b="1" dirty="0">
                <a:solidFill>
                  <a:srgbClr val="000000"/>
                </a:solidFill>
                <a:latin typeface="微软雅黑" panose="020B0503020204020204" pitchFamily="34" charset="-122"/>
              </a:endParaRPr>
            </a:p>
          </p:txBody>
        </p:sp>
        <p:sp>
          <p:nvSpPr>
            <p:cNvPr id="125" name="文本框 131"/>
            <p:cNvSpPr txBox="1"/>
            <p:nvPr/>
          </p:nvSpPr>
          <p:spPr>
            <a:xfrm>
              <a:off x="14400" y="8140"/>
              <a:ext cx="4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价。</a:t>
              </a:r>
              <a:endParaRPr lang="zh-CN" altLang="en-US" sz="1100" b="1" dirty="0">
                <a:solidFill>
                  <a:srgbClr val="000000"/>
                </a:solidFill>
                <a:latin typeface="微软雅黑" panose="020B0503020204020204" pitchFamily="34" charset="-122"/>
              </a:endParaRPr>
            </a:p>
          </p:txBody>
        </p:sp>
        <p:sp>
          <p:nvSpPr>
            <p:cNvPr id="126" name="文本框 132"/>
            <p:cNvSpPr txBox="1"/>
            <p:nvPr/>
          </p:nvSpPr>
          <p:spPr>
            <a:xfrm>
              <a:off x="14860" y="814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127" name="文本框 133"/>
            <p:cNvSpPr txBox="1"/>
            <p:nvPr/>
          </p:nvSpPr>
          <p:spPr>
            <a:xfrm>
              <a:off x="17200" y="8100"/>
              <a:ext cx="168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施情况和重点支</a:t>
              </a:r>
              <a:endParaRPr lang="zh-CN" altLang="en-US" sz="1200" b="1" dirty="0">
                <a:solidFill>
                  <a:srgbClr val="000000"/>
                </a:solidFill>
                <a:latin typeface="华文仿宋" pitchFamily="2" charset="-122"/>
                <a:ea typeface="华文仿宋" pitchFamily="2" charset="-122"/>
              </a:endParaRPr>
            </a:p>
          </p:txBody>
        </p:sp>
        <p:sp>
          <p:nvSpPr>
            <p:cNvPr id="128" name="文本框 134"/>
            <p:cNvSpPr txBox="1"/>
            <p:nvPr/>
          </p:nvSpPr>
          <p:spPr>
            <a:xfrm>
              <a:off x="2080" y="8540"/>
              <a:ext cx="440" cy="100"/>
            </a:xfrm>
            <a:prstGeom prst="rect">
              <a:avLst/>
            </a:prstGeom>
            <a:noFill/>
            <a:ln w="9525">
              <a:noFill/>
            </a:ln>
          </p:spPr>
          <p:txBody>
            <a:bodyPr wrap="none" lIns="0" tIns="0" rIns="0" bIns="0" anchor="ctr" anchorCtr="0"/>
            <a:lstStyle/>
            <a:p>
              <a:pPr eaLnBrk="1" hangingPunct="1"/>
              <a:r>
                <a:rPr lang="zh-CN" altLang="en-US" sz="1600" b="1" dirty="0">
                  <a:solidFill>
                    <a:srgbClr val="000000"/>
                  </a:solidFill>
                  <a:latin typeface="微软雅黑" panose="020B0503020204020204" pitchFamily="34" charset="-122"/>
                </a:rPr>
                <a:t> </a:t>
              </a:r>
              <a:endParaRPr lang="zh-CN" altLang="en-US" sz="1600" b="1" dirty="0">
                <a:solidFill>
                  <a:srgbClr val="000000"/>
                </a:solidFill>
                <a:latin typeface="微软雅黑" panose="020B0503020204020204" pitchFamily="34" charset="-122"/>
              </a:endParaRPr>
            </a:p>
          </p:txBody>
        </p:sp>
        <p:sp>
          <p:nvSpPr>
            <p:cNvPr id="129" name="文本框 135"/>
            <p:cNvSpPr txBox="1"/>
            <p:nvPr/>
          </p:nvSpPr>
          <p:spPr>
            <a:xfrm>
              <a:off x="6460" y="86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和要求，以及绩效目标管理等预</a:t>
              </a:r>
              <a:endParaRPr lang="zh-CN" altLang="en-US" sz="1000" b="1" dirty="0">
                <a:solidFill>
                  <a:srgbClr val="000000"/>
                </a:solidFill>
                <a:latin typeface="微软雅黑" panose="020B0503020204020204" pitchFamily="34" charset="-122"/>
              </a:endParaRPr>
            </a:p>
          </p:txBody>
        </p:sp>
        <p:sp>
          <p:nvSpPr>
            <p:cNvPr id="130" name="文本框 136"/>
            <p:cNvSpPr txBox="1"/>
            <p:nvPr/>
          </p:nvSpPr>
          <p:spPr>
            <a:xfrm>
              <a:off x="10560" y="846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年度预算、改进预算管</a:t>
              </a:r>
              <a:endParaRPr lang="zh-CN" altLang="en-US" sz="1200" b="1" dirty="0">
                <a:solidFill>
                  <a:srgbClr val="000000"/>
                </a:solidFill>
                <a:latin typeface="微软雅黑" panose="020B0503020204020204" pitchFamily="34" charset="-122"/>
              </a:endParaRPr>
            </a:p>
          </p:txBody>
        </p:sp>
        <p:sp>
          <p:nvSpPr>
            <p:cNvPr id="131" name="文本框 137"/>
            <p:cNvSpPr txBox="1"/>
            <p:nvPr/>
          </p:nvSpPr>
          <p:spPr>
            <a:xfrm>
              <a:off x="14400" y="8620"/>
              <a:ext cx="2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132" name="文本框 138"/>
            <p:cNvSpPr txBox="1"/>
            <p:nvPr/>
          </p:nvSpPr>
          <p:spPr>
            <a:xfrm>
              <a:off x="17200" y="854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出、重大投资项目</a:t>
              </a:r>
              <a:endParaRPr lang="zh-CN" altLang="en-US" sz="1200" b="1" dirty="0">
                <a:solidFill>
                  <a:srgbClr val="000000"/>
                </a:solidFill>
                <a:latin typeface="华文仿宋" pitchFamily="2" charset="-122"/>
                <a:ea typeface="华文仿宋" pitchFamily="2" charset="-122"/>
              </a:endParaRPr>
            </a:p>
          </p:txBody>
        </p:sp>
        <p:sp>
          <p:nvSpPr>
            <p:cNvPr id="133" name="文本框 139"/>
            <p:cNvSpPr txBox="1"/>
            <p:nvPr/>
          </p:nvSpPr>
          <p:spPr>
            <a:xfrm>
              <a:off x="6460" y="898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算编制规定，根据其依法履行职</a:t>
              </a:r>
              <a:endParaRPr lang="zh-CN" altLang="en-US" sz="1000" b="1" dirty="0">
                <a:solidFill>
                  <a:srgbClr val="000000"/>
                </a:solidFill>
                <a:latin typeface="微软雅黑" panose="020B0503020204020204" pitchFamily="34" charset="-122"/>
              </a:endParaRPr>
            </a:p>
          </p:txBody>
        </p:sp>
        <p:sp>
          <p:nvSpPr>
            <p:cNvPr id="134" name="文本框 140"/>
            <p:cNvSpPr txBox="1"/>
            <p:nvPr/>
          </p:nvSpPr>
          <p:spPr>
            <a:xfrm>
              <a:off x="10560" y="8840"/>
              <a:ext cx="264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理、提高预算绩效、加强</a:t>
              </a:r>
              <a:endParaRPr lang="zh-CN" altLang="en-US" sz="1200" b="1" dirty="0">
                <a:solidFill>
                  <a:srgbClr val="000000"/>
                </a:solidFill>
                <a:latin typeface="微软雅黑" panose="020B0503020204020204" pitchFamily="34" charset="-122"/>
              </a:endParaRPr>
            </a:p>
          </p:txBody>
        </p:sp>
        <p:sp>
          <p:nvSpPr>
            <p:cNvPr id="135" name="文本框 141"/>
            <p:cNvSpPr txBox="1"/>
            <p:nvPr/>
          </p:nvSpPr>
          <p:spPr>
            <a:xfrm>
              <a:off x="10560" y="9220"/>
              <a:ext cx="2400" cy="30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微软雅黑" panose="020B0503020204020204" pitchFamily="34" charset="-122"/>
                </a:rPr>
                <a:t>预算监督等提出意见和</a:t>
              </a:r>
              <a:endParaRPr lang="zh-CN" altLang="en-US" sz="1200" b="1" dirty="0">
                <a:solidFill>
                  <a:srgbClr val="000000"/>
                </a:solidFill>
                <a:latin typeface="微软雅黑" panose="020B0503020204020204" pitchFamily="34" charset="-122"/>
              </a:endParaRPr>
            </a:p>
          </p:txBody>
        </p:sp>
        <p:sp>
          <p:nvSpPr>
            <p:cNvPr id="136" name="文本框 142"/>
            <p:cNvSpPr txBox="1"/>
            <p:nvPr/>
          </p:nvSpPr>
          <p:spPr>
            <a:xfrm>
              <a:off x="12980" y="9220"/>
              <a:ext cx="22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建</a:t>
              </a:r>
              <a:endParaRPr lang="zh-CN" altLang="en-US" sz="1100" b="1" dirty="0">
                <a:solidFill>
                  <a:srgbClr val="000000"/>
                </a:solidFill>
                <a:latin typeface="微软雅黑" panose="020B0503020204020204" pitchFamily="34" charset="-122"/>
              </a:endParaRPr>
            </a:p>
          </p:txBody>
        </p:sp>
        <p:sp>
          <p:nvSpPr>
            <p:cNvPr id="137" name="文本框 143"/>
            <p:cNvSpPr txBox="1"/>
            <p:nvPr/>
          </p:nvSpPr>
          <p:spPr>
            <a:xfrm>
              <a:off x="17200" y="8960"/>
              <a:ext cx="1920" cy="280"/>
            </a:xfrm>
            <a:prstGeom prst="rect">
              <a:avLst/>
            </a:prstGeom>
            <a:noFill/>
            <a:ln w="9525">
              <a:noFill/>
            </a:ln>
          </p:spPr>
          <p:txBody>
            <a:bodyPr wrap="none" lIns="0" tIns="0" rIns="0" bIns="0" anchor="ctr" anchorCtr="0"/>
            <a:lstStyle/>
            <a:p>
              <a:pPr eaLnBrk="1" hangingPunct="1"/>
              <a:r>
                <a:rPr lang="zh-CN" altLang="en-US" sz="1200" b="1" dirty="0">
                  <a:solidFill>
                    <a:srgbClr val="000000"/>
                  </a:solidFill>
                  <a:latin typeface="华文仿宋" pitchFamily="2" charset="-122"/>
                  <a:ea typeface="华文仿宋" pitchFamily="2" charset="-122"/>
                </a:rPr>
                <a:t>资金的使用及绩效</a:t>
              </a:r>
              <a:endParaRPr lang="zh-CN" altLang="en-US" sz="1200" b="1" dirty="0">
                <a:solidFill>
                  <a:srgbClr val="000000"/>
                </a:solidFill>
                <a:latin typeface="华文仿宋" pitchFamily="2" charset="-122"/>
                <a:ea typeface="华文仿宋" pitchFamily="2" charset="-122"/>
              </a:endParaRPr>
            </a:p>
          </p:txBody>
        </p:sp>
        <p:sp>
          <p:nvSpPr>
            <p:cNvPr id="138" name="文本框 144"/>
            <p:cNvSpPr txBox="1"/>
            <p:nvPr/>
          </p:nvSpPr>
          <p:spPr>
            <a:xfrm>
              <a:off x="6460" y="932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能和事业发展的需要以及存量资</a:t>
              </a:r>
              <a:endParaRPr lang="zh-CN" altLang="en-US" sz="1000" b="1" dirty="0">
                <a:solidFill>
                  <a:srgbClr val="000000"/>
                </a:solidFill>
                <a:latin typeface="微软雅黑" panose="020B0503020204020204" pitchFamily="34" charset="-122"/>
              </a:endParaRPr>
            </a:p>
          </p:txBody>
        </p:sp>
        <p:sp>
          <p:nvSpPr>
            <p:cNvPr id="139" name="文本框 145"/>
            <p:cNvSpPr txBox="1"/>
            <p:nvPr/>
          </p:nvSpPr>
          <p:spPr>
            <a:xfrm>
              <a:off x="10560" y="9600"/>
              <a:ext cx="4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议。</a:t>
              </a:r>
              <a:endParaRPr lang="zh-CN" altLang="en-US" sz="1100" b="1" dirty="0">
                <a:solidFill>
                  <a:srgbClr val="000000"/>
                </a:solidFill>
                <a:latin typeface="微软雅黑" panose="020B0503020204020204" pitchFamily="34" charset="-122"/>
              </a:endParaRPr>
            </a:p>
          </p:txBody>
        </p:sp>
        <p:sp>
          <p:nvSpPr>
            <p:cNvPr id="140" name="文本框 146"/>
            <p:cNvSpPr txBox="1"/>
            <p:nvPr/>
          </p:nvSpPr>
          <p:spPr>
            <a:xfrm>
              <a:off x="11040" y="9600"/>
              <a:ext cx="60" cy="30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微软雅黑" panose="020B0503020204020204" pitchFamily="34" charset="-122"/>
                </a:rPr>
                <a:t> </a:t>
              </a:r>
              <a:endParaRPr lang="zh-CN" altLang="en-US" sz="1100" b="1" dirty="0">
                <a:solidFill>
                  <a:srgbClr val="000000"/>
                </a:solidFill>
                <a:latin typeface="微软雅黑" panose="020B0503020204020204" pitchFamily="34" charset="-122"/>
              </a:endParaRPr>
            </a:p>
          </p:txBody>
        </p:sp>
        <p:sp>
          <p:nvSpPr>
            <p:cNvPr id="141" name="文本框 147"/>
            <p:cNvSpPr txBox="1"/>
            <p:nvPr/>
          </p:nvSpPr>
          <p:spPr>
            <a:xfrm>
              <a:off x="17200" y="9400"/>
              <a:ext cx="70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ea typeface="华文仿宋" pitchFamily="2" charset="-122"/>
                </a:rPr>
                <a:t>情况；</a:t>
              </a:r>
              <a:endParaRPr lang="zh-CN" altLang="en-US" sz="1100" b="1" dirty="0">
                <a:solidFill>
                  <a:srgbClr val="000000"/>
                </a:solidFill>
                <a:latin typeface="华文仿宋" pitchFamily="2" charset="-122"/>
                <a:ea typeface="华文仿宋" pitchFamily="2" charset="-122"/>
              </a:endParaRPr>
            </a:p>
          </p:txBody>
        </p:sp>
        <p:sp>
          <p:nvSpPr>
            <p:cNvPr id="142" name="文本框 148"/>
            <p:cNvSpPr txBox="1"/>
            <p:nvPr/>
          </p:nvSpPr>
          <p:spPr>
            <a:xfrm>
              <a:off x="17920" y="940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143" name="文本框 149"/>
            <p:cNvSpPr txBox="1"/>
            <p:nvPr/>
          </p:nvSpPr>
          <p:spPr>
            <a:xfrm>
              <a:off x="6460" y="9680"/>
              <a:ext cx="29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产情况，编制本部门、本单位预</a:t>
              </a:r>
              <a:endParaRPr lang="zh-CN" altLang="en-US" sz="1000" b="1" dirty="0">
                <a:solidFill>
                  <a:srgbClr val="000000"/>
                </a:solidFill>
                <a:latin typeface="微软雅黑" panose="020B0503020204020204" pitchFamily="34" charset="-122"/>
              </a:endParaRPr>
            </a:p>
          </p:txBody>
        </p:sp>
        <p:sp>
          <p:nvSpPr>
            <p:cNvPr id="144" name="文本框 150"/>
            <p:cNvSpPr txBox="1"/>
            <p:nvPr/>
          </p:nvSpPr>
          <p:spPr>
            <a:xfrm>
              <a:off x="6460" y="10040"/>
              <a:ext cx="82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算草案。</a:t>
              </a:r>
              <a:endParaRPr lang="zh-CN" altLang="en-US" sz="1000" b="1" dirty="0">
                <a:solidFill>
                  <a:srgbClr val="000000"/>
                </a:solidFill>
                <a:latin typeface="微软雅黑" panose="020B0503020204020204" pitchFamily="34" charset="-122"/>
              </a:endParaRPr>
            </a:p>
          </p:txBody>
        </p:sp>
        <p:sp>
          <p:nvSpPr>
            <p:cNvPr id="145" name="文本框 151"/>
            <p:cNvSpPr txBox="1"/>
            <p:nvPr/>
          </p:nvSpPr>
          <p:spPr>
            <a:xfrm>
              <a:off x="7300" y="10040"/>
              <a:ext cx="60" cy="260"/>
            </a:xfrm>
            <a:prstGeom prst="rect">
              <a:avLst/>
            </a:prstGeom>
            <a:noFill/>
            <a:ln w="9525">
              <a:noFill/>
            </a:ln>
          </p:spPr>
          <p:txBody>
            <a:bodyPr wrap="none" lIns="0" tIns="0" rIns="0" bIns="0" anchor="ctr" anchorCtr="0"/>
            <a:lstStyle/>
            <a:p>
              <a:pPr eaLnBrk="1" hangingPunct="1"/>
              <a:r>
                <a:rPr lang="zh-CN" altLang="en-US" sz="1000" b="1" dirty="0">
                  <a:solidFill>
                    <a:srgbClr val="000000"/>
                  </a:solidFill>
                  <a:latin typeface="微软雅黑" panose="020B0503020204020204" pitchFamily="34" charset="-122"/>
                </a:rPr>
                <a:t> </a:t>
              </a:r>
              <a:endParaRPr lang="zh-CN" altLang="en-US" sz="1000" b="1" dirty="0">
                <a:solidFill>
                  <a:srgbClr val="000000"/>
                </a:solidFill>
                <a:latin typeface="微软雅黑" panose="020B0503020204020204" pitchFamily="34" charset="-122"/>
              </a:endParaRPr>
            </a:p>
          </p:txBody>
        </p:sp>
        <p:sp>
          <p:nvSpPr>
            <p:cNvPr id="146" name="文本框 152"/>
            <p:cNvSpPr txBox="1"/>
            <p:nvPr/>
          </p:nvSpPr>
          <p:spPr>
            <a:xfrm>
              <a:off x="10560" y="996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147" name="文本框 153"/>
            <p:cNvSpPr txBox="1"/>
            <p:nvPr/>
          </p:nvSpPr>
          <p:spPr>
            <a:xfrm>
              <a:off x="10560" y="10260"/>
              <a:ext cx="40" cy="280"/>
            </a:xfrm>
            <a:prstGeom prst="rect">
              <a:avLst/>
            </a:prstGeom>
            <a:noFill/>
            <a:ln w="9525">
              <a:noFill/>
            </a:ln>
          </p:spPr>
          <p:txBody>
            <a:bodyPr wrap="none" lIns="0" tIns="0" rIns="0" bIns="0" anchor="ctr" anchorCtr="0"/>
            <a:lstStyle/>
            <a:p>
              <a:pPr eaLnBrk="1" hangingPunct="1"/>
              <a:r>
                <a:rPr lang="zh-CN" altLang="en-US" sz="1100" b="1" dirty="0">
                  <a:solidFill>
                    <a:srgbClr val="000000"/>
                  </a:solidFill>
                  <a:latin typeface="华文仿宋" pitchFamily="2" charset="-122"/>
                </a:rPr>
                <a:t> </a:t>
              </a:r>
              <a:endParaRPr lang="zh-CN" altLang="en-US" sz="1100" b="1" dirty="0">
                <a:solidFill>
                  <a:srgbClr val="000000"/>
                </a:solidFill>
                <a:latin typeface="华文仿宋" pitchFamily="2" charset="-122"/>
              </a:endParaRPr>
            </a:p>
          </p:txBody>
        </p:sp>
        <p:sp>
          <p:nvSpPr>
            <p:cNvPr id="148" name="文本框 154"/>
            <p:cNvSpPr txBox="1"/>
            <p:nvPr/>
          </p:nvSpPr>
          <p:spPr>
            <a:xfrm>
              <a:off x="4600" y="11040"/>
              <a:ext cx="30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原</a:t>
              </a:r>
              <a:endParaRPr lang="zh-CN" altLang="en-US" sz="1500" b="1" dirty="0">
                <a:solidFill>
                  <a:srgbClr val="000000"/>
                </a:solidFill>
                <a:latin typeface="微软雅黑" panose="020B0503020204020204" pitchFamily="34" charset="-122"/>
              </a:endParaRPr>
            </a:p>
          </p:txBody>
        </p:sp>
        <p:sp>
          <p:nvSpPr>
            <p:cNvPr id="149" name="文本框 155"/>
            <p:cNvSpPr txBox="1"/>
            <p:nvPr/>
          </p:nvSpPr>
          <p:spPr>
            <a:xfrm>
              <a:off x="4900" y="1104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endParaRPr lang="zh-CN" altLang="en-US" sz="1500" b="1" dirty="0">
                <a:solidFill>
                  <a:srgbClr val="000000"/>
                </a:solidFill>
                <a:latin typeface="微软雅黑" panose="020B0503020204020204" pitchFamily="34" charset="-122"/>
              </a:endParaRPr>
            </a:p>
          </p:txBody>
        </p:sp>
        <p:sp>
          <p:nvSpPr>
            <p:cNvPr id="150" name="文本框 156"/>
            <p:cNvSpPr txBox="1"/>
            <p:nvPr/>
          </p:nvSpPr>
          <p:spPr>
            <a:xfrm>
              <a:off x="4980" y="11040"/>
              <a:ext cx="30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则</a:t>
              </a:r>
              <a:endParaRPr lang="zh-CN" altLang="en-US" sz="1500" b="1" dirty="0">
                <a:solidFill>
                  <a:srgbClr val="000000"/>
                </a:solidFill>
                <a:latin typeface="微软雅黑" panose="020B0503020204020204" pitchFamily="34" charset="-122"/>
              </a:endParaRPr>
            </a:p>
          </p:txBody>
        </p:sp>
        <p:sp>
          <p:nvSpPr>
            <p:cNvPr id="151" name="文本框 157"/>
            <p:cNvSpPr txBox="1"/>
            <p:nvPr/>
          </p:nvSpPr>
          <p:spPr>
            <a:xfrm>
              <a:off x="5300" y="1104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endParaRPr lang="zh-CN" altLang="en-US" sz="1500" b="1" dirty="0">
                <a:solidFill>
                  <a:srgbClr val="000000"/>
                </a:solidFill>
                <a:latin typeface="微软雅黑" panose="020B0503020204020204" pitchFamily="34" charset="-122"/>
              </a:endParaRPr>
            </a:p>
          </p:txBody>
        </p:sp>
        <p:sp>
          <p:nvSpPr>
            <p:cNvPr id="152" name="文本框 158"/>
            <p:cNvSpPr txBox="1"/>
            <p:nvPr/>
          </p:nvSpPr>
          <p:spPr>
            <a:xfrm>
              <a:off x="6500" y="108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评价结果</a:t>
              </a:r>
              <a:endParaRPr lang="zh-CN" altLang="en-US" sz="1300" b="1" dirty="0">
                <a:solidFill>
                  <a:srgbClr val="000000"/>
                </a:solidFill>
                <a:latin typeface="微软雅黑" panose="020B0503020204020204" pitchFamily="34" charset="-122"/>
              </a:endParaRPr>
            </a:p>
          </p:txBody>
        </p:sp>
        <p:sp>
          <p:nvSpPr>
            <p:cNvPr id="153" name="文本框 159"/>
            <p:cNvSpPr txBox="1"/>
            <p:nvPr/>
          </p:nvSpPr>
          <p:spPr>
            <a:xfrm>
              <a:off x="6780" y="11220"/>
              <a:ext cx="5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应用</a:t>
              </a:r>
              <a:endParaRPr lang="zh-CN" altLang="en-US" sz="1300" b="1" dirty="0">
                <a:solidFill>
                  <a:srgbClr val="000000"/>
                </a:solidFill>
                <a:latin typeface="微软雅黑" panose="020B0503020204020204" pitchFamily="34" charset="-122"/>
              </a:endParaRPr>
            </a:p>
          </p:txBody>
        </p:sp>
        <p:sp>
          <p:nvSpPr>
            <p:cNvPr id="154" name="文本框 160"/>
            <p:cNvSpPr txBox="1"/>
            <p:nvPr/>
          </p:nvSpPr>
          <p:spPr>
            <a:xfrm>
              <a:off x="7320" y="1122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155" name="文本框 161"/>
            <p:cNvSpPr txBox="1"/>
            <p:nvPr/>
          </p:nvSpPr>
          <p:spPr>
            <a:xfrm>
              <a:off x="7580" y="10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156" name="文本框 162"/>
            <p:cNvSpPr txBox="1"/>
            <p:nvPr/>
          </p:nvSpPr>
          <p:spPr>
            <a:xfrm>
              <a:off x="8580" y="10880"/>
              <a:ext cx="10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绩效目标</a:t>
              </a:r>
              <a:endParaRPr lang="zh-CN" altLang="en-US" sz="1300" b="1" dirty="0">
                <a:solidFill>
                  <a:srgbClr val="000000"/>
                </a:solidFill>
                <a:latin typeface="微软雅黑" panose="020B0503020204020204" pitchFamily="34" charset="-122"/>
              </a:endParaRPr>
            </a:p>
          </p:txBody>
        </p:sp>
        <p:sp>
          <p:nvSpPr>
            <p:cNvPr id="157" name="文本框 163"/>
            <p:cNvSpPr txBox="1"/>
            <p:nvPr/>
          </p:nvSpPr>
          <p:spPr>
            <a:xfrm>
              <a:off x="8840" y="11220"/>
              <a:ext cx="54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管理</a:t>
              </a:r>
              <a:endParaRPr lang="zh-CN" altLang="en-US" sz="1300" b="1" dirty="0">
                <a:solidFill>
                  <a:srgbClr val="000000"/>
                </a:solidFill>
                <a:latin typeface="微软雅黑" panose="020B0503020204020204" pitchFamily="34" charset="-122"/>
              </a:endParaRPr>
            </a:p>
          </p:txBody>
        </p:sp>
        <p:sp>
          <p:nvSpPr>
            <p:cNvPr id="158" name="文本框 164"/>
            <p:cNvSpPr txBox="1"/>
            <p:nvPr/>
          </p:nvSpPr>
          <p:spPr>
            <a:xfrm>
              <a:off x="9380" y="1122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159" name="文本框 165"/>
            <p:cNvSpPr txBox="1"/>
            <p:nvPr/>
          </p:nvSpPr>
          <p:spPr>
            <a:xfrm>
              <a:off x="9660" y="10880"/>
              <a:ext cx="80" cy="340"/>
            </a:xfrm>
            <a:prstGeom prst="rect">
              <a:avLst/>
            </a:prstGeom>
            <a:noFill/>
            <a:ln w="9525">
              <a:noFill/>
            </a:ln>
          </p:spPr>
          <p:txBody>
            <a:bodyPr wrap="none" lIns="0" tIns="0" rIns="0" bIns="0" anchor="ctr" anchorCtr="0"/>
            <a:lstStyle/>
            <a:p>
              <a:pPr eaLnBrk="1" hangingPunct="1"/>
              <a:r>
                <a:rPr lang="zh-CN" altLang="en-US" sz="1300" b="1" dirty="0">
                  <a:solidFill>
                    <a:srgbClr val="000000"/>
                  </a:solidFill>
                  <a:latin typeface="微软雅黑" panose="020B0503020204020204" pitchFamily="34" charset="-122"/>
                </a:rPr>
                <a:t> </a:t>
              </a:r>
              <a:endParaRPr lang="zh-CN" altLang="en-US" sz="1300" b="1" dirty="0">
                <a:solidFill>
                  <a:srgbClr val="000000"/>
                </a:solidFill>
                <a:latin typeface="微软雅黑" panose="020B0503020204020204" pitchFamily="34" charset="-122"/>
              </a:endParaRPr>
            </a:p>
          </p:txBody>
        </p:sp>
        <p:sp>
          <p:nvSpPr>
            <p:cNvPr id="160" name="文本框 166"/>
            <p:cNvSpPr txBox="1"/>
            <p:nvPr/>
          </p:nvSpPr>
          <p:spPr>
            <a:xfrm>
              <a:off x="11380" y="1110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人大审查</a:t>
              </a:r>
              <a:endParaRPr lang="zh-CN" altLang="en-US" sz="1500" b="1" dirty="0">
                <a:solidFill>
                  <a:srgbClr val="000000"/>
                </a:solidFill>
                <a:latin typeface="微软雅黑" panose="020B0503020204020204" pitchFamily="34" charset="-122"/>
              </a:endParaRPr>
            </a:p>
          </p:txBody>
        </p:sp>
        <p:sp>
          <p:nvSpPr>
            <p:cNvPr id="161" name="文本框 167"/>
            <p:cNvSpPr txBox="1"/>
            <p:nvPr/>
          </p:nvSpPr>
          <p:spPr>
            <a:xfrm>
              <a:off x="12600" y="11100"/>
              <a:ext cx="16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endParaRPr lang="zh-CN" altLang="en-US" sz="1500" b="1" dirty="0">
                <a:solidFill>
                  <a:srgbClr val="000000"/>
                </a:solidFill>
                <a:latin typeface="微软雅黑" panose="020B0503020204020204" pitchFamily="34" charset="-122"/>
              </a:endParaRPr>
            </a:p>
          </p:txBody>
        </p:sp>
        <p:sp>
          <p:nvSpPr>
            <p:cNvPr id="162" name="文本框 168"/>
            <p:cNvSpPr txBox="1"/>
            <p:nvPr/>
          </p:nvSpPr>
          <p:spPr>
            <a:xfrm>
              <a:off x="14500" y="1096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绩效评价</a:t>
              </a:r>
              <a:endParaRPr lang="zh-CN" altLang="en-US" sz="1500" b="1" dirty="0">
                <a:solidFill>
                  <a:srgbClr val="000000"/>
                </a:solidFill>
                <a:latin typeface="微软雅黑" panose="020B0503020204020204" pitchFamily="34" charset="-122"/>
              </a:endParaRPr>
            </a:p>
          </p:txBody>
        </p:sp>
        <p:sp>
          <p:nvSpPr>
            <p:cNvPr id="163" name="文本框 169"/>
            <p:cNvSpPr txBox="1"/>
            <p:nvPr/>
          </p:nvSpPr>
          <p:spPr>
            <a:xfrm>
              <a:off x="15740" y="10960"/>
              <a:ext cx="8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endParaRPr lang="zh-CN" altLang="en-US" sz="1500" b="1" dirty="0">
                <a:solidFill>
                  <a:srgbClr val="000000"/>
                </a:solidFill>
                <a:latin typeface="微软雅黑" panose="020B0503020204020204" pitchFamily="34" charset="-122"/>
              </a:endParaRPr>
            </a:p>
          </p:txBody>
        </p:sp>
        <p:sp>
          <p:nvSpPr>
            <p:cNvPr id="164" name="文本框 170"/>
            <p:cNvSpPr txBox="1"/>
            <p:nvPr/>
          </p:nvSpPr>
          <p:spPr>
            <a:xfrm>
              <a:off x="17280" y="11020"/>
              <a:ext cx="122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人大审查</a:t>
              </a:r>
              <a:endParaRPr lang="zh-CN" altLang="en-US" sz="1500" b="1" dirty="0">
                <a:solidFill>
                  <a:srgbClr val="000000"/>
                </a:solidFill>
                <a:latin typeface="微软雅黑" panose="020B0503020204020204" pitchFamily="34" charset="-122"/>
              </a:endParaRPr>
            </a:p>
          </p:txBody>
        </p:sp>
        <p:sp>
          <p:nvSpPr>
            <p:cNvPr id="165" name="文本框 171"/>
            <p:cNvSpPr txBox="1"/>
            <p:nvPr/>
          </p:nvSpPr>
          <p:spPr>
            <a:xfrm>
              <a:off x="18520" y="11020"/>
              <a:ext cx="160" cy="400"/>
            </a:xfrm>
            <a:prstGeom prst="rect">
              <a:avLst/>
            </a:prstGeom>
            <a:noFill/>
            <a:ln w="9525">
              <a:noFill/>
            </a:ln>
          </p:spPr>
          <p:txBody>
            <a:bodyPr wrap="none" lIns="0" tIns="0" rIns="0" bIns="0" anchor="ctr" anchorCtr="0"/>
            <a:lstStyle/>
            <a:p>
              <a:pPr eaLnBrk="1" hangingPunct="1"/>
              <a:r>
                <a:rPr lang="zh-CN" altLang="en-US" sz="1500" b="1" dirty="0">
                  <a:solidFill>
                    <a:srgbClr val="000000"/>
                  </a:solidFill>
                  <a:latin typeface="微软雅黑" panose="020B0503020204020204" pitchFamily="34" charset="-122"/>
                </a:rPr>
                <a:t>  </a:t>
              </a:r>
              <a:endParaRPr lang="zh-CN" altLang="en-US" sz="1500" b="1" dirty="0">
                <a:solidFill>
                  <a:srgbClr val="000000"/>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13145" y="603885"/>
            <a:ext cx="5789295" cy="521970"/>
          </a:xfrm>
          <a:prstGeom prst="rect">
            <a:avLst/>
          </a:prstGeom>
          <a:noFill/>
          <a:ln w="12700" cmpd="sng">
            <a:noFill/>
            <a:prstDash val="solid"/>
          </a:ln>
        </p:spPr>
        <p:txBody>
          <a:bodyPr wrap="square" rtlCol="0" anchor="t">
            <a:spAutoFit/>
          </a:bodyPr>
          <a:lstStyle/>
          <a:p>
            <a:pPr algn="l" eaLnBrk="1" hangingPunct="1"/>
            <a:r>
              <a:rPr lang="zh-CN" altLang="en-US" sz="2800" dirty="0">
                <a:solidFill>
                  <a:schemeClr val="bg2">
                    <a:lumMod val="25000"/>
                  </a:schemeClr>
                </a:solidFill>
                <a:latin typeface="微软雅黑" panose="020B0503020204020204" pitchFamily="34" charset="-122"/>
                <a:ea typeface="微软雅黑" panose="020B0503020204020204" pitchFamily="34" charset="-122"/>
                <a:sym typeface="+mn-ea"/>
              </a:rPr>
              <a:t> ——指导思想（”三三一”）</a:t>
            </a:r>
            <a:endParaRPr lang="zh-CN" altLang="en-US" sz="28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61925" y="509905"/>
            <a:ext cx="5951220" cy="615950"/>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mn-ea"/>
                </a:rPr>
                <a:t>  </a:t>
              </a:r>
              <a:r>
                <a:rPr lang="zh-CN" altLang="en-US" sz="3600" dirty="0">
                  <a:solidFill>
                    <a:schemeClr val="bg2">
                      <a:lumMod val="25000"/>
                    </a:schemeClr>
                  </a:solidFill>
                  <a:latin typeface="微软雅黑" panose="020B0503020204020204" pitchFamily="34" charset="-122"/>
                  <a:ea typeface="微软雅黑" panose="020B0503020204020204" pitchFamily="34" charset="-122"/>
                  <a:sym typeface="+mn-ea"/>
                </a:rPr>
                <a:t>全面实施预算绩效管理</a:t>
              </a:r>
              <a:endParaRPr lang="zh-CN" altLang="en-US" sz="3600"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6" name="图示 5"/>
          <p:cNvGraphicFramePr/>
          <p:nvPr/>
        </p:nvGraphicFramePr>
        <p:xfrm>
          <a:off x="1014206" y="1219835"/>
          <a:ext cx="936881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52330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项目申报流程及注意事项</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2</a:t>
            </a:r>
            <a:endPar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pic>
        <p:nvPicPr>
          <p:cNvPr id="2" name="图片 1" descr="南宁分校"/>
          <p:cNvPicPr>
            <a:picLocks noChangeAspect="1"/>
          </p:cNvPicPr>
          <p:nvPr/>
        </p:nvPicPr>
        <p:blipFill>
          <a:blip r:embed="rId1">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4270" y="1642110"/>
            <a:ext cx="9722485" cy="4500267"/>
            <a:chOff x="3098" y="2823"/>
            <a:chExt cx="9580" cy="5138"/>
          </a:xfrm>
        </p:grpSpPr>
        <p:sp>
          <p:nvSpPr>
            <p:cNvPr id="6151" name="矩形 4"/>
            <p:cNvSpPr/>
            <p:nvPr/>
          </p:nvSpPr>
          <p:spPr>
            <a:xfrm>
              <a:off x="5375" y="2888"/>
              <a:ext cx="7303" cy="421"/>
            </a:xfrm>
            <a:prstGeom prst="rect">
              <a:avLst/>
            </a:prstGeom>
            <a:noFill/>
            <a:ln w="9525">
              <a:noFill/>
            </a:ln>
          </p:spPr>
          <p:txBody>
            <a:bodyPr>
              <a:spAutoFit/>
            </a:bodyPr>
            <a:lstStyle/>
            <a:p>
              <a:pPr eaLnBrk="1" hangingPunct="1"/>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特定目标类：用于学校专项工作任务、具有专门用途，进行专门核算。</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2" name="横卷形 6"/>
            <p:cNvSpPr/>
            <p:nvPr/>
          </p:nvSpPr>
          <p:spPr>
            <a:xfrm>
              <a:off x="3098" y="2823"/>
              <a:ext cx="1862" cy="1147"/>
            </a:xfrm>
            <a:prstGeom prst="horizontalScroll">
              <a:avLst>
                <a:gd name="adj" fmla="val 12500"/>
              </a:avLst>
            </a:prstGeom>
            <a:solidFill>
              <a:srgbClr val="FF9900"/>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范围</a:t>
              </a:r>
              <a:endParaRPr lang="zh-CN" altLang="en-US" b="1" dirty="0">
                <a:solidFill>
                  <a:schemeClr val="tx2"/>
                </a:solidFill>
                <a:latin typeface="Arial" panose="020B0604020202020204" pitchFamily="34" charset="0"/>
              </a:endParaRPr>
            </a:p>
          </p:txBody>
        </p:sp>
        <p:sp>
          <p:nvSpPr>
            <p:cNvPr id="6153" name="横卷形 7"/>
            <p:cNvSpPr/>
            <p:nvPr/>
          </p:nvSpPr>
          <p:spPr>
            <a:xfrm>
              <a:off x="3098" y="5595"/>
              <a:ext cx="1862" cy="1150"/>
            </a:xfrm>
            <a:prstGeom prst="horizontalScroll">
              <a:avLst>
                <a:gd name="adj" fmla="val 12500"/>
              </a:avLst>
            </a:prstGeom>
            <a:solidFill>
              <a:srgbClr val="FF9933"/>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类别</a:t>
              </a:r>
              <a:endParaRPr lang="zh-CN" altLang="en-US" b="1" dirty="0">
                <a:solidFill>
                  <a:schemeClr val="tx2"/>
                </a:solidFill>
                <a:latin typeface="Arial" panose="020B0604020202020204" pitchFamily="34" charset="0"/>
              </a:endParaRPr>
            </a:p>
          </p:txBody>
        </p:sp>
        <p:sp>
          <p:nvSpPr>
            <p:cNvPr id="6154" name="矩形 8"/>
            <p:cNvSpPr/>
            <p:nvPr/>
          </p:nvSpPr>
          <p:spPr>
            <a:xfrm>
              <a:off x="5113" y="5046"/>
              <a:ext cx="7142" cy="291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专项资金分为：</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、党建类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、教学科研能力提升类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、教学科研仪器购置类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、纸质及电子文献购置类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、校园信息化建设类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、基本建设类</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、后勤保障类等</a:t>
              </a:r>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p:cNvGrpSpPr/>
          <p:nvPr/>
        </p:nvGrpSpPr>
        <p:grpSpPr>
          <a:xfrm>
            <a:off x="428711" y="464185"/>
            <a:ext cx="4787482" cy="57277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rPr>
                <a:t>总则</a:t>
              </a:r>
              <a:endPar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8711" y="464185"/>
            <a:ext cx="4787482" cy="57277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rPr>
                <a:t>项目申报流程</a:t>
              </a:r>
              <a:endParaRPr lang="zh-CN" sz="36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1.1</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5" name="图示 4"/>
          <p:cNvGraphicFramePr/>
          <p:nvPr/>
        </p:nvGraphicFramePr>
        <p:xfrm>
          <a:off x="-704215" y="1372235"/>
          <a:ext cx="9108000" cy="4787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4" name="图片 4" descr="act"/>
          <p:cNvPicPr>
            <a:picLocks noChangeAspect="1"/>
          </p:cNvPicPr>
          <p:nvPr/>
        </p:nvPicPr>
        <p:blipFill>
          <a:blip r:embed="rId8"/>
          <a:stretch>
            <a:fillRect/>
          </a:stretch>
        </p:blipFill>
        <p:spPr>
          <a:xfrm>
            <a:off x="6654800" y="2183765"/>
            <a:ext cx="4199890" cy="28454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矩形 4"/>
          <p:cNvSpPr>
            <a:spLocks noChangeArrowheads="1"/>
          </p:cNvSpPr>
          <p:nvPr/>
        </p:nvSpPr>
        <p:spPr bwMode="auto">
          <a:xfrm>
            <a:off x="2399030" y="1167765"/>
            <a:ext cx="9088120" cy="4523105"/>
          </a:xfrm>
          <a:prstGeom prst="rect">
            <a:avLst/>
          </a:prstGeom>
          <a:noFill/>
          <a:ln>
            <a:noFill/>
          </a:ln>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必须要有淘汰项目（≥</a:t>
            </a: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自治区财政有评审，“老好人思想”要不得！</a:t>
            </a:r>
            <a:endPar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项目评审要点：</a:t>
            </a: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完整且符合现实的项目现状</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科学的建设目标</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充分的立项依据（项目意义、必要性与可行性）</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具体的支出内容</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详细的支出预算</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完整且合理的</a:t>
            </a:r>
            <a:r>
              <a:rPr kumimoji="0" lang="zh-CN" altLang="en-US" sz="1800" b="1"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绩效目标</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和申报书要素的完整性。</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除项目现状外，其他任何评审要点均可执行一票否决权。</a:t>
            </a:r>
            <a:endPar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项目申报书完整、项目论证科学、论证通过</a:t>
            </a:r>
            <a:r>
              <a:rPr lang="zh-CN" altLang="en-US" noProof="0" dirty="0">
                <a:ln>
                  <a:noFill/>
                </a:ln>
                <a:solidFill>
                  <a:schemeClr val="tx2"/>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的项目，</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提交财务部。</a:t>
            </a: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a:t>
            </a:r>
            <a:r>
              <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项目预算不明晰、项目绩效目标不完整的项目，应认定为重大修改通过或淘汰。</a:t>
            </a:r>
            <a:endParaRPr kumimoji="0" lang="zh-CN" altLang="en-US" sz="1800" b="0"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200" name="八角星 3"/>
          <p:cNvSpPr/>
          <p:nvPr/>
        </p:nvSpPr>
        <p:spPr>
          <a:xfrm>
            <a:off x="665163" y="1173163"/>
            <a:ext cx="1439862" cy="1265237"/>
          </a:xfrm>
          <a:prstGeom prst="star8">
            <a:avLst>
              <a:gd name="adj" fmla="val 38250"/>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eaLnBrk="1" hangingPunct="1"/>
            <a:r>
              <a:rPr lang="zh-CN" altLang="en-US" b="1" dirty="0">
                <a:solidFill>
                  <a:srgbClr val="FFFFFF"/>
                </a:solidFill>
                <a:latin typeface="Arial" panose="020B0604020202020204" pitchFamily="34" charset="0"/>
              </a:rPr>
              <a:t>归口部门评审</a:t>
            </a:r>
            <a:endParaRPr lang="zh-CN" altLang="en-US" dirty="0">
              <a:latin typeface="Arial" panose="020B0604020202020204" pitchFamily="34" charset="0"/>
            </a:endParaRPr>
          </a:p>
        </p:txBody>
      </p:sp>
      <p:sp>
        <p:nvSpPr>
          <p:cNvPr id="3" name="对话气泡: 椭圆形 1"/>
          <p:cNvSpPr/>
          <p:nvPr/>
        </p:nvSpPr>
        <p:spPr>
          <a:xfrm>
            <a:off x="5001578" y="3053715"/>
            <a:ext cx="4222750" cy="439738"/>
          </a:xfrm>
          <a:prstGeom prst="wedgeEllipseCallout">
            <a:avLst>
              <a:gd name="adj1" fmla="val -41898"/>
              <a:gd name="adj2" fmla="val 99491"/>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zh-CN" altLang="en-US" b="1" dirty="0">
                <a:solidFill>
                  <a:srgbClr val="FF0000"/>
                </a:solidFill>
                <a:latin typeface="Arial" panose="020B0604020202020204" pitchFamily="34" charset="0"/>
              </a:rPr>
              <a:t>绩效管理从此时便开始了</a:t>
            </a:r>
            <a:endParaRPr lang="zh-CN" altLang="en-US" b="1" dirty="0">
              <a:solidFill>
                <a:srgbClr val="FF0000"/>
              </a:solidFill>
              <a:latin typeface="Arial" panose="020B0604020202020204" pitchFamily="34" charset="0"/>
            </a:endParaRPr>
          </a:p>
        </p:txBody>
      </p:sp>
      <p:sp>
        <p:nvSpPr>
          <p:cNvPr id="8202" name="文本框 3"/>
          <p:cNvSpPr txBox="1"/>
          <p:nvPr/>
        </p:nvSpPr>
        <p:spPr>
          <a:xfrm>
            <a:off x="186055" y="3658553"/>
            <a:ext cx="2070100" cy="2032000"/>
          </a:xfrm>
          <a:prstGeom prst="rect">
            <a:avLst/>
          </a:prstGeom>
          <a:solidFill>
            <a:srgbClr val="92D050"/>
          </a:solidFill>
          <a:ln w="9525">
            <a:noFill/>
          </a:ln>
        </p:spPr>
        <p:txBody>
          <a:bodyPr>
            <a:spAutoFit/>
          </a:bodyPr>
          <a:lstStyle/>
          <a:p>
            <a:pPr eaLnBrk="1" hangingPunct="1"/>
            <a:r>
              <a:rPr lang="zh-CN" altLang="en-US" dirty="0">
                <a:latin typeface="Arial" panose="020B0604020202020204" pitchFamily="34" charset="0"/>
              </a:rPr>
              <a:t>项目实施单位（部门）在编报绩效目标时</a:t>
            </a:r>
            <a:r>
              <a:rPr lang="zh-CN" altLang="en-US" dirty="0">
                <a:solidFill>
                  <a:srgbClr val="FF0000"/>
                </a:solidFill>
                <a:latin typeface="Arial" panose="020B0604020202020204" pitchFamily="34" charset="0"/>
              </a:rPr>
              <a:t>一并编制项目支出预算表、项目计划实施进度表，作为绩效运行监控依据。</a:t>
            </a:r>
            <a:endParaRPr lang="zh-CN" altLang="en-US" dirty="0">
              <a:solidFill>
                <a:srgbClr val="FF0000"/>
              </a:solidFill>
              <a:latin typeface="Arial" panose="020B0604020202020204" pitchFamily="34" charset="0"/>
            </a:endParaRPr>
          </a:p>
        </p:txBody>
      </p:sp>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项目备选库管理</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矩形 4"/>
          <p:cNvSpPr/>
          <p:nvPr/>
        </p:nvSpPr>
        <p:spPr>
          <a:xfrm>
            <a:off x="3976370" y="1355090"/>
            <a:ext cx="7264400" cy="1753235"/>
          </a:xfrm>
          <a:prstGeom prst="rect">
            <a:avLst/>
          </a:prstGeom>
          <a:noFill/>
          <a:ln w="9525">
            <a:noFill/>
          </a:ln>
        </p:spPr>
        <p:txBody>
          <a:bodyPr wrap="square">
            <a:spAutoFit/>
          </a:bodyPr>
          <a:lstStyle/>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三年滚动编制</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。对于当年未纳入预算的项目，下年度可以根据部门工作安排，修改后再次上报。年度中间，项目库不再补充申报。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（项目申报每年一次，机会错失，再等一年！）</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学校每年报项目库的截止时间为</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月中旬，分校截止时间为</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月中旬。</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4" name="横卷形 6"/>
          <p:cNvSpPr/>
          <p:nvPr/>
        </p:nvSpPr>
        <p:spPr>
          <a:xfrm>
            <a:off x="1819275" y="1490980"/>
            <a:ext cx="1678940" cy="1029970"/>
          </a:xfrm>
          <a:prstGeom prst="horizontalScroll">
            <a:avLst>
              <a:gd name="adj" fmla="val 12500"/>
            </a:avLst>
          </a:prstGeom>
          <a:solidFill>
            <a:srgbClr val="FF9900"/>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期限</a:t>
            </a:r>
            <a:endParaRPr lang="zh-CN" altLang="en-US" dirty="0">
              <a:latin typeface="Arial" panose="020B0604020202020204" pitchFamily="34" charset="0"/>
            </a:endParaRPr>
          </a:p>
        </p:txBody>
      </p:sp>
      <p:sp>
        <p:nvSpPr>
          <p:cNvPr id="9225" name="横卷形 7"/>
          <p:cNvSpPr/>
          <p:nvPr/>
        </p:nvSpPr>
        <p:spPr>
          <a:xfrm>
            <a:off x="1819275" y="3860800"/>
            <a:ext cx="1678940" cy="1202055"/>
          </a:xfrm>
          <a:prstGeom prst="horizontalScroll">
            <a:avLst>
              <a:gd name="adj" fmla="val 12500"/>
            </a:avLst>
          </a:prstGeom>
          <a:solidFill>
            <a:srgbClr val="FF9933"/>
          </a:solidFill>
          <a:ln w="12700" cap="flat" cmpd="sng">
            <a:solidFill>
              <a:srgbClr val="00518C"/>
            </a:solidFill>
            <a:prstDash val="solid"/>
            <a:headEnd type="none" w="med" len="med"/>
            <a:tailEnd type="none" w="med" len="med"/>
          </a:ln>
        </p:spPr>
        <p:txBody>
          <a:bodyPr anchor="ctr" anchorCtr="0"/>
          <a:lstStyle/>
          <a:p>
            <a:pPr algn="ctr" eaLnBrk="1" hangingPunct="1"/>
            <a:r>
              <a:rPr lang="zh-CN" altLang="en-US" b="1" dirty="0">
                <a:solidFill>
                  <a:schemeClr val="tx2"/>
                </a:solidFill>
                <a:latin typeface="Arial" panose="020B0604020202020204" pitchFamily="34" charset="0"/>
              </a:rPr>
              <a:t>专项资金</a:t>
            </a:r>
            <a:endParaRPr lang="zh-CN" altLang="en-US" b="1" dirty="0">
              <a:solidFill>
                <a:schemeClr val="tx2"/>
              </a:solidFill>
              <a:latin typeface="Arial" panose="020B0604020202020204" pitchFamily="34" charset="0"/>
            </a:endParaRPr>
          </a:p>
        </p:txBody>
      </p:sp>
      <p:sp>
        <p:nvSpPr>
          <p:cNvPr id="9226" name="矩形 8"/>
          <p:cNvSpPr/>
          <p:nvPr/>
        </p:nvSpPr>
        <p:spPr>
          <a:xfrm>
            <a:off x="3888105" y="4343400"/>
            <a:ext cx="6840220" cy="645160"/>
          </a:xfrm>
          <a:prstGeom prst="rect">
            <a:avLst/>
          </a:prstGeom>
          <a:noFill/>
          <a:ln w="9525">
            <a:noFill/>
          </a:ln>
        </p:spPr>
        <p:txBody>
          <a:bodyPr wrap="square">
            <a:spAutoFit/>
          </a:bodyPr>
          <a:lstStyle/>
          <a:p>
            <a:pPr eaLnBrk="1" hangingPunct="1"/>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年度中间争取的所有专项资金，项目一律从项目库中按学校工作重点、归口部门工作重心，根据项目库项目顺序，安排专项资金。</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项目备选库管理</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t="8876" r="1778"/>
          <a:stretch>
            <a:fillRect/>
          </a:stretch>
        </p:blipFill>
        <p:spPr>
          <a:xfrm>
            <a:off x="1175385" y="1024255"/>
            <a:ext cx="8619490" cy="5412105"/>
          </a:xfrm>
          <a:prstGeom prst="rect">
            <a:avLst/>
          </a:prstGeom>
        </p:spPr>
      </p:pic>
      <p:grpSp>
        <p:nvGrpSpPr>
          <p:cNvPr id="4" name="组合 3"/>
          <p:cNvGrpSpPr/>
          <p:nvPr/>
        </p:nvGrpSpPr>
        <p:grpSpPr>
          <a:xfrm>
            <a:off x="428625" y="464185"/>
            <a:ext cx="4541520" cy="459105"/>
            <a:chOff x="6543" y="2062"/>
            <a:chExt cx="6639" cy="902"/>
          </a:xfrm>
        </p:grpSpPr>
        <p:sp>
          <p:nvSpPr>
            <p:cNvPr id="5" name="MH_SubTitle_1"/>
            <p:cNvSpPr/>
            <p:nvPr>
              <p:custDataLst>
                <p:tags r:id="rId2"/>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mn-ea"/>
                </a:rPr>
                <a:t>项目备选库管理</a:t>
              </a:r>
              <a:endParaRPr lang="zh-CN" sz="28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3"/>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6" name="矩形 8"/>
          <p:cNvSpPr/>
          <p:nvPr/>
        </p:nvSpPr>
        <p:spPr>
          <a:xfrm>
            <a:off x="7280910" y="4201795"/>
            <a:ext cx="3504565" cy="70675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相关表格在财务工作部网站中的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表格下载模块</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可下载</a:t>
            </a:r>
            <a:endPar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390F2"/>
        </a:solidFill>
        <a:effectLst/>
      </p:bgPr>
    </p:bg>
    <p:spTree>
      <p:nvGrpSpPr>
        <p:cNvPr id="1" name=""/>
        <p:cNvGrpSpPr/>
        <p:nvPr/>
      </p:nvGrpSpPr>
      <p:grpSpPr>
        <a:xfrm>
          <a:off x="0" y="0"/>
          <a:ext cx="0" cy="0"/>
          <a:chOff x="0" y="0"/>
          <a:chExt cx="0" cy="0"/>
        </a:xfrm>
      </p:grpSpPr>
      <p:sp>
        <p:nvSpPr>
          <p:cNvPr id="8" name="矩形 7"/>
          <p:cNvSpPr/>
          <p:nvPr/>
        </p:nvSpPr>
        <p:spPr>
          <a:xfrm>
            <a:off x="0" y="127380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直接连接符 132"/>
          <p:cNvCxnSpPr/>
          <p:nvPr/>
        </p:nvCxnSpPr>
        <p:spPr>
          <a:xfrm>
            <a:off x="0" y="561825"/>
            <a:ext cx="527352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248" y="2156262"/>
            <a:ext cx="4591286" cy="3260893"/>
          </a:xfrm>
          <a:prstGeom prst="rect">
            <a:avLst/>
          </a:prstGeom>
        </p:spPr>
      </p:pic>
      <p:sp>
        <p:nvSpPr>
          <p:cNvPr id="30" name="矩形 29"/>
          <p:cNvSpPr>
            <a:spLocks noChangeArrowheads="1"/>
          </p:cNvSpPr>
          <p:nvPr/>
        </p:nvSpPr>
        <p:spPr bwMode="auto">
          <a:xfrm>
            <a:off x="5095902" y="2028103"/>
            <a:ext cx="1151854" cy="252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en-US" sz="6285" b="1" dirty="0">
                <a:solidFill>
                  <a:schemeClr val="bg2">
                    <a:lumMod val="25000"/>
                  </a:schemeClr>
                </a:solidFill>
                <a:latin typeface="宋体" panose="02010600030101010101" pitchFamily="2" charset="-122"/>
                <a:sym typeface="iekie jianyuanti" panose="02010601030101010101" pitchFamily="2" charset="-122"/>
              </a:rPr>
              <a:t>目  录</a:t>
            </a:r>
            <a:endParaRPr lang="zh-CN" altLang="en-US" sz="6285" b="1" dirty="0">
              <a:solidFill>
                <a:schemeClr val="bg2">
                  <a:lumMod val="25000"/>
                </a:schemeClr>
              </a:solidFill>
              <a:latin typeface="宋体" panose="02010600030101010101" pitchFamily="2" charset="-122"/>
              <a:sym typeface="iekie jianyuanti" panose="02010601030101010101" pitchFamily="2" charset="-122"/>
            </a:endParaRPr>
          </a:p>
        </p:txBody>
      </p:sp>
      <p:pic>
        <p:nvPicPr>
          <p:cNvPr id="7" name="图片 6" descr="南宁分校"/>
          <p:cNvPicPr>
            <a:picLocks noChangeAspect="1"/>
          </p:cNvPicPr>
          <p:nvPr/>
        </p:nvPicPr>
        <p:blipFill>
          <a:blip r:embed="rId2" cstate="print">
            <a:lum bright="24000" contrast="12000"/>
          </a:blip>
          <a:stretch>
            <a:fillRect/>
          </a:stretch>
        </p:blipFill>
        <p:spPr>
          <a:xfrm>
            <a:off x="635" y="-12065"/>
            <a:ext cx="12192635" cy="1285875"/>
          </a:xfrm>
          <a:prstGeom prst="rect">
            <a:avLst/>
          </a:prstGeom>
        </p:spPr>
      </p:pic>
      <p:sp>
        <p:nvSpPr>
          <p:cNvPr id="19" name="文本框 18"/>
          <p:cNvSpPr txBox="1"/>
          <p:nvPr/>
        </p:nvSpPr>
        <p:spPr>
          <a:xfrm>
            <a:off x="6129020" y="1791335"/>
            <a:ext cx="5437505" cy="3784600"/>
          </a:xfrm>
          <a:prstGeom prst="rect">
            <a:avLst/>
          </a:prstGeom>
          <a:noFill/>
          <a:ln w="12700" cmpd="sng">
            <a:noFill/>
            <a:prstDash val="solid"/>
          </a:ln>
        </p:spPr>
        <p:txBody>
          <a:bodyPr wrap="square" rtlCol="0">
            <a:spAutoFit/>
          </a:bodyPr>
          <a:lstStyle/>
          <a:p>
            <a:r>
              <a:rPr lang="zh-CN" altLang="en-US" sz="2400" dirty="0"/>
              <a:t>一、预算绩效基础知识及政策解读</a:t>
            </a:r>
            <a:endParaRPr lang="zh-CN" altLang="en-US" sz="2400" dirty="0"/>
          </a:p>
          <a:p>
            <a:endParaRPr lang="zh-CN" altLang="en-US" sz="2400" dirty="0"/>
          </a:p>
          <a:p>
            <a:endParaRPr lang="zh-CN" altLang="en-US" sz="2400" dirty="0"/>
          </a:p>
          <a:p>
            <a:r>
              <a:rPr lang="zh-CN" altLang="en-US" sz="2400" dirty="0"/>
              <a:t>二、项目申请流程</a:t>
            </a:r>
            <a:endParaRPr lang="zh-CN" altLang="en-US" sz="2400" dirty="0"/>
          </a:p>
          <a:p>
            <a:endParaRPr lang="zh-CN" altLang="en-US" sz="2400" dirty="0"/>
          </a:p>
          <a:p>
            <a:endParaRPr lang="zh-CN" altLang="en-US" sz="2400" dirty="0"/>
          </a:p>
          <a:p>
            <a:r>
              <a:rPr lang="zh-CN" altLang="en-US" sz="2400" dirty="0"/>
              <a:t>三、项目申报书编写</a:t>
            </a:r>
            <a:endParaRPr lang="zh-CN" altLang="en-US" sz="2400" dirty="0"/>
          </a:p>
          <a:p>
            <a:endParaRPr lang="zh-CN" altLang="en-US" sz="2400" dirty="0"/>
          </a:p>
          <a:p>
            <a:endParaRPr lang="zh-CN" altLang="en-US" sz="2400" dirty="0"/>
          </a:p>
          <a:p>
            <a:r>
              <a:rPr lang="zh-CN" altLang="en-US" sz="2400" dirty="0"/>
              <a:t>四、项目绩效评价指标体系解读</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left)">
                                      <p:cBhvr>
                                        <p:cTn id="7" dur="500"/>
                                        <p:tgtEl>
                                          <p:spTgt spid="1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mn-ea"/>
                </a:rPr>
                <a:t>项目备选库管理</a:t>
              </a:r>
              <a:endParaRPr lang="zh-CN" sz="28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 name="图片 1"/>
          <p:cNvPicPr>
            <a:picLocks noChangeAspect="1"/>
          </p:cNvPicPr>
          <p:nvPr/>
        </p:nvPicPr>
        <p:blipFill>
          <a:blip r:embed="rId3"/>
          <a:stretch>
            <a:fillRect/>
          </a:stretch>
        </p:blipFill>
        <p:spPr>
          <a:xfrm>
            <a:off x="967740" y="1268095"/>
            <a:ext cx="9749790" cy="4770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8625" y="464185"/>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2800" b="1" dirty="0">
                  <a:sym typeface="微软雅黑" panose="020B0503020204020204" pitchFamily="34" charset="-122"/>
                </a:rPr>
                <a:t>项目纳入预算管理</a:t>
              </a:r>
              <a:endParaRPr lang="zh-CN" altLang="en-US" sz="2800" b="1" dirty="0"/>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3320" name="矩形 4"/>
          <p:cNvSpPr/>
          <p:nvPr/>
        </p:nvSpPr>
        <p:spPr>
          <a:xfrm>
            <a:off x="5523230" y="1502410"/>
            <a:ext cx="5715000" cy="3169285"/>
          </a:xfrm>
          <a:prstGeom prst="rect">
            <a:avLst/>
          </a:prstGeom>
          <a:noFill/>
          <a:ln w="9525">
            <a:noFill/>
          </a:ln>
        </p:spPr>
        <p:txBody>
          <a:bodyPr wrap="square">
            <a:spAutoFit/>
          </a:bodyPr>
          <a:lstStyle/>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项目是安排预算的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唯一依据。</a:t>
            </a:r>
            <a:endPar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凡未纳入项目备选库的项目，年度预算不予安排，年中预算调整不予考虑。</a:t>
            </a:r>
            <a:endPar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按照分校党政联系会确定的项目库名单，上报学校。学校审核通过后，直接纳入预算。</a:t>
            </a:r>
            <a:endPar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项目纳入预算后，由财务部向归口部门和项目编制部门下达年度专项资金项目立项通知。</a:t>
            </a:r>
            <a:endPar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1" name="矩形 4"/>
          <p:cNvSpPr/>
          <p:nvPr/>
        </p:nvSpPr>
        <p:spPr>
          <a:xfrm>
            <a:off x="2142490" y="5367973"/>
            <a:ext cx="7773988" cy="874712"/>
          </a:xfrm>
          <a:prstGeom prst="rect">
            <a:avLst/>
          </a:prstGeom>
          <a:noFill/>
          <a:ln w="9525">
            <a:noFill/>
          </a:ln>
        </p:spPr>
        <p:txBody>
          <a:bodyPr>
            <a:spAutoFit/>
          </a:bodyPr>
          <a:lstStyle/>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如何解决项目编制部门工作积极性的问题？</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是否可以建议：对通过申报项目，给予项目编制部门资金奖补？</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4519" name="图片 5"/>
          <p:cNvPicPr>
            <a:picLocks noChangeAspect="1"/>
          </p:cNvPicPr>
          <p:nvPr/>
        </p:nvPicPr>
        <p:blipFill>
          <a:blip r:embed="rId3"/>
          <a:stretch>
            <a:fillRect/>
          </a:stretch>
        </p:blipFill>
        <p:spPr>
          <a:xfrm>
            <a:off x="987425" y="2406650"/>
            <a:ext cx="3214688" cy="25066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nvSpPr>
        <p:spPr>
          <a:xfrm>
            <a:off x="584391" y="1093156"/>
            <a:ext cx="6290797" cy="2031325"/>
          </a:xfrm>
          <a:prstGeom prst="rect">
            <a:avLst/>
          </a:prstGeom>
          <a:noFill/>
        </p:spPr>
        <p:txBody>
          <a:bodyPr>
            <a:spAutoFit/>
          </a:bodyPr>
          <a:lstStyle/>
          <a:p>
            <a:pPr marR="0" defTabSz="457200" eaLnBrk="1" hangingPunct="1">
              <a:buClrTx/>
              <a:buSzTx/>
              <a:buFont typeface="Arial" panose="020B0604020202020204" pitchFamily="34" charset="0"/>
              <a:buNone/>
              <a:defRPr/>
            </a:pPr>
            <a:r>
              <a:rPr kumimoji="0" lang="zh-CN" altLang="en-US" b="1" kern="1200" cap="none" spc="0" normalizeH="0" baseline="0" noProof="0" dirty="0">
                <a:solidFill>
                  <a:srgbClr val="FF0000"/>
                </a:solidFill>
                <a:highlight>
                  <a:srgbClr val="FFFF00"/>
                </a:highlight>
                <a:latin typeface="Arial" panose="020B0604020202020204" pitchFamily="34" charset="0"/>
                <a:ea typeface="宋体" panose="02010600030101010101" pitchFamily="2" charset="-122"/>
                <a:cs typeface="+mn-cs"/>
              </a:rPr>
              <a:t>项目实施单位（部门）</a:t>
            </a:r>
            <a:r>
              <a:rPr kumimoji="0" lang="zh-CN" altLang="en-US" kern="1200" cap="none" spc="0" normalizeH="0" baseline="0" noProof="0" dirty="0">
                <a:latin typeface="Arial" panose="020B0604020202020204" pitchFamily="34" charset="0"/>
                <a:ea typeface="宋体" panose="02010600030101010101" pitchFamily="2" charset="-122"/>
                <a:cs typeface="+mn-cs"/>
              </a:rPr>
              <a:t>主要职责。</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（一）</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项目申报</a:t>
            </a:r>
            <a:r>
              <a:rPr kumimoji="0" lang="zh-CN" altLang="en-US" kern="1200" cap="none" spc="0" normalizeH="0" baseline="0" noProof="0" dirty="0">
                <a:latin typeface="Arial" panose="020B0604020202020204" pitchFamily="34" charset="0"/>
                <a:ea typeface="宋体" panose="02010600030101010101" pitchFamily="2" charset="-122"/>
                <a:cs typeface="+mn-cs"/>
              </a:rPr>
              <a:t>。负责专项资金申报工作，按照规定要求格式编制项目申报书。</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（二）</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项目实施</a:t>
            </a:r>
            <a:r>
              <a:rPr kumimoji="0" lang="zh-CN" altLang="en-US" kern="1200" cap="none" spc="0" normalizeH="0" baseline="0" noProof="0" dirty="0">
                <a:latin typeface="Arial" panose="020B0604020202020204" pitchFamily="34" charset="0"/>
                <a:ea typeface="宋体" panose="02010600030101010101" pitchFamily="2" charset="-122"/>
                <a:cs typeface="+mn-cs"/>
              </a:rPr>
              <a:t>。严格按照项目预算使用专项资金，确保专款专用；加快推进项目建设和项目资金预算执行进度，达成项目建设预期绩效目标。</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（三）</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绩效评价</a:t>
            </a:r>
            <a:r>
              <a:rPr kumimoji="0" lang="zh-CN" altLang="en-US" kern="1200" cap="none" spc="0" normalizeH="0" baseline="0" noProof="0" dirty="0">
                <a:latin typeface="Arial" panose="020B0604020202020204" pitchFamily="34" charset="0"/>
                <a:ea typeface="宋体" panose="02010600030101010101" pitchFamily="2" charset="-122"/>
                <a:cs typeface="+mn-cs"/>
              </a:rPr>
              <a:t>。对既定的绩效目标开展绩效评价。</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p:txBody>
      </p:sp>
      <p:sp>
        <p:nvSpPr>
          <p:cNvPr id="2" name="文本框 1"/>
          <p:cNvSpPr txBox="1"/>
          <p:nvPr/>
        </p:nvSpPr>
        <p:spPr>
          <a:xfrm>
            <a:off x="584391" y="3362960"/>
            <a:ext cx="8318309" cy="3139321"/>
          </a:xfrm>
          <a:prstGeom prst="rect">
            <a:avLst/>
          </a:prstGeom>
          <a:noFill/>
        </p:spPr>
        <p:txBody>
          <a:bodyPr>
            <a:spAutoFit/>
          </a:bodyPr>
          <a:lstStyle/>
          <a:p>
            <a:pPr marR="0" defTabSz="457200" eaLnBrk="1" hangingPunct="1">
              <a:buClrTx/>
              <a:buSzTx/>
              <a:buFont typeface="Arial" panose="020B0604020202020204" pitchFamily="34" charset="0"/>
              <a:buNone/>
              <a:defRPr/>
            </a:pPr>
            <a:r>
              <a:rPr kumimoji="0" lang="zh-CN" altLang="en-US" b="1" kern="1200" cap="none" spc="0" normalizeH="0" baseline="0" noProof="0" dirty="0">
                <a:solidFill>
                  <a:srgbClr val="FF0000"/>
                </a:solidFill>
                <a:highlight>
                  <a:srgbClr val="FFFF00"/>
                </a:highlight>
                <a:latin typeface="Arial" panose="020B0604020202020204" pitchFamily="34" charset="0"/>
                <a:ea typeface="宋体" panose="02010600030101010101" pitchFamily="2" charset="-122"/>
                <a:cs typeface="+mn-cs"/>
              </a:rPr>
              <a:t>业务主管部门</a:t>
            </a:r>
            <a:r>
              <a:rPr kumimoji="0" lang="zh-CN" altLang="en-US" kern="1200" cap="none" spc="0" normalizeH="0" baseline="0" noProof="0" dirty="0">
                <a:latin typeface="Arial" panose="020B0604020202020204" pitchFamily="34" charset="0"/>
                <a:ea typeface="宋体" panose="02010600030101010101" pitchFamily="2" charset="-122"/>
                <a:cs typeface="+mn-cs"/>
              </a:rPr>
              <a:t>主要职责。</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（一）</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组织申报</a:t>
            </a:r>
            <a:r>
              <a:rPr kumimoji="0" lang="zh-CN" altLang="en-US" kern="1200" cap="none" spc="0" normalizeH="0" baseline="0" noProof="0" dirty="0">
                <a:latin typeface="Arial" panose="020B0604020202020204" pitchFamily="34" charset="0"/>
                <a:ea typeface="宋体" panose="02010600030101010101" pitchFamily="2" charset="-122"/>
                <a:cs typeface="+mn-cs"/>
              </a:rPr>
              <a:t>。组织项目实施单位（部门）提出专项资金立项申请，并负责申报材料的初步审核。</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（二）</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立项评审</a:t>
            </a:r>
            <a:r>
              <a:rPr kumimoji="0" lang="zh-CN" altLang="en-US" kern="1200" cap="none" spc="0" normalizeH="0" baseline="0" noProof="0" dirty="0">
                <a:latin typeface="Arial" panose="020B0604020202020204" pitchFamily="34" charset="0"/>
                <a:ea typeface="宋体" panose="02010600030101010101" pitchFamily="2" charset="-122"/>
                <a:cs typeface="+mn-cs"/>
              </a:rPr>
              <a:t>。各业务主管部门在初步审核的基础上，组织专家对立项申请进行论证评审。</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（三）</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编制预算分配方案</a:t>
            </a:r>
            <a:r>
              <a:rPr kumimoji="0" lang="zh-CN" altLang="en-US" kern="1200" cap="none" spc="0" normalizeH="0" baseline="0" noProof="0" dirty="0">
                <a:latin typeface="Arial" panose="020B0604020202020204" pitchFamily="34" charset="0"/>
                <a:ea typeface="宋体" panose="02010600030101010101" pitchFamily="2" charset="-122"/>
                <a:cs typeface="+mn-cs"/>
              </a:rPr>
              <a:t>。根据上级部门文件或学校校本级收支预算方案以及项目评审结果制定专项资金具体分配方案。</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（四）</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管理和监督</a:t>
            </a:r>
            <a:r>
              <a:rPr kumimoji="0" lang="zh-CN" altLang="en-US" kern="1200" cap="none" spc="0" normalizeH="0" baseline="0" noProof="0" dirty="0">
                <a:latin typeface="Arial" panose="020B0604020202020204" pitchFamily="34" charset="0"/>
                <a:ea typeface="宋体" panose="02010600030101010101" pitchFamily="2" charset="-122"/>
                <a:cs typeface="+mn-cs"/>
              </a:rPr>
              <a:t>。管理和监督各专项项目资金的使用情况，确保专项项目按时按质完成。</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a:p>
            <a:pPr marR="0" defTabSz="457200" eaLnBrk="1" hangingPunct="1">
              <a:buClrTx/>
              <a:buSzTx/>
              <a:buFont typeface="Arial" panose="020B0604020202020204" pitchFamily="34" charset="0"/>
              <a:buNone/>
              <a:defRPr/>
            </a:pPr>
            <a:r>
              <a:rPr kumimoji="0" lang="zh-CN" altLang="en-US" kern="1200" cap="none" spc="0" normalizeH="0" baseline="0" noProof="0" dirty="0">
                <a:latin typeface="Arial" panose="020B0604020202020204" pitchFamily="34" charset="0"/>
                <a:ea typeface="宋体" panose="02010600030101010101" pitchFamily="2" charset="-122"/>
                <a:cs typeface="+mn-cs"/>
              </a:rPr>
              <a:t>（五）</a:t>
            </a:r>
            <a:r>
              <a:rPr kumimoji="0" lang="zh-CN" altLang="en-US" b="1" kern="1200" cap="none" spc="0" normalizeH="0" baseline="0" noProof="0" dirty="0">
                <a:solidFill>
                  <a:srgbClr val="FF0000"/>
                </a:solidFill>
                <a:latin typeface="Arial" panose="020B0604020202020204" pitchFamily="34" charset="0"/>
                <a:ea typeface="宋体" panose="02010600030101010101" pitchFamily="2" charset="-122"/>
                <a:cs typeface="+mn-cs"/>
              </a:rPr>
              <a:t>组织绩效评价</a:t>
            </a:r>
            <a:r>
              <a:rPr kumimoji="0" lang="zh-CN" altLang="en-US" kern="1200" cap="none" spc="0" normalizeH="0" baseline="0" noProof="0" dirty="0">
                <a:latin typeface="Arial" panose="020B0604020202020204" pitchFamily="34" charset="0"/>
                <a:ea typeface="宋体" panose="02010600030101010101" pitchFamily="2" charset="-122"/>
                <a:cs typeface="+mn-cs"/>
              </a:rPr>
              <a:t>。组织项目实施单位（部门）对专项项目预算执行情况及项目实施效果开展绩效评价，并实施评价结果应用。</a:t>
            </a:r>
            <a:endParaRPr kumimoji="0" lang="zh-CN" altLang="en-US" kern="1200" cap="none" spc="0" normalizeH="0" baseline="0" noProof="0" dirty="0">
              <a:latin typeface="Arial" panose="020B0604020202020204" pitchFamily="34" charset="0"/>
              <a:ea typeface="宋体" panose="02010600030101010101" pitchFamily="2" charset="-122"/>
              <a:cs typeface="+mn-cs"/>
            </a:endParaRPr>
          </a:p>
        </p:txBody>
      </p:sp>
      <p:pic>
        <p:nvPicPr>
          <p:cNvPr id="15367" name="图片 3"/>
          <p:cNvPicPr>
            <a:picLocks noChangeAspect="1"/>
          </p:cNvPicPr>
          <p:nvPr/>
        </p:nvPicPr>
        <p:blipFill>
          <a:blip r:embed="rId3"/>
          <a:stretch>
            <a:fillRect/>
          </a:stretch>
        </p:blipFill>
        <p:spPr>
          <a:xfrm>
            <a:off x="9012873" y="932498"/>
            <a:ext cx="2243137" cy="22209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5367" name="图片 3"/>
          <p:cNvPicPr>
            <a:picLocks noChangeAspect="1"/>
          </p:cNvPicPr>
          <p:nvPr/>
        </p:nvPicPr>
        <p:blipFill>
          <a:blip r:embed="rId3"/>
          <a:stretch>
            <a:fillRect/>
          </a:stretch>
        </p:blipFill>
        <p:spPr>
          <a:xfrm>
            <a:off x="9012873" y="932498"/>
            <a:ext cx="2243137" cy="2220912"/>
          </a:xfrm>
          <a:prstGeom prst="rect">
            <a:avLst/>
          </a:prstGeom>
          <a:noFill/>
          <a:ln w="9525">
            <a:noFill/>
          </a:ln>
        </p:spPr>
      </p:pic>
      <p:pic>
        <p:nvPicPr>
          <p:cNvPr id="2" name="图片 3"/>
          <p:cNvPicPr>
            <a:picLocks noChangeAspect="1"/>
          </p:cNvPicPr>
          <p:nvPr/>
        </p:nvPicPr>
        <p:blipFill>
          <a:blip r:embed="rId3"/>
          <a:stretch>
            <a:fillRect/>
          </a:stretch>
        </p:blipFill>
        <p:spPr>
          <a:xfrm>
            <a:off x="9139873" y="1059498"/>
            <a:ext cx="2243137" cy="2220912"/>
          </a:xfrm>
          <a:prstGeom prst="rect">
            <a:avLst/>
          </a:prstGeom>
          <a:noFill/>
          <a:ln w="9525">
            <a:noFill/>
          </a:ln>
        </p:spPr>
      </p:pic>
      <p:sp>
        <p:nvSpPr>
          <p:cNvPr id="17416" name="矩形 8"/>
          <p:cNvSpPr>
            <a:spLocks noChangeArrowheads="1"/>
          </p:cNvSpPr>
          <p:nvPr/>
        </p:nvSpPr>
        <p:spPr bwMode="auto">
          <a:xfrm>
            <a:off x="680720" y="1226185"/>
            <a:ext cx="7963535" cy="1337945"/>
          </a:xfrm>
          <a:prstGeom prst="rect">
            <a:avLst/>
          </a:prstGeom>
          <a:noFill/>
          <a:ln>
            <a:noFill/>
          </a:ln>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配合部门</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监察室、审计处和资产部、财务部等要依据相关规定，依法履行监督、审计、政府采购、合同、资产管理、报账等工作职责。</a:t>
            </a: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矩形 4"/>
          <p:cNvSpPr/>
          <p:nvPr/>
        </p:nvSpPr>
        <p:spPr>
          <a:xfrm>
            <a:off x="808990" y="1409065"/>
            <a:ext cx="7855585" cy="3230245"/>
          </a:xfrm>
          <a:prstGeom prst="rect">
            <a:avLst/>
          </a:prstGeom>
          <a:noFill/>
          <a:ln w="9525">
            <a:noFill/>
          </a:ln>
        </p:spPr>
        <p:txBody>
          <a:bodyPr wrap="square">
            <a:spAutoFit/>
          </a:bodyPr>
          <a:lstStyle/>
          <a:p>
            <a:pPr eaLnBrk="1" hangingPunct="1">
              <a:lnSpc>
                <a:spcPct val="150000"/>
              </a:lnSpc>
            </a:pPr>
            <a:r>
              <a:rPr lang="zh-CN" altLang="en-US" sz="28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实施基本原则：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各专项建设实施单位（部门）应严格按照批复的支出预算使用专项资金，</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原则上不得调整预算和用途</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，因特殊情况确需调整预算或用途的，须经业务主管部门审核同意后报财务处备案。</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专项项目竣工结算后，项目</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结余资金由学校统一收回，</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不得挪作他用。</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7416" name="图片 5"/>
          <p:cNvPicPr>
            <a:picLocks noChangeAspect="1"/>
          </p:cNvPicPr>
          <p:nvPr/>
        </p:nvPicPr>
        <p:blipFill>
          <a:blip r:embed="rId3"/>
          <a:stretch>
            <a:fillRect/>
          </a:stretch>
        </p:blipFill>
        <p:spPr>
          <a:xfrm>
            <a:off x="8065135" y="3221355"/>
            <a:ext cx="2944495" cy="2869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矩形 4"/>
          <p:cNvSpPr/>
          <p:nvPr/>
        </p:nvSpPr>
        <p:spPr>
          <a:xfrm>
            <a:off x="5327968" y="853123"/>
            <a:ext cx="5884862" cy="5445125"/>
          </a:xfrm>
          <a:prstGeom prst="rect">
            <a:avLst/>
          </a:prstGeom>
          <a:noFill/>
          <a:ln w="9525">
            <a:noFill/>
          </a:ln>
        </p:spPr>
        <p:txBody>
          <a:bodyPr>
            <a:spAutoFit/>
          </a:bodyPr>
          <a:lstStyle/>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按照财政资金预算</a:t>
            </a:r>
            <a:r>
              <a:rPr lang="zh-CN" altLang="en-US"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执行进度管理要求</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，各项目实施单位（部门）应加快推进项目建设进度，提高专项资金预算执行效率。专项资金执行进度按序时进度考核，最低目标要求为：</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1-9</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75%</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1-11</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月不低于</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25</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日前达</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年中追加的专项资金项目，下达当季暂不做预算执行进度考核，自预算下达下一季度开始，按照相应的序时进度要求实施考核，且</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日前达</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。对未达到序时进度考核要求的项目，考核当月收回未达序时进度要求差额部分相应预算指标，由学校统筹调剂使用。</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457200" y="473710"/>
            <a:ext cx="4541520" cy="459105"/>
            <a:chOff x="6543" y="2062"/>
            <a:chExt cx="6639" cy="902"/>
          </a:xfrm>
        </p:grpSpPr>
        <p:sp>
          <p:nvSpPr>
            <p:cNvPr id="5"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eaLnBrk="1" hangingPunct="1">
                <a:lnSpc>
                  <a:spcPct val="90000"/>
                </a:lnSpc>
                <a:spcBef>
                  <a:spcPts val="750"/>
                </a:spcBef>
              </a:pPr>
              <a:r>
                <a:rPr lang="en-US" altLang="zh-CN" sz="3200" b="1" dirty="0">
                  <a:sym typeface="+mn-ea"/>
                </a:rPr>
                <a:t>  </a:t>
              </a:r>
              <a:r>
                <a:rPr lang="zh-CN" altLang="en-US" sz="3200" b="1" dirty="0">
                  <a:sym typeface="+mn-ea"/>
                </a:rPr>
                <a:t>项目实施</a:t>
              </a:r>
              <a:endParaRPr lang="zh-CN" sz="3200"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8440" name="图片 6"/>
          <p:cNvPicPr>
            <a:picLocks noChangeAspect="1"/>
          </p:cNvPicPr>
          <p:nvPr/>
        </p:nvPicPr>
        <p:blipFill>
          <a:blip r:embed="rId3"/>
          <a:stretch>
            <a:fillRect/>
          </a:stretch>
        </p:blipFill>
        <p:spPr>
          <a:xfrm>
            <a:off x="1163955" y="1920875"/>
            <a:ext cx="2709863" cy="2362200"/>
          </a:xfrm>
          <a:prstGeom prst="rect">
            <a:avLst/>
          </a:prstGeom>
          <a:noFill/>
          <a:ln w="9525">
            <a:noFill/>
          </a:ln>
        </p:spPr>
      </p:pic>
      <p:sp>
        <p:nvSpPr>
          <p:cNvPr id="18441" name="矩形 7"/>
          <p:cNvSpPr/>
          <p:nvPr/>
        </p:nvSpPr>
        <p:spPr>
          <a:xfrm>
            <a:off x="457200" y="4784725"/>
            <a:ext cx="4444365" cy="506730"/>
          </a:xfrm>
          <a:prstGeom prst="rect">
            <a:avLst/>
          </a:prstGeom>
          <a:noFill/>
          <a:ln w="9525">
            <a:noFill/>
          </a:ln>
        </p:spPr>
        <p:txBody>
          <a:bodyPr wrap="square">
            <a:spAutoFit/>
          </a:bodyPr>
          <a:lstStyle/>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故作沉稳，等着要钱！这种思想要不得 </a:t>
            </a:r>
            <a:r>
              <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339661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项目申报书编写</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3</a:t>
            </a:r>
            <a:endPar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pic>
        <p:nvPicPr>
          <p:cNvPr id="2" name="图片 1" descr="南宁分校"/>
          <p:cNvPicPr>
            <a:picLocks noChangeAspect="1"/>
          </p:cNvPicPr>
          <p:nvPr/>
        </p:nvPicPr>
        <p:blipFill>
          <a:blip r:embed="rId1">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t="8876" r="1778"/>
          <a:stretch>
            <a:fillRect/>
          </a:stretch>
        </p:blipFill>
        <p:spPr>
          <a:xfrm>
            <a:off x="1175385" y="1024255"/>
            <a:ext cx="8619490" cy="5412105"/>
          </a:xfrm>
          <a:prstGeom prst="rect">
            <a:avLst/>
          </a:prstGeom>
        </p:spPr>
      </p:pic>
      <p:sp>
        <p:nvSpPr>
          <p:cNvPr id="6" name="矩形 8"/>
          <p:cNvSpPr/>
          <p:nvPr/>
        </p:nvSpPr>
        <p:spPr>
          <a:xfrm>
            <a:off x="7280910" y="4201795"/>
            <a:ext cx="3504565" cy="706755"/>
          </a:xfrm>
          <a:prstGeom prst="rect">
            <a:avLst/>
          </a:prstGeom>
          <a:noFill/>
          <a:ln w="9525">
            <a:noFill/>
          </a:ln>
        </p:spPr>
        <p:txBody>
          <a:bodyPr wrap="square">
            <a:spAutoFit/>
          </a:bodyPr>
          <a:lstStyle/>
          <a:p>
            <a:pPr eaLnBrk="1" hangingPunct="1"/>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相关表格在财务工作部网站中的</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表格下载模块</a:t>
            </a:r>
            <a:r>
              <a:rPr lang="zh-CN" altLang="en-US" sz="2000"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可下载</a:t>
            </a:r>
            <a:endPar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300" y="1345565"/>
            <a:ext cx="5015230" cy="398780"/>
          </a:xfrm>
          <a:prstGeom prst="rect">
            <a:avLst/>
          </a:prstGeom>
          <a:noFill/>
          <a:ln w="12700" cmpd="sng">
            <a:noFill/>
            <a:prstDash val="solid"/>
          </a:ln>
        </p:spPr>
        <p:txBody>
          <a:bodyPr wrap="square" rtlCol="0" anchor="t">
            <a:spAutoFit/>
          </a:bodyPr>
          <a:lstStyle/>
          <a:p>
            <a:r>
              <a:rPr lang="zh-CN" altLang="en-US" sz="2000" dirty="0">
                <a:hlinkClick r:id="rId1" action="ppaction://hlinkfile"/>
              </a:rPr>
              <a:t>XXXX年财政专项资金预算申报书</a:t>
            </a:r>
            <a:endParaRPr lang="zh-CN" altLang="en-US" sz="2000" dirty="0"/>
          </a:p>
        </p:txBody>
      </p:sp>
      <p:sp>
        <p:nvSpPr>
          <p:cNvPr id="3" name="文本框 2"/>
          <p:cNvSpPr txBox="1"/>
          <p:nvPr/>
        </p:nvSpPr>
        <p:spPr>
          <a:xfrm>
            <a:off x="289560" y="351155"/>
            <a:ext cx="2710180" cy="645160"/>
          </a:xfrm>
          <a:prstGeom prst="rect">
            <a:avLst/>
          </a:prstGeom>
          <a:noFill/>
          <a:ln w="12700" cmpd="sng">
            <a:noFill/>
            <a:prstDash val="solid"/>
          </a:ln>
        </p:spPr>
        <p:txBody>
          <a:bodyPr wrap="square" rtlCol="0" anchor="t">
            <a:spAutoFit/>
          </a:bodyPr>
          <a:lstStyle/>
          <a:p>
            <a:r>
              <a:rPr lang="zh-CN" altLang="en-US" sz="3600" dirty="0"/>
              <a:t>相关表格</a:t>
            </a:r>
            <a:r>
              <a:rPr lang="zh-CN" altLang="en-US" sz="2000" dirty="0"/>
              <a:t>：</a:t>
            </a:r>
            <a:endParaRPr lang="zh-CN" altLang="en-US" sz="2000" dirty="0"/>
          </a:p>
        </p:txBody>
      </p:sp>
      <p:sp>
        <p:nvSpPr>
          <p:cNvPr id="4" name="文本框 3"/>
          <p:cNvSpPr txBox="1"/>
          <p:nvPr/>
        </p:nvSpPr>
        <p:spPr>
          <a:xfrm>
            <a:off x="1130300" y="2033270"/>
            <a:ext cx="6812280" cy="398780"/>
          </a:xfrm>
          <a:prstGeom prst="rect">
            <a:avLst/>
          </a:prstGeom>
          <a:noFill/>
          <a:ln w="12700" cmpd="sng">
            <a:noFill/>
            <a:prstDash val="solid"/>
          </a:ln>
        </p:spPr>
        <p:txBody>
          <a:bodyPr wrap="square" rtlCol="0" anchor="t">
            <a:spAutoFit/>
          </a:bodyPr>
          <a:lstStyle/>
          <a:p>
            <a:r>
              <a:rPr lang="zh-CN" altLang="en-US" sz="2000" dirty="0">
                <a:hlinkClick r:id="rId2" action="ppaction://hlinkfile"/>
              </a:rPr>
              <a:t>专项项目绩效目标评审专家组综合评价意见表.</a:t>
            </a:r>
            <a:endParaRPr lang="zh-CN" altLang="en-US" sz="2000" dirty="0"/>
          </a:p>
        </p:txBody>
      </p:sp>
      <p:sp>
        <p:nvSpPr>
          <p:cNvPr id="5" name="文本框 4"/>
          <p:cNvSpPr txBox="1"/>
          <p:nvPr/>
        </p:nvSpPr>
        <p:spPr>
          <a:xfrm>
            <a:off x="1130300" y="2810510"/>
            <a:ext cx="4713605" cy="398780"/>
          </a:xfrm>
          <a:prstGeom prst="rect">
            <a:avLst/>
          </a:prstGeom>
          <a:noFill/>
          <a:ln w="12700" cmpd="sng">
            <a:noFill/>
            <a:prstDash val="solid"/>
          </a:ln>
        </p:spPr>
        <p:txBody>
          <a:bodyPr wrap="square" rtlCol="0" anchor="t">
            <a:spAutoFit/>
          </a:bodyPr>
          <a:lstStyle/>
          <a:p>
            <a:r>
              <a:rPr lang="zh-CN" altLang="en-US" sz="2000" dirty="0">
                <a:hlinkClick r:id="rId3" action="ppaction://hlinkfile"/>
              </a:rPr>
              <a:t>项目绩效评价（自评）表</a:t>
            </a:r>
            <a:endParaRPr lang="zh-CN" altLang="en-US" sz="2000" dirty="0"/>
          </a:p>
        </p:txBody>
      </p:sp>
      <p:sp>
        <p:nvSpPr>
          <p:cNvPr id="6" name="文本框 5"/>
          <p:cNvSpPr txBox="1"/>
          <p:nvPr/>
        </p:nvSpPr>
        <p:spPr>
          <a:xfrm>
            <a:off x="1130300" y="3683000"/>
            <a:ext cx="4277995" cy="398780"/>
          </a:xfrm>
          <a:prstGeom prst="rect">
            <a:avLst/>
          </a:prstGeom>
          <a:noFill/>
          <a:ln w="12700" cmpd="sng">
            <a:noFill/>
            <a:prstDash val="solid"/>
          </a:ln>
        </p:spPr>
        <p:txBody>
          <a:bodyPr wrap="square" rtlCol="0" anchor="t">
            <a:spAutoFit/>
          </a:bodyPr>
          <a:lstStyle/>
          <a:p>
            <a:r>
              <a:rPr lang="zh-CN" altLang="en-US" sz="2000" dirty="0">
                <a:hlinkClick r:id="rId4" action="ppaction://hlinkfile"/>
              </a:rPr>
              <a:t>专项项目评估报告</a:t>
            </a:r>
            <a:endParaRPr lang="zh-CN" altLang="en-US" sz="2000" dirty="0"/>
          </a:p>
        </p:txBody>
      </p:sp>
      <p:sp>
        <p:nvSpPr>
          <p:cNvPr id="7" name="文本框 6"/>
          <p:cNvSpPr txBox="1"/>
          <p:nvPr/>
        </p:nvSpPr>
        <p:spPr>
          <a:xfrm>
            <a:off x="1130300" y="1345565"/>
            <a:ext cx="5015230" cy="398780"/>
          </a:xfrm>
          <a:prstGeom prst="rect">
            <a:avLst/>
          </a:prstGeom>
          <a:noFill/>
          <a:ln w="12700" cmpd="sng">
            <a:noFill/>
            <a:prstDash val="solid"/>
          </a:ln>
        </p:spPr>
        <p:txBody>
          <a:bodyPr wrap="square" rtlCol="0" anchor="t">
            <a:spAutoFit/>
          </a:bodyPr>
          <a:lstStyle/>
          <a:p>
            <a:r>
              <a:rPr lang="zh-CN" altLang="en-US" sz="2000" dirty="0">
                <a:hlinkClick r:id="rId1" action="ppaction://hlinkfile"/>
              </a:rPr>
              <a:t>XXXX年财政专项资金预算申报书</a:t>
            </a:r>
            <a:endParaRPr lang="zh-CN" altLang="en-US" sz="2000" dirty="0"/>
          </a:p>
        </p:txBody>
      </p:sp>
      <p:sp>
        <p:nvSpPr>
          <p:cNvPr id="8" name="文本框 7"/>
          <p:cNvSpPr txBox="1"/>
          <p:nvPr/>
        </p:nvSpPr>
        <p:spPr>
          <a:xfrm>
            <a:off x="1130300" y="2033270"/>
            <a:ext cx="6812280" cy="398780"/>
          </a:xfrm>
          <a:prstGeom prst="rect">
            <a:avLst/>
          </a:prstGeom>
          <a:noFill/>
          <a:ln w="12700" cmpd="sng">
            <a:noFill/>
            <a:prstDash val="solid"/>
          </a:ln>
        </p:spPr>
        <p:txBody>
          <a:bodyPr wrap="square" rtlCol="0" anchor="t">
            <a:spAutoFit/>
          </a:bodyPr>
          <a:lstStyle/>
          <a:p>
            <a:r>
              <a:rPr lang="zh-CN" altLang="en-US" sz="2000" dirty="0">
                <a:hlinkClick r:id="rId2" action="ppaction://hlinkfile"/>
              </a:rPr>
              <a:t>专项项目绩效目标评审专家组综合评价意见表.</a:t>
            </a:r>
            <a:endParaRPr lang="zh-CN" altLang="en-US" sz="2000" dirty="0"/>
          </a:p>
        </p:txBody>
      </p:sp>
      <p:pic>
        <p:nvPicPr>
          <p:cNvPr id="46090" name="图片 9" descr="act"/>
          <p:cNvPicPr>
            <a:picLocks noChangeAspect="1"/>
          </p:cNvPicPr>
          <p:nvPr/>
        </p:nvPicPr>
        <p:blipFill>
          <a:blip r:embed="rId5"/>
          <a:stretch>
            <a:fillRect/>
          </a:stretch>
        </p:blipFill>
        <p:spPr>
          <a:xfrm>
            <a:off x="8282305" y="3607435"/>
            <a:ext cx="1955800" cy="2387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endParaRPr lang="zh-CN" altLang="en-US" sz="2100" b="1" dirty="0">
              <a:solidFill>
                <a:srgbClr val="FF0000"/>
              </a:solidFill>
            </a:endParaRPr>
          </a:p>
        </p:txBody>
      </p:sp>
      <p:sp>
        <p:nvSpPr>
          <p:cNvPr id="90119" name="文本框 3"/>
          <p:cNvSpPr>
            <a:spLocks noChangeArrowheads="1"/>
          </p:cNvSpPr>
          <p:nvPr/>
        </p:nvSpPr>
        <p:spPr bwMode="auto">
          <a:xfrm>
            <a:off x="996950" y="1513205"/>
            <a:ext cx="9863455" cy="4198393"/>
          </a:xfrm>
          <a:prstGeom prst="rect">
            <a:avLst/>
          </a:prstGeom>
          <a:noFill/>
          <a:ln>
            <a:noFill/>
          </a:ln>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1.</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要求各系部</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（特别是系主任和书记）</a:t>
            </a:r>
            <a:r>
              <a:rPr kumimoji="0" lang="zh-CN" altLang="en-US" sz="1800" b="0" i="0" u="none" strike="noStrike" kern="1200" cap="none" spc="0" normalizeH="0" baseline="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cs typeface="+mn-cs"/>
                <a:sym typeface="微软雅黑" panose="020B0503020204020204" pitchFamily="34" charset="-122"/>
              </a:rPr>
              <a:t>高度重视</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，及时召开系部充分讨论项目建设内容，认真征求教研室专业教师项目建设意见，及时组织专业人员详细调研、科学论证，认真撰写项目申报书。</a:t>
            </a: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2.</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根据分校的财政状况，教学科研仪器购置类项目建设内容继续坚持</a:t>
            </a: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统筹规划、合理布局，资源共享、追求效益，功能丰富、虚实互补，科学前瞻、特色突出</a:t>
            </a:r>
            <a:r>
              <a:rPr kumimoji="0" lang="en-US" altLang="zh-CN"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的原则，围绕我校的本科教学评估评估、专业群建设、产教融合等中心工作，以满足专业培养方案规定的实践、实训要求为主，根据项目建设地点、学生数、课程开设情况等</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科学规划设备台套数</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，项目建设环境以简洁实用为主，不盲目追求高大上，</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项目预算要打紧，以满足基本需要为第一目标，不要有水分</a:t>
            </a:r>
            <a:r>
              <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，争取用有限的资金预算多建设实验室建设项目。</a:t>
            </a: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2300" y="1313806"/>
            <a:ext cx="10880726" cy="4605323"/>
            <a:chOff x="650039" y="2567430"/>
            <a:chExt cx="10880331" cy="4605698"/>
          </a:xfrm>
        </p:grpSpPr>
        <p:sp>
          <p:nvSpPr>
            <p:cNvPr id="18" name="文本框 17"/>
            <p:cNvSpPr txBox="1"/>
            <p:nvPr/>
          </p:nvSpPr>
          <p:spPr>
            <a:xfrm>
              <a:off x="741476" y="2567430"/>
              <a:ext cx="10788894" cy="3969708"/>
            </a:xfrm>
            <a:prstGeom prst="rect">
              <a:avLst/>
            </a:prstGeom>
            <a:noFill/>
          </p:spPr>
          <p:txBody>
            <a:bodyPr wrap="square">
              <a:spAutoFit/>
            </a:bodyPr>
            <a:p>
              <a:pPr algn="just">
                <a:lnSpc>
                  <a:spcPct val="150000"/>
                </a:lnSpc>
                <a:spcBef>
                  <a:spcPts val="0"/>
                </a:spcBef>
                <a:spcAft>
                  <a:spcPts val="0"/>
                </a:spcAft>
              </a:pPr>
              <a:r>
                <a:rPr lang="en-US" sz="24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      </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党的二十大报告从战略和全局的高度，明确了进一步深化财税体制改革的重点举措，提出</a:t>
              </a:r>
              <a:r>
                <a:rPr sz="2800" dirty="0">
                  <a:ln w="9525">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“健全现代预算制度”</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为做好新时代新征程财政预算工作指明了方向、提供了遵循。我们要全面贯彻习近平新时代中国特色社会主义思想，认真学习贯彻党的二十大精神，坚决落实好健全现代预算制度各项任务，为全面建设社会主义现代化国家提供坚实财力保障和强大物质基础。</a:t>
              </a:r>
              <a:endPar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20" name="直接连接符 19"/>
            <p:cNvCxnSpPr/>
            <p:nvPr/>
          </p:nvCxnSpPr>
          <p:spPr>
            <a:xfrm>
              <a:off x="741477" y="2593476"/>
              <a:ext cx="10670788" cy="27942"/>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650039" y="7145821"/>
              <a:ext cx="10762225" cy="27307"/>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a:spLocks noChangeArrowheads="1"/>
          </p:cNvSpPr>
          <p:nvPr>
            <p:custDataLst>
              <p:tags r:id="rId1"/>
            </p:custDataLst>
          </p:nvPr>
        </p:nvSpPr>
        <p:spPr bwMode="auto">
          <a:xfrm>
            <a:off x="5404485" y="511810"/>
            <a:ext cx="1478280"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rPr>
              <a:t>前言</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endParaRPr lang="zh-CN" altLang="en-US" sz="2100" b="1" dirty="0">
              <a:solidFill>
                <a:srgbClr val="FF0000"/>
              </a:solidFill>
            </a:endParaRPr>
          </a:p>
        </p:txBody>
      </p:sp>
      <p:sp>
        <p:nvSpPr>
          <p:cNvPr id="90119" name="文本框 3"/>
          <p:cNvSpPr>
            <a:spLocks noChangeArrowheads="1"/>
          </p:cNvSpPr>
          <p:nvPr/>
        </p:nvSpPr>
        <p:spPr bwMode="auto">
          <a:xfrm>
            <a:off x="1072515" y="1513840"/>
            <a:ext cx="9863455" cy="3332772"/>
          </a:xfrm>
          <a:prstGeom prst="rect">
            <a:avLst/>
          </a:prstGeom>
          <a:noFill/>
          <a:ln>
            <a:noFill/>
          </a:ln>
        </p:spPr>
        <p:txBody>
          <a:bodyPr wrap="square">
            <a:spAutoFit/>
          </a:bodyPr>
          <a:lstStyle/>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申报书内容填写完整、不要缺失要素</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；项目预算要有明细（购买的设备名称，参考型号、规格、价格等；环境改造的项目要详细列明等）；</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项目绩效目标要科学，不要缺项，要有具体的绩效目标和预期的指标值。</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项目要</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充分论证</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，项目建设的必要性和可行性要清晰明了，不要流于形式。</a:t>
            </a: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
        <p:nvSpPr>
          <p:cNvPr id="36872" name="对话气泡: 圆角矩形 1"/>
          <p:cNvSpPr/>
          <p:nvPr/>
        </p:nvSpPr>
        <p:spPr>
          <a:xfrm>
            <a:off x="4502150" y="3034030"/>
            <a:ext cx="3362325" cy="790575"/>
          </a:xfrm>
          <a:prstGeom prst="wedgeRoundRectCallout">
            <a:avLst>
              <a:gd name="adj1" fmla="val -68954"/>
              <a:gd name="adj2" fmla="val -50843"/>
              <a:gd name="adj3" fmla="val 16667"/>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en-US" altLang="zh-CN" dirty="0">
                <a:solidFill>
                  <a:srgbClr val="FF0000"/>
                </a:solidFill>
                <a:latin typeface="Arial" panose="020B0604020202020204" pitchFamily="34" charset="0"/>
              </a:rPr>
              <a:t>2022</a:t>
            </a:r>
            <a:r>
              <a:rPr lang="zh-CN" altLang="en-US" dirty="0">
                <a:solidFill>
                  <a:srgbClr val="FF0000"/>
                </a:solidFill>
                <a:latin typeface="Arial" panose="020B0604020202020204" pitchFamily="34" charset="0"/>
              </a:rPr>
              <a:t>年项目论证时，所有的项目都没有绩效目标表</a:t>
            </a:r>
            <a:endParaRPr lang="zh-CN" altLang="en-US" dirty="0">
              <a:solidFill>
                <a:srgbClr val="FF0000"/>
              </a:solidFill>
              <a:latin typeface="Arial" panose="020B0604020202020204" pitchFamily="34" charset="0"/>
            </a:endParaRPr>
          </a:p>
        </p:txBody>
      </p:sp>
      <p:sp>
        <p:nvSpPr>
          <p:cNvPr id="36873" name="对话气泡: 圆角矩形 2"/>
          <p:cNvSpPr/>
          <p:nvPr/>
        </p:nvSpPr>
        <p:spPr>
          <a:xfrm>
            <a:off x="4502150" y="4846612"/>
            <a:ext cx="4003675" cy="790575"/>
          </a:xfrm>
          <a:prstGeom prst="wedgeRoundRectCallout">
            <a:avLst>
              <a:gd name="adj1" fmla="val -68954"/>
              <a:gd name="adj2" fmla="val -50843"/>
              <a:gd name="adj3" fmla="val 16667"/>
            </a:avLst>
          </a:prstGeom>
          <a:solidFill>
            <a:srgbClr val="FFFF00"/>
          </a:solidFill>
          <a:ln w="9525" cap="flat" cmpd="sng">
            <a:solidFill>
              <a:schemeClr val="tx1"/>
            </a:solidFill>
            <a:prstDash val="solid"/>
            <a:round/>
            <a:headEnd type="none" w="med" len="med"/>
            <a:tailEnd type="none" w="med" len="med"/>
          </a:ln>
        </p:spPr>
        <p:txBody>
          <a:bodyPr/>
          <a:lstStyle/>
          <a:p>
            <a:pPr eaLnBrk="1" hangingPunct="1"/>
            <a:r>
              <a:rPr lang="en-US" altLang="zh-CN" dirty="0">
                <a:solidFill>
                  <a:srgbClr val="FF0000"/>
                </a:solidFill>
                <a:latin typeface="Arial" panose="020B0604020202020204" pitchFamily="34" charset="0"/>
              </a:rPr>
              <a:t>2022</a:t>
            </a:r>
            <a:r>
              <a:rPr lang="zh-CN" altLang="en-US" dirty="0">
                <a:solidFill>
                  <a:srgbClr val="FF0000"/>
                </a:solidFill>
                <a:latin typeface="Arial" panose="020B0604020202020204" pitchFamily="34" charset="0"/>
              </a:rPr>
              <a:t>年项目论证时，两三行字的必要性论证，要</a:t>
            </a:r>
            <a:r>
              <a:rPr lang="en-US" altLang="zh-CN" dirty="0">
                <a:solidFill>
                  <a:srgbClr val="FF0000"/>
                </a:solidFill>
                <a:latin typeface="Arial" panose="020B0604020202020204" pitchFamily="34" charset="0"/>
              </a:rPr>
              <a:t>300</a:t>
            </a:r>
            <a:r>
              <a:rPr lang="zh-CN" altLang="en-US" dirty="0">
                <a:solidFill>
                  <a:srgbClr val="FF0000"/>
                </a:solidFill>
                <a:latin typeface="Arial" panose="020B0604020202020204" pitchFamily="34" charset="0"/>
              </a:rPr>
              <a:t>万的预算支持。</a:t>
            </a:r>
            <a:endParaRPr lang="zh-CN" altLang="en-US" dirty="0">
              <a:solidFill>
                <a:srgbClr val="FF00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项目申报建议（以设备类为例）</a:t>
            </a:r>
            <a:endParaRPr lang="zh-CN" altLang="en-US" sz="2100" b="1" dirty="0">
              <a:solidFill>
                <a:srgbClr val="FF0000"/>
              </a:solidFill>
            </a:endParaRPr>
          </a:p>
        </p:txBody>
      </p:sp>
      <p:sp>
        <p:nvSpPr>
          <p:cNvPr id="90119" name="文本框 3"/>
          <p:cNvSpPr>
            <a:spLocks noChangeArrowheads="1"/>
          </p:cNvSpPr>
          <p:nvPr/>
        </p:nvSpPr>
        <p:spPr bwMode="auto">
          <a:xfrm>
            <a:off x="1072515" y="1513840"/>
            <a:ext cx="9863455" cy="2999740"/>
          </a:xfrm>
          <a:prstGeom prst="rect">
            <a:avLst/>
          </a:prstGeom>
          <a:noFill/>
          <a:ln>
            <a:noFill/>
          </a:ln>
        </p:spPr>
        <p:txBody>
          <a:bodyPr wrap="square">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 申报项目注意</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各部门之间的协调沟通，协同合作</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根据必要，可抽调科技、教务、现教中心、财务处、资产等部门人员及校外专家组成专家组对申报项目在教学相关性、急迫性、实验室规划科学性、设备配置合理性、预期投资效益、队伍保障、实验室安全与环境等方面进行论证，</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只有论证通过的项目</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才能根据评分结果排序后进入项目库。在后续评审过程中凡发现申报材料撰写不认真、存在明显错误、</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采购需求明显超出教学工作实际需要或与教学工作不密切、技术参数设置明显过高、预算注水严重的项目直接取消申报资格。</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3.1</a:t>
            </a:r>
            <a:endParaRPr lang="zh-CN" altLang="en-US" sz="21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endParaRPr lang="zh-CN" altLang="en-US" sz="2100" b="1" dirty="0">
              <a:solidFill>
                <a:srgbClr val="FF0000"/>
              </a:solidFill>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4582" name="TextBox 49"/>
          <p:cNvSpPr/>
          <p:nvPr>
            <p:custDataLst>
              <p:tags r:id="rId1"/>
            </p:custDataLst>
          </p:nvPr>
        </p:nvSpPr>
        <p:spPr>
          <a:xfrm>
            <a:off x="750888" y="1770771"/>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1.</a:t>
            </a:r>
            <a:r>
              <a:rPr lang="zh-CN" altLang="en-US" sz="2400" dirty="0">
                <a:solidFill>
                  <a:srgbClr val="595959"/>
                </a:solidFill>
                <a:latin typeface="微软雅黑" panose="020B0503020204020204" pitchFamily="34" charset="-122"/>
                <a:ea typeface="微软雅黑" panose="020B0503020204020204" pitchFamily="34" charset="-122"/>
              </a:rPr>
              <a:t>预算不明细、绩效目标不完整</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8" name="图片 12"/>
          <p:cNvPicPr>
            <a:picLocks noChangeAspect="1"/>
          </p:cNvPicPr>
          <p:nvPr>
            <p:custDataLst>
              <p:tags r:id="rId2"/>
            </p:custDataLst>
          </p:nvPr>
        </p:nvPicPr>
        <p:blipFill>
          <a:blip r:embed="rId3"/>
          <a:stretch>
            <a:fillRect/>
          </a:stretch>
        </p:blipFill>
        <p:spPr>
          <a:xfrm>
            <a:off x="750888" y="2670175"/>
            <a:ext cx="8064500" cy="2225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8"/>
                                        </p:tgtEl>
                                        <p:attrNameLst>
                                          <p:attrName>style.visibility</p:attrName>
                                        </p:attrNameLst>
                                      </p:cBhvr>
                                      <p:to>
                                        <p:strVal val="visible"/>
                                      </p:to>
                                    </p:set>
                                    <p:anim calcmode="lin" valueType="num">
                                      <p:cBhvr>
                                        <p:cTn id="7" dur="500" fill="hold"/>
                                        <p:tgtEl>
                                          <p:spTgt spid="27658"/>
                                        </p:tgtEl>
                                        <p:attrNameLst>
                                          <p:attrName>ppt_x</p:attrName>
                                        </p:attrNameLst>
                                      </p:cBhvr>
                                      <p:tavLst>
                                        <p:tav tm="0">
                                          <p:val>
                                            <p:strVal val="#ppt_x"/>
                                          </p:val>
                                        </p:tav>
                                        <p:tav tm="100000">
                                          <p:val>
                                            <p:strVal val="#ppt_x"/>
                                          </p:val>
                                        </p:tav>
                                      </p:tavLst>
                                    </p:anim>
                                    <p:anim calcmode="lin" valueType="num">
                                      <p:cBhvr>
                                        <p:cTn id="8"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endParaRPr lang="zh-CN" altLang="en-US" sz="2100" b="1" dirty="0">
              <a:solidFill>
                <a:srgbClr val="FF0000"/>
              </a:solidFill>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6630" name="TextBox 49"/>
          <p:cNvSpPr/>
          <p:nvPr>
            <p:custDataLst>
              <p:tags r:id="rId1"/>
            </p:custDataLst>
          </p:nvPr>
        </p:nvSpPr>
        <p:spPr>
          <a:xfrm>
            <a:off x="750651" y="1376634"/>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2.</a:t>
            </a:r>
            <a:r>
              <a:rPr lang="zh-CN" altLang="en-US" sz="2400" dirty="0">
                <a:solidFill>
                  <a:srgbClr val="595959"/>
                </a:solidFill>
                <a:latin typeface="微软雅黑" panose="020B0503020204020204" pitchFamily="34" charset="-122"/>
                <a:ea typeface="微软雅黑" panose="020B0503020204020204" pitchFamily="34" charset="-122"/>
              </a:rPr>
              <a:t>论证不充分、不合理</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705" name="图片 6"/>
          <p:cNvPicPr>
            <a:picLocks noChangeAspect="1"/>
          </p:cNvPicPr>
          <p:nvPr>
            <p:custDataLst>
              <p:tags r:id="rId2"/>
            </p:custDataLst>
          </p:nvPr>
        </p:nvPicPr>
        <p:blipFill>
          <a:blip r:embed="rId3"/>
          <a:stretch>
            <a:fillRect/>
          </a:stretch>
        </p:blipFill>
        <p:spPr>
          <a:xfrm>
            <a:off x="996950" y="2218373"/>
            <a:ext cx="5053013" cy="3586162"/>
          </a:xfrm>
          <a:prstGeom prst="rect">
            <a:avLst/>
          </a:prstGeom>
          <a:noFill/>
          <a:ln w="9525">
            <a:noFill/>
          </a:ln>
        </p:spPr>
      </p:pic>
      <p:pic>
        <p:nvPicPr>
          <p:cNvPr id="29706" name="图片 5"/>
          <p:cNvPicPr>
            <a:picLocks noChangeAspect="1"/>
          </p:cNvPicPr>
          <p:nvPr>
            <p:custDataLst>
              <p:tags r:id="rId4"/>
            </p:custDataLst>
          </p:nvPr>
        </p:nvPicPr>
        <p:blipFill>
          <a:blip r:embed="rId5"/>
          <a:stretch>
            <a:fillRect/>
          </a:stretch>
        </p:blipFill>
        <p:spPr>
          <a:xfrm>
            <a:off x="4208780" y="2053273"/>
            <a:ext cx="6170613" cy="391636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9705"/>
                                        </p:tgtEl>
                                        <p:attrNameLst>
                                          <p:attrName>style.visibility</p:attrName>
                                        </p:attrNameLst>
                                      </p:cBhvr>
                                      <p:to>
                                        <p:strVal val="visible"/>
                                      </p:to>
                                    </p:set>
                                    <p:anim calcmode="lin" valueType="num">
                                      <p:cBhvr>
                                        <p:cTn id="7" dur="1000" fill="hold"/>
                                        <p:tgtEl>
                                          <p:spTgt spid="29705"/>
                                        </p:tgtEl>
                                        <p:attrNameLst>
                                          <p:attrName>ppt_w</p:attrName>
                                        </p:attrNameLst>
                                      </p:cBhvr>
                                      <p:tavLst>
                                        <p:tav tm="0">
                                          <p:val>
                                            <p:fltVal val="0"/>
                                          </p:val>
                                        </p:tav>
                                        <p:tav tm="100000">
                                          <p:val>
                                            <p:strVal val="#ppt_w"/>
                                          </p:val>
                                        </p:tav>
                                      </p:tavLst>
                                    </p:anim>
                                    <p:anim calcmode="lin" valueType="num">
                                      <p:cBhvr>
                                        <p:cTn id="8" dur="1000" fill="hold"/>
                                        <p:tgtEl>
                                          <p:spTgt spid="29705"/>
                                        </p:tgtEl>
                                        <p:attrNameLst>
                                          <p:attrName>ppt_h</p:attrName>
                                        </p:attrNameLst>
                                      </p:cBhvr>
                                      <p:tavLst>
                                        <p:tav tm="0">
                                          <p:val>
                                            <p:fltVal val="0"/>
                                          </p:val>
                                        </p:tav>
                                        <p:tav tm="100000">
                                          <p:val>
                                            <p:strVal val="#ppt_h"/>
                                          </p:val>
                                        </p:tav>
                                      </p:tavLst>
                                    </p:anim>
                                    <p:anim calcmode="lin" valueType="num">
                                      <p:cBhvr>
                                        <p:cTn id="9" dur="1000" fill="hold"/>
                                        <p:tgtEl>
                                          <p:spTgt spid="29705"/>
                                        </p:tgtEl>
                                        <p:attrNameLst>
                                          <p:attrName>style.rotation</p:attrName>
                                        </p:attrNameLst>
                                      </p:cBhvr>
                                      <p:tavLst>
                                        <p:tav tm="0">
                                          <p:val>
                                            <p:fltVal val="90"/>
                                          </p:val>
                                        </p:tav>
                                        <p:tav tm="100000">
                                          <p:val>
                                            <p:fltVal val="0"/>
                                          </p:val>
                                        </p:tav>
                                      </p:tavLst>
                                    </p:anim>
                                    <p:animEffect filter="fade">
                                      <p:cBhvr>
                                        <p:cTn id="10" dur="1000"/>
                                        <p:tgtEl>
                                          <p:spTgt spid="29705"/>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9706"/>
                                        </p:tgtEl>
                                        <p:attrNameLst>
                                          <p:attrName>style.visibility</p:attrName>
                                        </p:attrNameLst>
                                      </p:cBhvr>
                                      <p:to>
                                        <p:strVal val="visible"/>
                                      </p:to>
                                    </p:set>
                                    <p:animEffect filter="wipe(down)">
                                      <p:cBhvr>
                                        <p:cTn id="15" dur="580">
                                          <p:stCondLst>
                                            <p:cond delay="0"/>
                                          </p:stCondLst>
                                        </p:cTn>
                                        <p:tgtEl>
                                          <p:spTgt spid="29706"/>
                                        </p:tgtEl>
                                      </p:cBhvr>
                                    </p:animEffect>
                                    <p:anim calcmode="lin" valueType="num">
                                      <p:cBhvr>
                                        <p:cTn id="16" dur="1822" tmFilter="0,0; 0.14,0.36; 0.43,0.73; 0.71,0.91; 1.0,1.0">
                                          <p:stCondLst>
                                            <p:cond delay="0"/>
                                          </p:stCondLst>
                                        </p:cTn>
                                        <p:tgtEl>
                                          <p:spTgt spid="2970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970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970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970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9706"/>
                                        </p:tgtEl>
                                        <p:attrNameLst>
                                          <p:attrName>ppt_y</p:attrName>
                                        </p:attrNameLst>
                                      </p:cBhvr>
                                      <p:tavLst>
                                        <p:tav tm="0" fmla="#ppt_y-sin(pi*$)/81">
                                          <p:val>
                                            <p:fltVal val="0"/>
                                          </p:val>
                                        </p:tav>
                                        <p:tav tm="100000">
                                          <p:val>
                                            <p:fltVal val="1"/>
                                          </p:val>
                                        </p:tav>
                                      </p:tavLst>
                                    </p:anim>
                                    <p:animScale>
                                      <p:cBhvr>
                                        <p:cTn id="21" dur="26">
                                          <p:stCondLst>
                                            <p:cond delay="650"/>
                                          </p:stCondLst>
                                        </p:cTn>
                                        <p:tgtEl>
                                          <p:spTgt spid="29706"/>
                                        </p:tgtEl>
                                      </p:cBhvr>
                                      <p:to x="100000" y="60000"/>
                                    </p:animScale>
                                    <p:animScale>
                                      <p:cBhvr>
                                        <p:cTn id="22" dur="166" decel="50000">
                                          <p:stCondLst>
                                            <p:cond delay="676"/>
                                          </p:stCondLst>
                                        </p:cTn>
                                        <p:tgtEl>
                                          <p:spTgt spid="29706"/>
                                        </p:tgtEl>
                                      </p:cBhvr>
                                      <p:to x="100000" y="100000"/>
                                    </p:animScale>
                                    <p:animScale>
                                      <p:cBhvr>
                                        <p:cTn id="23" dur="26">
                                          <p:stCondLst>
                                            <p:cond delay="1312"/>
                                          </p:stCondLst>
                                        </p:cTn>
                                        <p:tgtEl>
                                          <p:spTgt spid="29706"/>
                                        </p:tgtEl>
                                      </p:cBhvr>
                                      <p:to x="100000" y="80000"/>
                                    </p:animScale>
                                    <p:animScale>
                                      <p:cBhvr>
                                        <p:cTn id="24" dur="166" decel="50000">
                                          <p:stCondLst>
                                            <p:cond delay="1338"/>
                                          </p:stCondLst>
                                        </p:cTn>
                                        <p:tgtEl>
                                          <p:spTgt spid="29706"/>
                                        </p:tgtEl>
                                      </p:cBhvr>
                                      <p:to x="100000" y="100000"/>
                                    </p:animScale>
                                    <p:animScale>
                                      <p:cBhvr>
                                        <p:cTn id="25" dur="26">
                                          <p:stCondLst>
                                            <p:cond delay="1642"/>
                                          </p:stCondLst>
                                        </p:cTn>
                                        <p:tgtEl>
                                          <p:spTgt spid="29706"/>
                                        </p:tgtEl>
                                      </p:cBhvr>
                                      <p:to x="100000" y="90000"/>
                                    </p:animScale>
                                    <p:animScale>
                                      <p:cBhvr>
                                        <p:cTn id="26" dur="166" decel="50000">
                                          <p:stCondLst>
                                            <p:cond delay="1668"/>
                                          </p:stCondLst>
                                        </p:cTn>
                                        <p:tgtEl>
                                          <p:spTgt spid="29706"/>
                                        </p:tgtEl>
                                      </p:cBhvr>
                                      <p:to x="100000" y="100000"/>
                                    </p:animScale>
                                    <p:animScale>
                                      <p:cBhvr>
                                        <p:cTn id="27" dur="26">
                                          <p:stCondLst>
                                            <p:cond delay="1808"/>
                                          </p:stCondLst>
                                        </p:cTn>
                                        <p:tgtEl>
                                          <p:spTgt spid="29706"/>
                                        </p:tgtEl>
                                      </p:cBhvr>
                                      <p:to x="100000" y="95000"/>
                                    </p:animScale>
                                    <p:animScale>
                                      <p:cBhvr>
                                        <p:cTn id="28" dur="166" decel="50000">
                                          <p:stCondLst>
                                            <p:cond delay="1834"/>
                                          </p:stCondLst>
                                        </p:cTn>
                                        <p:tgtEl>
                                          <p:spTgt spid="2970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endParaRPr lang="zh-CN" altLang="en-US" sz="2100" b="1" dirty="0">
              <a:solidFill>
                <a:srgbClr val="FF0000"/>
              </a:solidFill>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8678" name="TextBox 49"/>
          <p:cNvSpPr/>
          <p:nvPr>
            <p:custDataLst>
              <p:tags r:id="rId1"/>
            </p:custDataLst>
          </p:nvPr>
        </p:nvSpPr>
        <p:spPr>
          <a:xfrm>
            <a:off x="1071705" y="1382191"/>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3.</a:t>
            </a:r>
            <a:r>
              <a:rPr lang="zh-CN" altLang="en-US" sz="2400" dirty="0">
                <a:solidFill>
                  <a:srgbClr val="595959"/>
                </a:solidFill>
                <a:latin typeface="微软雅黑" panose="020B0503020204020204" pitchFamily="34" charset="-122"/>
                <a:ea typeface="微软雅黑" panose="020B0503020204020204" pitchFamily="34" charset="-122"/>
              </a:rPr>
              <a:t>可行性流于形式</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1753" name="图片 7"/>
          <p:cNvPicPr>
            <a:picLocks noChangeAspect="1"/>
          </p:cNvPicPr>
          <p:nvPr>
            <p:custDataLst>
              <p:tags r:id="rId2"/>
            </p:custDataLst>
          </p:nvPr>
        </p:nvPicPr>
        <p:blipFill>
          <a:blip r:embed="rId3"/>
          <a:stretch>
            <a:fillRect/>
          </a:stretch>
        </p:blipFill>
        <p:spPr>
          <a:xfrm>
            <a:off x="996950" y="2373948"/>
            <a:ext cx="6192838" cy="3979862"/>
          </a:xfrm>
          <a:prstGeom prst="rect">
            <a:avLst/>
          </a:prstGeom>
          <a:noFill/>
          <a:ln w="9525">
            <a:noFill/>
          </a:ln>
        </p:spPr>
      </p:pic>
      <p:pic>
        <p:nvPicPr>
          <p:cNvPr id="31754" name="图片 8"/>
          <p:cNvPicPr>
            <a:picLocks noChangeAspect="1"/>
          </p:cNvPicPr>
          <p:nvPr>
            <p:custDataLst>
              <p:tags r:id="rId4"/>
            </p:custDataLst>
          </p:nvPr>
        </p:nvPicPr>
        <p:blipFill>
          <a:blip r:embed="rId5"/>
          <a:stretch>
            <a:fillRect/>
          </a:stretch>
        </p:blipFill>
        <p:spPr>
          <a:xfrm>
            <a:off x="3359150" y="2305368"/>
            <a:ext cx="5473700" cy="3979862"/>
          </a:xfrm>
          <a:prstGeom prst="rect">
            <a:avLst/>
          </a:prstGeom>
          <a:noFill/>
          <a:ln w="9525">
            <a:noFill/>
          </a:ln>
        </p:spPr>
      </p:pic>
      <p:pic>
        <p:nvPicPr>
          <p:cNvPr id="31755" name="图片 9"/>
          <p:cNvPicPr>
            <a:picLocks noChangeAspect="1"/>
          </p:cNvPicPr>
          <p:nvPr>
            <p:custDataLst>
              <p:tags r:id="rId6"/>
            </p:custDataLst>
          </p:nvPr>
        </p:nvPicPr>
        <p:blipFill>
          <a:blip r:embed="rId7"/>
          <a:stretch>
            <a:fillRect/>
          </a:stretch>
        </p:blipFill>
        <p:spPr>
          <a:xfrm>
            <a:off x="6396355" y="2219643"/>
            <a:ext cx="4729163" cy="39227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filter="circle(in)">
                                      <p:cBhvr>
                                        <p:cTn id="7" dur="20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1754"/>
                                        </p:tgtEl>
                                        <p:attrNameLst>
                                          <p:attrName>style.visibility</p:attrName>
                                        </p:attrNameLst>
                                      </p:cBhvr>
                                      <p:to>
                                        <p:strVal val="visible"/>
                                      </p:to>
                                    </p:set>
                                    <p:animEffect filter="circle(in)">
                                      <p:cBhvr>
                                        <p:cTn id="12" dur="2000"/>
                                        <p:tgtEl>
                                          <p:spTgt spid="3175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1755"/>
                                        </p:tgtEl>
                                        <p:attrNameLst>
                                          <p:attrName>style.visibility</p:attrName>
                                        </p:attrNameLst>
                                      </p:cBhvr>
                                      <p:to>
                                        <p:strVal val="visible"/>
                                      </p:to>
                                    </p:set>
                                    <p:animEffect filter="randombar(horizontal)">
                                      <p:cBhvr>
                                        <p:cTn id="17" dur="500"/>
                                        <p:tgtEl>
                                          <p:spTgt spid="31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endParaRPr lang="zh-CN" altLang="en-US" sz="2100" b="1" dirty="0">
              <a:solidFill>
                <a:srgbClr val="FF0000"/>
              </a:solidFill>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9702" name="TextBox 49"/>
          <p:cNvSpPr/>
          <p:nvPr>
            <p:custDataLst>
              <p:tags r:id="rId1"/>
            </p:custDataLst>
          </p:nvPr>
        </p:nvSpPr>
        <p:spPr>
          <a:xfrm>
            <a:off x="1216492" y="1222442"/>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4.</a:t>
            </a:r>
            <a:r>
              <a:rPr lang="zh-CN" altLang="en-US" sz="2400" dirty="0">
                <a:solidFill>
                  <a:srgbClr val="595959"/>
                </a:solidFill>
                <a:latin typeface="微软雅黑" panose="020B0503020204020204" pitchFamily="34" charset="-122"/>
                <a:ea typeface="微软雅黑" panose="020B0503020204020204" pitchFamily="34" charset="-122"/>
              </a:rPr>
              <a:t>绩效目标不科学</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2777" name="图片 5"/>
          <p:cNvPicPr>
            <a:picLocks noChangeAspect="1"/>
          </p:cNvPicPr>
          <p:nvPr>
            <p:custDataLst>
              <p:tags r:id="rId2"/>
            </p:custDataLst>
          </p:nvPr>
        </p:nvPicPr>
        <p:blipFill>
          <a:blip r:embed="rId3"/>
          <a:stretch>
            <a:fillRect/>
          </a:stretch>
        </p:blipFill>
        <p:spPr>
          <a:xfrm>
            <a:off x="1183640" y="2398713"/>
            <a:ext cx="4552950" cy="3605212"/>
          </a:xfrm>
          <a:prstGeom prst="rect">
            <a:avLst/>
          </a:prstGeom>
          <a:noFill/>
          <a:ln w="9525">
            <a:noFill/>
          </a:ln>
        </p:spPr>
      </p:pic>
      <p:pic>
        <p:nvPicPr>
          <p:cNvPr id="32778" name="图片 6"/>
          <p:cNvPicPr>
            <a:picLocks noChangeAspect="1"/>
          </p:cNvPicPr>
          <p:nvPr>
            <p:custDataLst>
              <p:tags r:id="rId4"/>
            </p:custDataLst>
          </p:nvPr>
        </p:nvPicPr>
        <p:blipFill>
          <a:blip r:embed="rId5"/>
          <a:stretch>
            <a:fillRect/>
          </a:stretch>
        </p:blipFill>
        <p:spPr>
          <a:xfrm>
            <a:off x="2707958" y="2028190"/>
            <a:ext cx="5383212" cy="4346575"/>
          </a:xfrm>
          <a:prstGeom prst="rect">
            <a:avLst/>
          </a:prstGeom>
          <a:noFill/>
          <a:ln w="9525">
            <a:noFill/>
          </a:ln>
        </p:spPr>
      </p:pic>
      <p:pic>
        <p:nvPicPr>
          <p:cNvPr id="32779" name="图片 7"/>
          <p:cNvPicPr>
            <a:picLocks noChangeAspect="1"/>
          </p:cNvPicPr>
          <p:nvPr>
            <p:custDataLst>
              <p:tags r:id="rId6"/>
            </p:custDataLst>
          </p:nvPr>
        </p:nvPicPr>
        <p:blipFill>
          <a:blip r:embed="rId7"/>
          <a:stretch>
            <a:fillRect/>
          </a:stretch>
        </p:blipFill>
        <p:spPr>
          <a:xfrm>
            <a:off x="5160645" y="1965325"/>
            <a:ext cx="4471988" cy="4200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 calcmode="lin" valueType="num">
                                      <p:cBhvr>
                                        <p:cTn id="7" dur="500" fill="hold"/>
                                        <p:tgtEl>
                                          <p:spTgt spid="32777"/>
                                        </p:tgtEl>
                                        <p:attrNameLst>
                                          <p:attrName>ppt_w</p:attrName>
                                        </p:attrNameLst>
                                      </p:cBhvr>
                                      <p:tavLst>
                                        <p:tav tm="0">
                                          <p:val>
                                            <p:fltVal val="0"/>
                                          </p:val>
                                        </p:tav>
                                        <p:tav tm="100000">
                                          <p:val>
                                            <p:strVal val="#ppt_w"/>
                                          </p:val>
                                        </p:tav>
                                      </p:tavLst>
                                    </p:anim>
                                    <p:anim calcmode="lin" valueType="num">
                                      <p:cBhvr>
                                        <p:cTn id="8" dur="500" fill="hold"/>
                                        <p:tgtEl>
                                          <p:spTgt spid="32777"/>
                                        </p:tgtEl>
                                        <p:attrNameLst>
                                          <p:attrName>ppt_h</p:attrName>
                                        </p:attrNameLst>
                                      </p:cBhvr>
                                      <p:tavLst>
                                        <p:tav tm="0">
                                          <p:val>
                                            <p:fltVal val="0"/>
                                          </p:val>
                                        </p:tav>
                                        <p:tav tm="100000">
                                          <p:val>
                                            <p:strVal val="#ppt_h"/>
                                          </p:val>
                                        </p:tav>
                                      </p:tavLst>
                                    </p:anim>
                                    <p:animEffect filter="fade">
                                      <p:cBhvr>
                                        <p:cTn id="9" dur="500"/>
                                        <p:tgtEl>
                                          <p:spTgt spid="3277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2778"/>
                                        </p:tgtEl>
                                        <p:attrNameLst>
                                          <p:attrName>style.visibility</p:attrName>
                                        </p:attrNameLst>
                                      </p:cBhvr>
                                      <p:to>
                                        <p:strVal val="visible"/>
                                      </p:to>
                                    </p:set>
                                    <p:anim calcmode="lin" valueType="num">
                                      <p:cBhvr>
                                        <p:cTn id="14" dur="1000" fill="hold"/>
                                        <p:tgtEl>
                                          <p:spTgt spid="32778"/>
                                        </p:tgtEl>
                                        <p:attrNameLst>
                                          <p:attrName>ppt_w</p:attrName>
                                        </p:attrNameLst>
                                      </p:cBhvr>
                                      <p:tavLst>
                                        <p:tav tm="0">
                                          <p:val>
                                            <p:fltVal val="0"/>
                                          </p:val>
                                        </p:tav>
                                        <p:tav tm="100000">
                                          <p:val>
                                            <p:strVal val="#ppt_w"/>
                                          </p:val>
                                        </p:tav>
                                      </p:tavLst>
                                    </p:anim>
                                    <p:anim calcmode="lin" valueType="num">
                                      <p:cBhvr>
                                        <p:cTn id="15" dur="1000" fill="hold"/>
                                        <p:tgtEl>
                                          <p:spTgt spid="32778"/>
                                        </p:tgtEl>
                                        <p:attrNameLst>
                                          <p:attrName>ppt_h</p:attrName>
                                        </p:attrNameLst>
                                      </p:cBhvr>
                                      <p:tavLst>
                                        <p:tav tm="0">
                                          <p:val>
                                            <p:fltVal val="0"/>
                                          </p:val>
                                        </p:tav>
                                        <p:tav tm="100000">
                                          <p:val>
                                            <p:strVal val="#ppt_h"/>
                                          </p:val>
                                        </p:tav>
                                      </p:tavLst>
                                    </p:anim>
                                    <p:anim calcmode="lin" valueType="num">
                                      <p:cBhvr>
                                        <p:cTn id="16" dur="1000" fill="hold"/>
                                        <p:tgtEl>
                                          <p:spTgt spid="32778"/>
                                        </p:tgtEl>
                                        <p:attrNameLst>
                                          <p:attrName>style.rotation</p:attrName>
                                        </p:attrNameLst>
                                      </p:cBhvr>
                                      <p:tavLst>
                                        <p:tav tm="0">
                                          <p:val>
                                            <p:fltVal val="90"/>
                                          </p:val>
                                        </p:tav>
                                        <p:tav tm="100000">
                                          <p:val>
                                            <p:fltVal val="0"/>
                                          </p:val>
                                        </p:tav>
                                      </p:tavLst>
                                    </p:anim>
                                    <p:animEffect filter="fade">
                                      <p:cBhvr>
                                        <p:cTn id="17" dur="1000"/>
                                        <p:tgtEl>
                                          <p:spTgt spid="3277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filter="circle(in)">
                                      <p:cBhvr>
                                        <p:cTn id="22" dur="2000"/>
                                        <p:tgtEl>
                                          <p:spTgt spid="3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noGrp="1"/>
          </p:cNvSpPr>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项目申报书填写具体问题</a:t>
            </a:r>
            <a:endParaRPr lang="zh-CN" altLang="en-US" sz="2100" b="1" dirty="0">
              <a:solidFill>
                <a:srgbClr val="FF0000"/>
              </a:solidFill>
            </a:endParaRPr>
          </a:p>
        </p:txBody>
      </p:sp>
      <p:grpSp>
        <p:nvGrpSpPr>
          <p:cNvPr id="2" name="组合 1"/>
          <p:cNvGrpSpPr/>
          <p:nvPr/>
        </p:nvGrpSpPr>
        <p:grpSpPr>
          <a:xfrm>
            <a:off x="90170" y="469900"/>
            <a:ext cx="2376170" cy="573405"/>
            <a:chOff x="142" y="740"/>
            <a:chExt cx="3742" cy="903"/>
          </a:xfrm>
        </p:grpSpPr>
        <p:sp>
          <p:nvSpPr>
            <p:cNvPr id="35843" name="矩形 8"/>
            <p:cNvSpPr/>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6870" name="文本占位符 2"/>
          <p:cNvSpPr>
            <a:spLocks noGrp="1"/>
          </p:cNvSpPr>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3.2</a:t>
            </a:r>
            <a:endParaRPr lang="zh-CN" altLang="en-US" sz="2100" b="1" dirty="0">
              <a:solidFill>
                <a:schemeClr val="bg1"/>
              </a:solidFill>
            </a:endParaRPr>
          </a:p>
        </p:txBody>
      </p:sp>
      <p:sp>
        <p:nvSpPr>
          <p:cNvPr id="29702" name="TextBox 49"/>
          <p:cNvSpPr/>
          <p:nvPr>
            <p:custDataLst>
              <p:tags r:id="rId1"/>
            </p:custDataLst>
          </p:nvPr>
        </p:nvSpPr>
        <p:spPr>
          <a:xfrm>
            <a:off x="1002510" y="1142750"/>
            <a:ext cx="7926388" cy="488724"/>
          </a:xfrm>
          <a:prstGeom prst="rect">
            <a:avLst/>
          </a:prstGeom>
          <a:noFill/>
          <a:ln w="9525">
            <a:noFill/>
          </a:ln>
        </p:spPr>
        <p:txBody>
          <a:bodyPr lIns="0" tIns="0" rIns="0" bIns="0" anchor="t" anchorCtr="0">
            <a:spAutoFit/>
          </a:bodyPr>
          <a:lstStyle/>
          <a:p>
            <a:pPr indent="457200" algn="just">
              <a:lnSpc>
                <a:spcPct val="150000"/>
              </a:lnSpc>
            </a:pPr>
            <a:r>
              <a:rPr lang="en-US" altLang="zh-CN" sz="2400" dirty="0">
                <a:solidFill>
                  <a:srgbClr val="595959"/>
                </a:solidFill>
                <a:latin typeface="微软雅黑" panose="020B0503020204020204" pitchFamily="34" charset="-122"/>
                <a:ea typeface="微软雅黑" panose="020B0503020204020204" pitchFamily="34" charset="-122"/>
              </a:rPr>
              <a:t>4.</a:t>
            </a:r>
            <a:r>
              <a:rPr lang="zh-CN" altLang="en-US" sz="2400" dirty="0">
                <a:solidFill>
                  <a:srgbClr val="595959"/>
                </a:solidFill>
                <a:latin typeface="微软雅黑" panose="020B0503020204020204" pitchFamily="34" charset="-122"/>
                <a:ea typeface="微软雅黑" panose="020B0503020204020204" pitchFamily="34" charset="-122"/>
              </a:rPr>
              <a:t>绩效目标不科学</a:t>
            </a:r>
            <a:endParaRPr lang="en-US" altLang="zh-CN" sz="2400" b="1" i="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3801" name="图片 5"/>
          <p:cNvPicPr>
            <a:picLocks noChangeAspect="1"/>
          </p:cNvPicPr>
          <p:nvPr>
            <p:custDataLst>
              <p:tags r:id="rId2"/>
            </p:custDataLst>
          </p:nvPr>
        </p:nvPicPr>
        <p:blipFill>
          <a:blip r:embed="rId3"/>
          <a:stretch>
            <a:fillRect/>
          </a:stretch>
        </p:blipFill>
        <p:spPr>
          <a:xfrm>
            <a:off x="7047865" y="1599883"/>
            <a:ext cx="4886325" cy="4703762"/>
          </a:xfrm>
          <a:prstGeom prst="rect">
            <a:avLst/>
          </a:prstGeom>
          <a:noFill/>
          <a:ln w="9525">
            <a:noFill/>
          </a:ln>
        </p:spPr>
      </p:pic>
      <p:pic>
        <p:nvPicPr>
          <p:cNvPr id="33802" name="图片 6"/>
          <p:cNvPicPr>
            <a:picLocks noChangeAspect="1"/>
          </p:cNvPicPr>
          <p:nvPr>
            <p:custDataLst>
              <p:tags r:id="rId4"/>
            </p:custDataLst>
          </p:nvPr>
        </p:nvPicPr>
        <p:blipFill>
          <a:blip r:embed="rId5"/>
          <a:stretch>
            <a:fillRect/>
          </a:stretch>
        </p:blipFill>
        <p:spPr>
          <a:xfrm>
            <a:off x="3481705" y="1663065"/>
            <a:ext cx="5229225" cy="4721225"/>
          </a:xfrm>
          <a:prstGeom prst="rect">
            <a:avLst/>
          </a:prstGeom>
          <a:noFill/>
          <a:ln w="9525">
            <a:noFill/>
          </a:ln>
        </p:spPr>
      </p:pic>
      <p:pic>
        <p:nvPicPr>
          <p:cNvPr id="33803" name="图片 7"/>
          <p:cNvPicPr>
            <a:picLocks noChangeAspect="1"/>
          </p:cNvPicPr>
          <p:nvPr>
            <p:custDataLst>
              <p:tags r:id="rId6"/>
            </p:custDataLst>
          </p:nvPr>
        </p:nvPicPr>
        <p:blipFill>
          <a:blip r:embed="rId7"/>
          <a:stretch>
            <a:fillRect/>
          </a:stretch>
        </p:blipFill>
        <p:spPr>
          <a:xfrm>
            <a:off x="690880" y="1984058"/>
            <a:ext cx="6208713" cy="421798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801"/>
                                        </p:tgtEl>
                                        <p:attrNameLst>
                                          <p:attrName>style.visibility</p:attrName>
                                        </p:attrNameLst>
                                      </p:cBhvr>
                                      <p:to>
                                        <p:strVal val="visible"/>
                                      </p:to>
                                    </p:set>
                                    <p:anim calcmode="lin" valueType="num">
                                      <p:cBhvr>
                                        <p:cTn id="7" dur="1000" fill="hold"/>
                                        <p:tgtEl>
                                          <p:spTgt spid="33801"/>
                                        </p:tgtEl>
                                        <p:attrNameLst>
                                          <p:attrName>ppt_w</p:attrName>
                                        </p:attrNameLst>
                                      </p:cBhvr>
                                      <p:tavLst>
                                        <p:tav tm="0">
                                          <p:val>
                                            <p:fltVal val="0"/>
                                          </p:val>
                                        </p:tav>
                                        <p:tav tm="100000">
                                          <p:val>
                                            <p:strVal val="#ppt_w"/>
                                          </p:val>
                                        </p:tav>
                                      </p:tavLst>
                                    </p:anim>
                                    <p:anim calcmode="lin" valueType="num">
                                      <p:cBhvr>
                                        <p:cTn id="8" dur="1000" fill="hold"/>
                                        <p:tgtEl>
                                          <p:spTgt spid="33801"/>
                                        </p:tgtEl>
                                        <p:attrNameLst>
                                          <p:attrName>ppt_h</p:attrName>
                                        </p:attrNameLst>
                                      </p:cBhvr>
                                      <p:tavLst>
                                        <p:tav tm="0">
                                          <p:val>
                                            <p:fltVal val="0"/>
                                          </p:val>
                                        </p:tav>
                                        <p:tav tm="100000">
                                          <p:val>
                                            <p:strVal val="#ppt_h"/>
                                          </p:val>
                                        </p:tav>
                                      </p:tavLst>
                                    </p:anim>
                                    <p:anim calcmode="lin" valueType="num">
                                      <p:cBhvr>
                                        <p:cTn id="9" dur="1000" fill="hold"/>
                                        <p:tgtEl>
                                          <p:spTgt spid="33801"/>
                                        </p:tgtEl>
                                        <p:attrNameLst>
                                          <p:attrName>style.rotation</p:attrName>
                                        </p:attrNameLst>
                                      </p:cBhvr>
                                      <p:tavLst>
                                        <p:tav tm="0">
                                          <p:val>
                                            <p:fltVal val="90"/>
                                          </p:val>
                                        </p:tav>
                                        <p:tav tm="100000">
                                          <p:val>
                                            <p:fltVal val="0"/>
                                          </p:val>
                                        </p:tav>
                                      </p:tavLst>
                                    </p:anim>
                                    <p:animEffect filter="fade">
                                      <p:cBhvr>
                                        <p:cTn id="10" dur="1000"/>
                                        <p:tgtEl>
                                          <p:spTgt spid="3380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3802"/>
                                        </p:tgtEl>
                                        <p:attrNameLst>
                                          <p:attrName>style.visibility</p:attrName>
                                        </p:attrNameLst>
                                      </p:cBhvr>
                                      <p:to>
                                        <p:strVal val="visible"/>
                                      </p:to>
                                    </p:set>
                                    <p:anim calcmode="lin" valueType="num">
                                      <p:cBhvr>
                                        <p:cTn id="15" dur="1000" fill="hold"/>
                                        <p:tgtEl>
                                          <p:spTgt spid="33802"/>
                                        </p:tgtEl>
                                        <p:attrNameLst>
                                          <p:attrName>ppt_w</p:attrName>
                                        </p:attrNameLst>
                                      </p:cBhvr>
                                      <p:tavLst>
                                        <p:tav tm="0">
                                          <p:val>
                                            <p:fltVal val="0"/>
                                          </p:val>
                                        </p:tav>
                                        <p:tav tm="100000">
                                          <p:val>
                                            <p:strVal val="#ppt_w"/>
                                          </p:val>
                                        </p:tav>
                                      </p:tavLst>
                                    </p:anim>
                                    <p:anim calcmode="lin" valueType="num">
                                      <p:cBhvr>
                                        <p:cTn id="16" dur="1000" fill="hold"/>
                                        <p:tgtEl>
                                          <p:spTgt spid="33802"/>
                                        </p:tgtEl>
                                        <p:attrNameLst>
                                          <p:attrName>ppt_h</p:attrName>
                                        </p:attrNameLst>
                                      </p:cBhvr>
                                      <p:tavLst>
                                        <p:tav tm="0">
                                          <p:val>
                                            <p:fltVal val="0"/>
                                          </p:val>
                                        </p:tav>
                                        <p:tav tm="100000">
                                          <p:val>
                                            <p:strVal val="#ppt_h"/>
                                          </p:val>
                                        </p:tav>
                                      </p:tavLst>
                                    </p:anim>
                                    <p:anim calcmode="lin" valueType="num">
                                      <p:cBhvr>
                                        <p:cTn id="17" dur="1000" fill="hold"/>
                                        <p:tgtEl>
                                          <p:spTgt spid="33802"/>
                                        </p:tgtEl>
                                        <p:attrNameLst>
                                          <p:attrName>style.rotation</p:attrName>
                                        </p:attrNameLst>
                                      </p:cBhvr>
                                      <p:tavLst>
                                        <p:tav tm="0">
                                          <p:val>
                                            <p:fltVal val="90"/>
                                          </p:val>
                                        </p:tav>
                                        <p:tav tm="100000">
                                          <p:val>
                                            <p:fltVal val="0"/>
                                          </p:val>
                                        </p:tav>
                                      </p:tavLst>
                                    </p:anim>
                                    <p:animEffect filter="fade">
                                      <p:cBhvr>
                                        <p:cTn id="18" dur="1000"/>
                                        <p:tgtEl>
                                          <p:spTgt spid="33802"/>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3803"/>
                                        </p:tgtEl>
                                        <p:attrNameLst>
                                          <p:attrName>style.visibility</p:attrName>
                                        </p:attrNameLst>
                                      </p:cBhvr>
                                      <p:to>
                                        <p:strVal val="visible"/>
                                      </p:to>
                                    </p:set>
                                    <p:animEffect filter="wipe(down)">
                                      <p:cBhvr>
                                        <p:cTn id="23" dur="580">
                                          <p:stCondLst>
                                            <p:cond delay="0"/>
                                          </p:stCondLst>
                                        </p:cTn>
                                        <p:tgtEl>
                                          <p:spTgt spid="33803"/>
                                        </p:tgtEl>
                                      </p:cBhvr>
                                    </p:animEffect>
                                    <p:anim calcmode="lin" valueType="num">
                                      <p:cBhvr>
                                        <p:cTn id="24" dur="1822" tmFilter="0,0; 0.14,0.36; 0.43,0.73; 0.71,0.91; 1.0,1.0">
                                          <p:stCondLst>
                                            <p:cond delay="0"/>
                                          </p:stCondLst>
                                        </p:cTn>
                                        <p:tgtEl>
                                          <p:spTgt spid="3380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380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380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380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3803"/>
                                        </p:tgtEl>
                                        <p:attrNameLst>
                                          <p:attrName>ppt_y</p:attrName>
                                        </p:attrNameLst>
                                      </p:cBhvr>
                                      <p:tavLst>
                                        <p:tav tm="0" fmla="#ppt_y-sin(pi*$)/81">
                                          <p:val>
                                            <p:fltVal val="0"/>
                                          </p:val>
                                        </p:tav>
                                        <p:tav tm="100000">
                                          <p:val>
                                            <p:fltVal val="1"/>
                                          </p:val>
                                        </p:tav>
                                      </p:tavLst>
                                    </p:anim>
                                    <p:animScale>
                                      <p:cBhvr>
                                        <p:cTn id="29" dur="26">
                                          <p:stCondLst>
                                            <p:cond delay="650"/>
                                          </p:stCondLst>
                                        </p:cTn>
                                        <p:tgtEl>
                                          <p:spTgt spid="33803"/>
                                        </p:tgtEl>
                                      </p:cBhvr>
                                      <p:to x="100000" y="60000"/>
                                    </p:animScale>
                                    <p:animScale>
                                      <p:cBhvr>
                                        <p:cTn id="30" dur="166" decel="50000">
                                          <p:stCondLst>
                                            <p:cond delay="676"/>
                                          </p:stCondLst>
                                        </p:cTn>
                                        <p:tgtEl>
                                          <p:spTgt spid="33803"/>
                                        </p:tgtEl>
                                      </p:cBhvr>
                                      <p:to x="100000" y="100000"/>
                                    </p:animScale>
                                    <p:animScale>
                                      <p:cBhvr>
                                        <p:cTn id="31" dur="26">
                                          <p:stCondLst>
                                            <p:cond delay="1312"/>
                                          </p:stCondLst>
                                        </p:cTn>
                                        <p:tgtEl>
                                          <p:spTgt spid="33803"/>
                                        </p:tgtEl>
                                      </p:cBhvr>
                                      <p:to x="100000" y="80000"/>
                                    </p:animScale>
                                    <p:animScale>
                                      <p:cBhvr>
                                        <p:cTn id="32" dur="166" decel="50000">
                                          <p:stCondLst>
                                            <p:cond delay="1338"/>
                                          </p:stCondLst>
                                        </p:cTn>
                                        <p:tgtEl>
                                          <p:spTgt spid="33803"/>
                                        </p:tgtEl>
                                      </p:cBhvr>
                                      <p:to x="100000" y="100000"/>
                                    </p:animScale>
                                    <p:animScale>
                                      <p:cBhvr>
                                        <p:cTn id="33" dur="26">
                                          <p:stCondLst>
                                            <p:cond delay="1642"/>
                                          </p:stCondLst>
                                        </p:cTn>
                                        <p:tgtEl>
                                          <p:spTgt spid="33803"/>
                                        </p:tgtEl>
                                      </p:cBhvr>
                                      <p:to x="100000" y="90000"/>
                                    </p:animScale>
                                    <p:animScale>
                                      <p:cBhvr>
                                        <p:cTn id="34" dur="166" decel="50000">
                                          <p:stCondLst>
                                            <p:cond delay="1668"/>
                                          </p:stCondLst>
                                        </p:cTn>
                                        <p:tgtEl>
                                          <p:spTgt spid="33803"/>
                                        </p:tgtEl>
                                      </p:cBhvr>
                                      <p:to x="100000" y="100000"/>
                                    </p:animScale>
                                    <p:animScale>
                                      <p:cBhvr>
                                        <p:cTn id="35" dur="26">
                                          <p:stCondLst>
                                            <p:cond delay="1808"/>
                                          </p:stCondLst>
                                        </p:cTn>
                                        <p:tgtEl>
                                          <p:spTgt spid="33803"/>
                                        </p:tgtEl>
                                      </p:cBhvr>
                                      <p:to x="100000" y="95000"/>
                                    </p:animScale>
                                    <p:animScale>
                                      <p:cBhvr>
                                        <p:cTn id="36" dur="166" decel="50000">
                                          <p:stCondLst>
                                            <p:cond delay="1834"/>
                                          </p:stCondLst>
                                        </p:cTn>
                                        <p:tgtEl>
                                          <p:spTgt spid="3380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569214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项目绩效评价指标体系解读</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a:t>
            </a:r>
            <a:r>
              <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4</a:t>
            </a:r>
            <a:endParaRPr 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pic>
        <p:nvPicPr>
          <p:cNvPr id="2" name="图片 1" descr="南宁分校"/>
          <p:cNvPicPr>
            <a:picLocks noChangeAspect="1"/>
          </p:cNvPicPr>
          <p:nvPr/>
        </p:nvPicPr>
        <p:blipFill>
          <a:blip r:embed="rId1">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1"/>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2"/>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3"/>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4"/>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绩效评价的重要性</a:t>
            </a:r>
            <a:endParaRPr lang="zh-CN" altLang="en-US" sz="2100" b="1" dirty="0">
              <a:solidFill>
                <a:srgbClr val="FF0000"/>
              </a:solidFill>
            </a:endParaRPr>
          </a:p>
        </p:txBody>
      </p:sp>
      <p:sp>
        <p:nvSpPr>
          <p:cNvPr id="36870" name="文本占位符 2"/>
          <p:cNvSpPr>
            <a:spLocks noGrp="1"/>
          </p:cNvSpPr>
          <p:nvPr>
            <p:custDataLst>
              <p:tags r:id="rId5"/>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4.1</a:t>
            </a:r>
            <a:endParaRPr lang="zh-CN" altLang="en-US" sz="2100" b="1" dirty="0">
              <a:solidFill>
                <a:schemeClr val="bg1"/>
              </a:solidFill>
            </a:endParaRPr>
          </a:p>
        </p:txBody>
      </p:sp>
      <p:sp>
        <p:nvSpPr>
          <p:cNvPr id="90119" name="文本框 3"/>
          <p:cNvSpPr>
            <a:spLocks noChangeArrowheads="1"/>
          </p:cNvSpPr>
          <p:nvPr>
            <p:custDataLst>
              <p:tags r:id="rId6"/>
            </p:custDataLst>
          </p:nvPr>
        </p:nvSpPr>
        <p:spPr bwMode="auto">
          <a:xfrm>
            <a:off x="1072515" y="1513840"/>
            <a:ext cx="9863455" cy="4835491"/>
          </a:xfrm>
          <a:prstGeom prst="rect">
            <a:avLst/>
          </a:prstGeom>
          <a:noFill/>
          <a:ln>
            <a:noFill/>
          </a:ln>
        </p:spPr>
        <p:txBody>
          <a:bodyPr wrap="square">
            <a:spAutoFit/>
          </a:bodyPr>
          <a:lstStyle/>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凡事讲绩效，</a:t>
            </a:r>
            <a:r>
              <a:rPr lang="zh-CN" altLang="en-US" sz="2400" noProof="0" dirty="0">
                <a:ln>
                  <a:noFill/>
                </a:ln>
                <a:solidFill>
                  <a:srgbClr val="FF0000"/>
                </a:solidFill>
                <a:effectLst/>
                <a:highlight>
                  <a:srgbClr val="FFFF00"/>
                </a:highlight>
                <a:uLnTx/>
                <a:uFillTx/>
                <a:latin typeface="微软雅黑" panose="020B0503020204020204" pitchFamily="34" charset="-122"/>
                <a:ea typeface="微软雅黑" panose="020B0503020204020204" pitchFamily="34" charset="-122"/>
                <a:sym typeface="微软雅黑" panose="020B0503020204020204" pitchFamily="34" charset="-122"/>
              </a:rPr>
              <a:t>无绩效不支持</a:t>
            </a:r>
            <a:r>
              <a:rPr lang="zh-CN" altLang="en-US"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4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2.</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绩效评审越发重要，已经纳入项目评审评分要点。</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3.</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项目事前绩效评估、中期绩效监控已经成为常规性工作。</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4.</a:t>
            </a:r>
            <a:r>
              <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绩效评价的结果，已经影响到单位资金拨款。甚至已经影响学校领导</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75707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1"/>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2"/>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3"/>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4"/>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a:t>
            </a:r>
            <a:endParaRPr lang="zh-CN" altLang="en-US" sz="2100" b="1" dirty="0">
              <a:solidFill>
                <a:srgbClr val="FF0000"/>
              </a:solidFill>
            </a:endParaRPr>
          </a:p>
        </p:txBody>
      </p:sp>
      <p:sp>
        <p:nvSpPr>
          <p:cNvPr id="36870" name="文本占位符 2"/>
          <p:cNvSpPr>
            <a:spLocks noGrp="1"/>
          </p:cNvSpPr>
          <p:nvPr>
            <p:custDataLst>
              <p:tags r:id="rId5"/>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4.2</a:t>
            </a:r>
            <a:endParaRPr lang="zh-CN" altLang="en-US" sz="2100" b="1" dirty="0">
              <a:solidFill>
                <a:schemeClr val="bg1"/>
              </a:solidFill>
            </a:endParaRPr>
          </a:p>
        </p:txBody>
      </p:sp>
      <p:pic>
        <p:nvPicPr>
          <p:cNvPr id="41990" name="图片 5"/>
          <p:cNvPicPr>
            <a:picLocks noChangeAspect="1"/>
          </p:cNvPicPr>
          <p:nvPr>
            <p:custDataLst>
              <p:tags r:id="rId6"/>
            </p:custDataLst>
          </p:nvPr>
        </p:nvPicPr>
        <p:blipFill>
          <a:blip r:embed="rId7"/>
          <a:stretch>
            <a:fillRect/>
          </a:stretch>
        </p:blipFill>
        <p:spPr>
          <a:xfrm>
            <a:off x="2735580" y="812483"/>
            <a:ext cx="7631113" cy="3786187"/>
          </a:xfrm>
          <a:prstGeom prst="rect">
            <a:avLst/>
          </a:prstGeom>
          <a:noFill/>
          <a:ln w="9525">
            <a:noFill/>
          </a:ln>
        </p:spPr>
      </p:pic>
      <p:sp>
        <p:nvSpPr>
          <p:cNvPr id="41991" name="下箭头 6"/>
          <p:cNvSpPr/>
          <p:nvPr>
            <p:custDataLst>
              <p:tags r:id="rId8"/>
            </p:custDataLst>
          </p:nvPr>
        </p:nvSpPr>
        <p:spPr>
          <a:xfrm>
            <a:off x="6366510" y="4765358"/>
            <a:ext cx="701675" cy="525462"/>
          </a:xfrm>
          <a:prstGeom prst="downArrow">
            <a:avLst>
              <a:gd name="adj1" fmla="val 50000"/>
              <a:gd name="adj2" fmla="val 50000"/>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41992" name="流程图: 决策 7"/>
          <p:cNvSpPr/>
          <p:nvPr>
            <p:custDataLst>
              <p:tags r:id="rId9"/>
            </p:custDataLst>
          </p:nvPr>
        </p:nvSpPr>
        <p:spPr>
          <a:xfrm>
            <a:off x="5137785" y="5457508"/>
            <a:ext cx="3186113" cy="1016000"/>
          </a:xfrm>
          <a:prstGeom prst="flowChartDecision">
            <a:avLst/>
          </a:prstGeom>
          <a:solidFill>
            <a:schemeClr val="accent1"/>
          </a:solidFill>
          <a:ln w="12700" cap="flat" cmpd="sng">
            <a:solidFill>
              <a:srgbClr val="00518C"/>
            </a:solidFill>
            <a:prstDash val="solid"/>
            <a:miter/>
            <a:headEnd type="none" w="med" len="med"/>
            <a:tailEnd type="none" w="med" len="med"/>
          </a:ln>
        </p:spPr>
        <p:txBody>
          <a:bodyPr anchor="ctr" anchorCtr="0"/>
          <a:lstStyle/>
          <a:p>
            <a:pPr algn="ctr"/>
            <a:r>
              <a:rPr lang="zh-CN" altLang="en-US" dirty="0">
                <a:solidFill>
                  <a:srgbClr val="FFFFFF"/>
                </a:solidFill>
                <a:latin typeface="Arial" panose="020B0604020202020204" pitchFamily="34" charset="0"/>
                <a:ea typeface="宋体" panose="02010600030101010101" pitchFamily="2" charset="-122"/>
              </a:rPr>
              <a:t>满意度</a:t>
            </a:r>
            <a:endParaRPr lang="zh-CN" altLang="en-US" dirty="0">
              <a:solidFill>
                <a:srgbClr val="FFFFFF"/>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2300" y="1313806"/>
            <a:ext cx="10880726" cy="4605323"/>
            <a:chOff x="650039" y="2567430"/>
            <a:chExt cx="10880331" cy="4605698"/>
          </a:xfrm>
        </p:grpSpPr>
        <p:sp>
          <p:nvSpPr>
            <p:cNvPr id="18" name="文本框 17"/>
            <p:cNvSpPr txBox="1"/>
            <p:nvPr/>
          </p:nvSpPr>
          <p:spPr>
            <a:xfrm>
              <a:off x="741476" y="2567430"/>
              <a:ext cx="10788894" cy="3323226"/>
            </a:xfrm>
            <a:prstGeom prst="rect">
              <a:avLst/>
            </a:prstGeom>
            <a:noFill/>
          </p:spPr>
          <p:txBody>
            <a:bodyPr wrap="square">
              <a:spAutoFit/>
            </a:bodyPr>
            <a:p>
              <a:pPr algn="just" fontAlgn="base">
                <a:lnSpc>
                  <a:spcPct val="150000"/>
                </a:lnSpc>
                <a:spcBef>
                  <a:spcPct val="0"/>
                </a:spcBef>
                <a:spcAft>
                  <a:spcPct val="0"/>
                </a:spcAft>
                <a:defRPr/>
              </a:pP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rPr>
                <a:t>     </a:t>
              </a:r>
              <a:r>
                <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sym typeface="+mn-lt"/>
                </a:rPr>
                <a:t>　预算体现党和国家的意志，服务保障党和国家的重大方针、重大方略、重大决策、重大工作。经过党的十八大以来的改革，我国现代预算制度基本确立。党的二十大要求健全现代预算制度，这是党中央立足国情、着眼全局、面向未来的重大部署，现代预算制度建设迈上新征程。</a:t>
              </a:r>
              <a:endParaRPr sz="2800" dirty="0">
                <a:ln w="9525">
                  <a:noFill/>
                </a:ln>
                <a:solidFill>
                  <a:schemeClr val="tx1">
                    <a:lumMod val="75000"/>
                    <a:lumOff val="25000"/>
                  </a:schemeClr>
                </a:solidFill>
                <a:effectLst/>
                <a:latin typeface="微软雅黑" panose="020B0503020204020204" pitchFamily="34" charset="-122"/>
                <a:ea typeface="微软雅黑" panose="020B0503020204020204" pitchFamily="34" charset="-122"/>
                <a:cs typeface="宋体" panose="02010600030101010101" pitchFamily="2" charset="-122"/>
                <a:sym typeface="+mn-lt"/>
              </a:endParaRPr>
            </a:p>
          </p:txBody>
        </p:sp>
        <p:cxnSp>
          <p:nvCxnSpPr>
            <p:cNvPr id="20" name="直接连接符 19"/>
            <p:cNvCxnSpPr/>
            <p:nvPr/>
          </p:nvCxnSpPr>
          <p:spPr>
            <a:xfrm>
              <a:off x="741477" y="2593476"/>
              <a:ext cx="10670788" cy="27942"/>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650039" y="7145821"/>
              <a:ext cx="10762225" cy="27307"/>
            </a:xfrm>
            <a:prstGeom prst="line">
              <a:avLst/>
            </a:prstGeom>
            <a:ln w="25400" cmpd="dbl">
              <a:solidFill>
                <a:srgbClr val="F60A0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a:spLocks noChangeArrowheads="1"/>
          </p:cNvSpPr>
          <p:nvPr>
            <p:custDataLst>
              <p:tags r:id="rId1"/>
            </p:custDataLst>
          </p:nvPr>
        </p:nvSpPr>
        <p:spPr bwMode="auto">
          <a:xfrm>
            <a:off x="5404485" y="511810"/>
            <a:ext cx="1478280"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rPr>
              <a:t>前言</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 y="469900"/>
            <a:ext cx="2376170" cy="573405"/>
            <a:chOff x="142" y="740"/>
            <a:chExt cx="3742" cy="903"/>
          </a:xfrm>
        </p:grpSpPr>
        <p:sp>
          <p:nvSpPr>
            <p:cNvPr id="35843" name="矩形 8"/>
            <p:cNvSpPr/>
            <p:nvPr>
              <p:custDataLst>
                <p:tags r:id="rId1"/>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2"/>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3"/>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5845" name="标题 1"/>
          <p:cNvSpPr>
            <a:spLocks noGrp="1"/>
          </p:cNvSpPr>
          <p:nvPr>
            <p:custDataLst>
              <p:tags r:id="rId4"/>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绩效目标设置的要求</a:t>
            </a:r>
            <a:endParaRPr lang="zh-CN" altLang="en-US" sz="2100" b="1" dirty="0">
              <a:solidFill>
                <a:srgbClr val="FF0000"/>
              </a:solidFill>
            </a:endParaRPr>
          </a:p>
        </p:txBody>
      </p:sp>
      <p:sp>
        <p:nvSpPr>
          <p:cNvPr id="36870" name="文本占位符 2"/>
          <p:cNvSpPr>
            <a:spLocks noGrp="1"/>
          </p:cNvSpPr>
          <p:nvPr>
            <p:custDataLst>
              <p:tags r:id="rId5"/>
            </p:custDataLst>
          </p:nvPr>
        </p:nvSpPr>
        <p:spPr>
          <a:xfrm>
            <a:off x="82550" y="479425"/>
            <a:ext cx="914400" cy="563563"/>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sp>
        <p:nvSpPr>
          <p:cNvPr id="90119" name="文本框 3"/>
          <p:cNvSpPr>
            <a:spLocks noChangeArrowheads="1"/>
          </p:cNvSpPr>
          <p:nvPr>
            <p:custDataLst>
              <p:tags r:id="rId6"/>
            </p:custDataLst>
          </p:nvPr>
        </p:nvSpPr>
        <p:spPr bwMode="auto">
          <a:xfrm>
            <a:off x="996950" y="1325245"/>
            <a:ext cx="10481688" cy="4433778"/>
          </a:xfrm>
          <a:prstGeom prst="rect">
            <a:avLst/>
          </a:prstGeom>
          <a:noFill/>
          <a:ln>
            <a:noFill/>
          </a:ln>
        </p:spPr>
        <p:txBody>
          <a:bodyPr wrap="square">
            <a:spAutoFit/>
          </a:bodyPr>
          <a:lstStyle/>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solidFill>
                  <a:srgbClr val="595959"/>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1</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.指向明确。绩效目标要符合法律法规、国民经济和社会发展规划、部门(单位)职能及事业发展规划等要求，并与相应的预算支出用途、使用范围、预期效果等紧密相关。</a:t>
            </a:r>
            <a:endPar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2.细化量化。绩效目标应当从数量、质量、成本、时效以及经济效益、社会效益、生态效益、可持续影响、满意度等方面进行细化，须用定量表述为主。不能以量化形式表述的，可采用定性表述，但应具有可衡量性。</a:t>
            </a:r>
            <a:endPar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要严格控制定量指标的数量，</a:t>
            </a:r>
            <a:r>
              <a:rPr lang="en-US" altLang="zh-CN"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个为限额。</a:t>
            </a:r>
            <a:endParaRPr lang="zh-CN" altLang="en-US" sz="2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3.合理可行。设置绩效目标时要经过调查研究和科学论证，符合客观实际，能够在一定期限内如期实现。</a:t>
            </a:r>
            <a:endParaRPr lang="zh-CN" altLang="en-US" sz="200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just"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lang="en-US" altLang="zh-CN" sz="2000" b="1" dirty="0">
                <a:solidFill>
                  <a:srgbClr val="FF0000"/>
                </a:solidFill>
                <a:latin typeface="Arial" panose="020B0604020202020204" pitchFamily="34" charset="0"/>
                <a:ea typeface="宋体" panose="02010600030101010101" pitchFamily="2" charset="-122"/>
                <a:sym typeface="+mn-ea"/>
              </a:rPr>
              <a:t>  </a:t>
            </a:r>
            <a:r>
              <a:rPr lang="zh-CN" altLang="en-US" sz="2000" b="1" dirty="0">
                <a:solidFill>
                  <a:srgbClr val="FF0000"/>
                </a:solidFill>
                <a:latin typeface="Arial" panose="020B0604020202020204" pitchFamily="34" charset="0"/>
                <a:ea typeface="宋体" panose="02010600030101010101" pitchFamily="2" charset="-122"/>
                <a:sym typeface="+mn-ea"/>
              </a:rPr>
              <a:t>绩效目标要切合实际，不要好高骛远，不要盲目高大上，不要脱离实际，不要盲目自信</a:t>
            </a:r>
            <a:r>
              <a:rPr lang="zh-CN" altLang="en-US" sz="2000" b="1" dirty="0">
                <a:solidFill>
                  <a:srgbClr val="FF0000"/>
                </a:solidFill>
                <a:latin typeface="Arial" panose="020B0604020202020204" pitchFamily="34" charset="0"/>
                <a:ea typeface="宋体" panose="02010600030101010101" pitchFamily="2" charset="-122"/>
              </a:rPr>
              <a:t>！</a:t>
            </a:r>
            <a:endParaRPr lang="zh-CN" altLang="en-US" sz="2000" b="1" noProof="0" dirty="0">
              <a:ln>
                <a:noFill/>
              </a:ln>
              <a:solidFill>
                <a:srgbClr val="FF0000"/>
              </a:solidFill>
              <a:effectLst/>
              <a:uLnTx/>
              <a:uFillTx/>
              <a:latin typeface="Arial" panose="020B0604020202020204" pitchFamily="34" charset="0"/>
              <a:ea typeface="宋体" panose="0201060003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6" name="图片 4"/>
          <p:cNvPicPr>
            <a:picLocks noChangeAspect="1"/>
          </p:cNvPicPr>
          <p:nvPr>
            <p:custDataLst>
              <p:tags r:id="rId1"/>
            </p:custDataLst>
          </p:nvPr>
        </p:nvPicPr>
        <p:blipFill>
          <a:blip r:embed="rId2"/>
          <a:stretch>
            <a:fillRect/>
          </a:stretch>
        </p:blipFill>
        <p:spPr>
          <a:xfrm>
            <a:off x="945515" y="1163955"/>
            <a:ext cx="9144000" cy="4802188"/>
          </a:xfrm>
          <a:prstGeom prst="rect">
            <a:avLst/>
          </a:prstGeom>
          <a:noFill/>
          <a:ln w="9525">
            <a:noFill/>
          </a:ln>
        </p:spPr>
      </p:pic>
      <p:sp>
        <p:nvSpPr>
          <p:cNvPr id="35845" name="标题 1"/>
          <p:cNvSpPr>
            <a:spLocks noGrp="1"/>
          </p:cNvSpPr>
          <p:nvPr>
            <p:custDataLst>
              <p:tags r:id="rId3"/>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绩效目标设置的要求</a:t>
            </a:r>
            <a:endParaRPr lang="zh-CN" altLang="en-US" sz="2100" b="1" dirty="0">
              <a:solidFill>
                <a:srgbClr val="FF0000"/>
              </a:solidFill>
            </a:endParaRPr>
          </a:p>
        </p:txBody>
      </p:sp>
      <p:grpSp>
        <p:nvGrpSpPr>
          <p:cNvPr id="4" name="组合 3"/>
          <p:cNvGrpSpPr/>
          <p:nvPr/>
        </p:nvGrpSpPr>
        <p:grpSpPr>
          <a:xfrm>
            <a:off x="82550" y="460375"/>
            <a:ext cx="2423160" cy="582930"/>
            <a:chOff x="130" y="725"/>
            <a:chExt cx="3816" cy="918"/>
          </a:xfrm>
        </p:grpSpPr>
        <p:sp>
          <p:nvSpPr>
            <p:cNvPr id="36870" name="文本占位符 2"/>
            <p:cNvSpPr>
              <a:spLocks noGrp="1"/>
            </p:cNvSpPr>
            <p:nvPr>
              <p:custDataLst>
                <p:tags r:id="rId4"/>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2" name="组合 1"/>
            <p:cNvGrpSpPr/>
            <p:nvPr/>
          </p:nvGrpSpPr>
          <p:grpSpPr>
            <a:xfrm>
              <a:off x="204" y="725"/>
              <a:ext cx="3742" cy="903"/>
              <a:chOff x="142" y="740"/>
              <a:chExt cx="3742" cy="903"/>
            </a:xfrm>
          </p:grpSpPr>
          <p:sp>
            <p:nvSpPr>
              <p:cNvPr id="35843" name="矩形 8"/>
              <p:cNvSpPr/>
              <p:nvPr>
                <p:custDataLst>
                  <p:tags r:id="rId5"/>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35844" name="直接连接符 9"/>
              <p:cNvSpPr/>
              <p:nvPr>
                <p:custDataLst>
                  <p:tags r:id="rId6"/>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35842" name="矩形 7"/>
              <p:cNvSpPr/>
              <p:nvPr>
                <p:custDataLst>
                  <p:tags r:id="rId7"/>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3" name="文本占位符 2"/>
            <p:cNvSpPr>
              <a:spLocks noGrp="1"/>
            </p:cNvSpPr>
            <p:nvPr>
              <p:custDataLst>
                <p:tags r:id="rId8"/>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0" name="图片 6"/>
          <p:cNvPicPr>
            <a:picLocks noChangeAspect="1"/>
          </p:cNvPicPr>
          <p:nvPr>
            <p:custDataLst>
              <p:tags r:id="rId1"/>
            </p:custDataLst>
          </p:nvPr>
        </p:nvPicPr>
        <p:blipFill>
          <a:blip r:embed="rId2"/>
          <a:stretch>
            <a:fillRect/>
          </a:stretch>
        </p:blipFill>
        <p:spPr>
          <a:xfrm>
            <a:off x="2021840" y="701040"/>
            <a:ext cx="6132195" cy="54559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sp>
        <p:nvSpPr>
          <p:cNvPr id="48134"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图书</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48135" name="文本框 5"/>
          <p:cNvSpPr/>
          <p:nvPr>
            <p:custDataLst>
              <p:tags r:id="rId8"/>
            </p:custDataLst>
          </p:nvPr>
        </p:nvSpPr>
        <p:spPr>
          <a:xfrm>
            <a:off x="2593975" y="1854200"/>
            <a:ext cx="3703638" cy="3416300"/>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纸质图书</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多少册</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电子图书</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多少册</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资源库</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包含课程</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多少学时</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包含视频资源</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多少时长</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书立书架</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收益师生</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多少人</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413115"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sp>
        <p:nvSpPr>
          <p:cNvPr id="49158"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网络</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49159" name="文本框 3"/>
          <p:cNvSpPr/>
          <p:nvPr>
            <p:custDataLst>
              <p:tags r:id="rId8"/>
            </p:custDataLst>
          </p:nvPr>
        </p:nvSpPr>
        <p:spPr>
          <a:xfrm>
            <a:off x="1755775" y="1893888"/>
            <a:ext cx="4700588" cy="3830637"/>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铺设网线</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多少米</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购买设备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多少台（可以按照类别来写，如果包括机柜、办公家具等，应分别填写）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软件</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软件模块</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多少个</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覆盖教室数量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多少间</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覆盖楼栋数</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多少栋</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覆盖校区面积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收益师生数量</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sp>
        <p:nvSpPr>
          <p:cNvPr id="50182"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实验室、实训室</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0183" name="文本框 3"/>
          <p:cNvSpPr/>
          <p:nvPr>
            <p:custDataLst>
              <p:tags r:id="rId8"/>
            </p:custDataLst>
          </p:nvPr>
        </p:nvSpPr>
        <p:spPr>
          <a:xfrm>
            <a:off x="1874838" y="1800225"/>
            <a:ext cx="4332287" cy="3970338"/>
          </a:xfrm>
          <a:prstGeom prst="rect">
            <a:avLst/>
          </a:prstGeom>
          <a:noFill/>
          <a:ln w="9525">
            <a:noFill/>
          </a:ln>
        </p:spPr>
        <p:txBody>
          <a:bodyPr anchor="t" anchorCtr="0">
            <a:spAutoFit/>
          </a:bodyPr>
          <a:lstStyle/>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购买（更新）设备数量（可以按照类别分别写）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购买（更新）软件数量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购买（更新）电脑桌椅数量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购买（更新）家具数量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改造实验室数量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覆盖课程数量（教学、实验、实训）</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受益科研数量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受益团队数量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受益教改、课改数量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培训的数量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培训人员的数量</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51206" name="矩形 4"/>
          <p:cNvSpPr/>
          <p:nvPr>
            <p:custDataLst>
              <p:tags r:id="rId9"/>
            </p:custDataLst>
          </p:nvPr>
        </p:nvSpPr>
        <p:spPr>
          <a:xfrm>
            <a:off x="996950" y="904875"/>
            <a:ext cx="6207125"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维修（改造）、硬化、绿化、安保</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1207" name="文本框 3"/>
          <p:cNvSpPr/>
          <p:nvPr>
            <p:custDataLst>
              <p:tags r:id="rId10"/>
            </p:custDataLst>
          </p:nvPr>
        </p:nvSpPr>
        <p:spPr>
          <a:xfrm>
            <a:off x="2143125" y="2162175"/>
            <a:ext cx="6022975" cy="2951163"/>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维修的面积（硬化面积、绿化面积）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购买的设备数量（所有类别设备，可以分别设置指标）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购买的家具数量（所有的家具门窗，可以分别设置指标）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维修的楼栋数、房间数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受益的学生数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硬化（改造）的长度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购买的树木、植被数量（面积）</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52230" name="矩形 4"/>
          <p:cNvSpPr/>
          <p:nvPr>
            <p:custDataLst>
              <p:tags r:id="rId9"/>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教学类项目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2231" name="文本框 3"/>
          <p:cNvSpPr/>
          <p:nvPr>
            <p:custDataLst>
              <p:tags r:id="rId10"/>
            </p:custDataLst>
          </p:nvPr>
        </p:nvSpPr>
        <p:spPr>
          <a:xfrm>
            <a:off x="1939925" y="1708150"/>
            <a:ext cx="5329238" cy="37814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受益课程数量（学时数）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受益的教改、课改、精品课程、各项团队、骨干教师、教学名师、学术带头人等立项数量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受益的创新项目数量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一流专业、一流课程数量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重点学科数量</a:t>
            </a: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数量指标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53254" name="矩形 4"/>
          <p:cNvSpPr/>
          <p:nvPr>
            <p:custDataLst>
              <p:tags r:id="rId9"/>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科研类项目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3256" name="文本框 3"/>
          <p:cNvSpPr/>
          <p:nvPr>
            <p:custDataLst>
              <p:tags r:id="rId10"/>
            </p:custDataLst>
          </p:nvPr>
        </p:nvSpPr>
        <p:spPr>
          <a:xfrm>
            <a:off x="1939925" y="1708150"/>
            <a:ext cx="5329238" cy="4246563"/>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受益课程数量（学时数）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受益的比赛、竞赛数量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受益（争取建设）的科研平台、科研实验室、科研项目、科研团队数量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受益的科研项目数量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科研成果数量（文章、专利、专注等可以分别填写）</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rPr>
              <a:t>--</a:t>
            </a:r>
            <a:r>
              <a:rPr lang="zh-CN" altLang="en-US" sz="2100" b="1" dirty="0">
                <a:solidFill>
                  <a:schemeClr val="accent1"/>
                </a:solidFill>
              </a:rPr>
              <a:t>质量指标</a:t>
            </a:r>
            <a:endParaRPr lang="zh-CN" altLang="en-US" sz="2100" b="1" dirty="0">
              <a:solidFill>
                <a:schemeClr val="accent1"/>
              </a:solidFill>
            </a:endParaRPr>
          </a:p>
        </p:txBody>
      </p:sp>
      <p:sp>
        <p:nvSpPr>
          <p:cNvPr id="54278"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所有通用</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4279" name="文本框 3"/>
          <p:cNvSpPr/>
          <p:nvPr>
            <p:custDataLst>
              <p:tags r:id="rId8"/>
            </p:custDataLst>
          </p:nvPr>
        </p:nvSpPr>
        <p:spPr>
          <a:xfrm>
            <a:off x="2097088" y="1708150"/>
            <a:ext cx="5329237" cy="3830638"/>
          </a:xfrm>
          <a:prstGeom prst="rect">
            <a:avLst/>
          </a:prstGeom>
          <a:noFill/>
          <a:ln w="9525">
            <a:noFill/>
          </a:ln>
        </p:spPr>
        <p:txBody>
          <a:bodyPr anchor="t" anchorCtr="0">
            <a:spAutoFit/>
          </a:bodyPr>
          <a:lstStyle/>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过关率；合格率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比赛（竞赛）获奖等级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立项等级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科研成果级别（文章、专利、专著）</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学科、专业、课程、人才、团队、实验室、实训室等项目的等级</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验收通过率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毕业生就业率</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国标</a:t>
            </a:r>
            <a:r>
              <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rPr>
              <a:t>注明主要标准</a:t>
            </a:r>
            <a:endParaRPr lang="en-US" altLang="zh-CN" dirty="0">
              <a:solidFill>
                <a:srgbClr val="06060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077085" y="2518410"/>
            <a:ext cx="8201660" cy="2825115"/>
            <a:chOff x="3449" y="2626"/>
            <a:chExt cx="12916" cy="4449"/>
          </a:xfrm>
        </p:grpSpPr>
        <p:sp>
          <p:nvSpPr>
            <p:cNvPr id="49" name="圆角矩形 21"/>
            <p:cNvSpPr/>
            <p:nvPr>
              <p:custDataLst>
                <p:tags r:id="rId1"/>
              </p:custDataLst>
            </p:nvPr>
          </p:nvSpPr>
          <p:spPr>
            <a:xfrm>
              <a:off x="3449" y="5973"/>
              <a:ext cx="12917" cy="1102"/>
            </a:xfrm>
            <a:prstGeom prst="roundRect">
              <a:avLst>
                <a:gd name="adj" fmla="val 0"/>
              </a:avLst>
            </a:prstGeom>
            <a:solidFill>
              <a:srgbClr val="5390F2"/>
            </a:solidFill>
            <a:ln w="25400" cap="flat" cmpd="sng" algn="ctr">
              <a:solidFill>
                <a:srgbClr val="93ADE5"/>
              </a:solidFill>
              <a:prstDash val="solid"/>
            </a:ln>
            <a:effectLst>
              <a:reflection blurRad="6350" stA="25000" endPos="57000" dist="25400" dir="5400000" sy="-100000" algn="bl" rotWithShape="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grpSp>
          <p:nvGrpSpPr>
            <p:cNvPr id="3" name="组合 2"/>
            <p:cNvGrpSpPr/>
            <p:nvPr/>
          </p:nvGrpSpPr>
          <p:grpSpPr>
            <a:xfrm>
              <a:off x="3449" y="2626"/>
              <a:ext cx="12917" cy="1102"/>
              <a:chOff x="1892968" y="1620208"/>
              <a:chExt cx="2225504" cy="310684"/>
            </a:xfrm>
            <a:solidFill>
              <a:srgbClr val="5390F2"/>
            </a:solidFill>
          </p:grpSpPr>
          <p:grpSp>
            <p:nvGrpSpPr>
              <p:cNvPr id="4" name="组合 3"/>
              <p:cNvGrpSpPr/>
              <p:nvPr/>
            </p:nvGrpSpPr>
            <p:grpSpPr>
              <a:xfrm>
                <a:off x="1892968" y="1620208"/>
                <a:ext cx="2225504" cy="310684"/>
                <a:chOff x="3000778" y="3474093"/>
                <a:chExt cx="764908" cy="310684"/>
              </a:xfrm>
              <a:grpFill/>
            </p:grpSpPr>
            <p:sp>
              <p:nvSpPr>
                <p:cNvPr id="9" name="圆角矩形 21"/>
                <p:cNvSpPr/>
                <p:nvPr>
                  <p:custDataLst>
                    <p:tags r:id="rId2"/>
                  </p:custDataLst>
                </p:nvPr>
              </p:nvSpPr>
              <p:spPr>
                <a:xfrm>
                  <a:off x="3000778" y="3474093"/>
                  <a:ext cx="764908" cy="310684"/>
                </a:xfrm>
                <a:prstGeom prst="roundRect">
                  <a:avLst>
                    <a:gd name="adj" fmla="val 0"/>
                  </a:avLst>
                </a:prstGeom>
                <a:grpFill/>
                <a:ln w="25400" cap="flat" cmpd="sng" algn="ctr">
                  <a:solidFill>
                    <a:srgbClr val="93ADE5"/>
                  </a:solidFill>
                  <a:prstDash val="solid"/>
                </a:ln>
                <a:effectLst>
                  <a:reflection blurRad="6350" stA="25000" endPos="57000" dist="25400" dir="5400000" sy="-100000" algn="bl" rotWithShape="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sp>
              <p:nvSpPr>
                <p:cNvPr id="11" name="文本框 10"/>
                <p:cNvSpPr txBox="1"/>
                <p:nvPr>
                  <p:custDataLst>
                    <p:tags r:id="rId3"/>
                  </p:custDataLst>
                </p:nvPr>
              </p:nvSpPr>
              <p:spPr>
                <a:xfrm>
                  <a:off x="3080090" y="3561652"/>
                  <a:ext cx="657529" cy="149703"/>
                </a:xfrm>
                <a:prstGeom prst="rect">
                  <a:avLst/>
                </a:prstGeom>
                <a:grpFill/>
                <a:ln>
                  <a:noFill/>
                </a:ln>
              </p:spPr>
              <p:txBody>
                <a:bodyPr wrap="square" rtlCol="0">
                  <a:spAutoFit/>
                </a:bodyPr>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健全现代预算制度是实现新时代新征程目标任务的重要举措。</a:t>
                  </a: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endParaRPr>
                </a:p>
              </p:txBody>
            </p:sp>
          </p:grpSp>
          <p:sp>
            <p:nvSpPr>
              <p:cNvPr id="12" name="文本框 11"/>
              <p:cNvSpPr txBox="1"/>
              <p:nvPr>
                <p:custDataLst>
                  <p:tags r:id="rId4"/>
                </p:custDataLst>
              </p:nvPr>
            </p:nvSpPr>
            <p:spPr>
              <a:xfrm>
                <a:off x="1892975" y="1678471"/>
                <a:ext cx="254434" cy="204397"/>
              </a:xfrm>
              <a:prstGeom prst="rect">
                <a:avLst/>
              </a:prstGeom>
              <a:grp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01</a:t>
                </a:r>
                <a:endPar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endParaRPr>
              </a:p>
            </p:txBody>
          </p:sp>
        </p:grpSp>
        <p:grpSp>
          <p:nvGrpSpPr>
            <p:cNvPr id="26" name="组合 25"/>
            <p:cNvGrpSpPr/>
            <p:nvPr/>
          </p:nvGrpSpPr>
          <p:grpSpPr>
            <a:xfrm>
              <a:off x="3449" y="4344"/>
              <a:ext cx="12917" cy="1102"/>
              <a:chOff x="1892968" y="1620208"/>
              <a:chExt cx="2225504" cy="310684"/>
            </a:xfrm>
            <a:solidFill>
              <a:srgbClr val="5390F2"/>
            </a:solidFill>
          </p:grpSpPr>
          <p:grpSp>
            <p:nvGrpSpPr>
              <p:cNvPr id="32" name="组合 31"/>
              <p:cNvGrpSpPr/>
              <p:nvPr/>
            </p:nvGrpSpPr>
            <p:grpSpPr>
              <a:xfrm>
                <a:off x="1892968" y="1620208"/>
                <a:ext cx="2225504" cy="310684"/>
                <a:chOff x="3000778" y="3474093"/>
                <a:chExt cx="764908" cy="310684"/>
              </a:xfrm>
              <a:grpFill/>
            </p:grpSpPr>
            <p:sp>
              <p:nvSpPr>
                <p:cNvPr id="38" name="圆角矩形 21"/>
                <p:cNvSpPr/>
                <p:nvPr>
                  <p:custDataLst>
                    <p:tags r:id="rId5"/>
                  </p:custDataLst>
                </p:nvPr>
              </p:nvSpPr>
              <p:spPr>
                <a:xfrm>
                  <a:off x="3000778" y="3474093"/>
                  <a:ext cx="764908" cy="310684"/>
                </a:xfrm>
                <a:prstGeom prst="roundRect">
                  <a:avLst>
                    <a:gd name="adj" fmla="val 0"/>
                  </a:avLst>
                </a:prstGeom>
                <a:grpFill/>
                <a:ln w="25400" cap="flat" cmpd="sng" algn="ctr">
                  <a:solidFill>
                    <a:srgbClr val="93ADE5"/>
                  </a:solidFill>
                  <a:prstDash val="solid"/>
                </a:ln>
                <a:effectLst>
                  <a:reflection blurRad="6350" stA="25000" endPos="57000" dist="25400" dir="5400000" sy="-100000" algn="bl" rotWithShape="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阿里巴巴普惠体" panose="00020600040101010101" pitchFamily="18" charset="-122"/>
                    <a:sym typeface="+mn-lt"/>
                  </a:endParaRPr>
                </a:p>
              </p:txBody>
            </p:sp>
            <p:sp>
              <p:nvSpPr>
                <p:cNvPr id="40" name="文本框 39"/>
                <p:cNvSpPr txBox="1"/>
                <p:nvPr>
                  <p:custDataLst>
                    <p:tags r:id="rId6"/>
                  </p:custDataLst>
                </p:nvPr>
              </p:nvSpPr>
              <p:spPr>
                <a:xfrm>
                  <a:off x="3080090" y="3561652"/>
                  <a:ext cx="657529" cy="149703"/>
                </a:xfrm>
                <a:prstGeom prst="rect">
                  <a:avLst/>
                </a:prstGeom>
                <a:grpFill/>
                <a:ln>
                  <a:noFill/>
                </a:ln>
              </p:spPr>
              <p:txBody>
                <a:bodyPr wrap="square" rtlCol="0">
                  <a:spAutoFit/>
                </a:bodyPr>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健全现代预算制度是推进中国式现代化的重要保障。</a:t>
                  </a: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endParaRPr>
                </a:p>
              </p:txBody>
            </p:sp>
          </p:grpSp>
          <p:sp>
            <p:nvSpPr>
              <p:cNvPr id="41" name="文本框 40"/>
              <p:cNvSpPr txBox="1"/>
              <p:nvPr>
                <p:custDataLst>
                  <p:tags r:id="rId7"/>
                </p:custDataLst>
              </p:nvPr>
            </p:nvSpPr>
            <p:spPr>
              <a:xfrm>
                <a:off x="1892975" y="1678471"/>
                <a:ext cx="254434" cy="204397"/>
              </a:xfrm>
              <a:prstGeom prst="rect">
                <a:avLst/>
              </a:prstGeom>
              <a:grp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02</a:t>
                </a:r>
                <a:endPar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endParaRPr>
              </a:p>
            </p:txBody>
          </p:sp>
        </p:grpSp>
        <p:grpSp>
          <p:nvGrpSpPr>
            <p:cNvPr id="42" name="组合 41"/>
            <p:cNvGrpSpPr/>
            <p:nvPr/>
          </p:nvGrpSpPr>
          <p:grpSpPr>
            <a:xfrm>
              <a:off x="3449" y="6162"/>
              <a:ext cx="12302" cy="725"/>
              <a:chOff x="1882810" y="2076271"/>
              <a:chExt cx="2119543" cy="204397"/>
            </a:xfrm>
            <a:solidFill>
              <a:srgbClr val="5390F2"/>
            </a:solidFill>
          </p:grpSpPr>
          <p:sp>
            <p:nvSpPr>
              <p:cNvPr id="46" name="文本框 45"/>
              <p:cNvSpPr txBox="1"/>
              <p:nvPr>
                <p:custDataLst>
                  <p:tags r:id="rId8"/>
                </p:custDataLst>
              </p:nvPr>
            </p:nvSpPr>
            <p:spPr>
              <a:xfrm>
                <a:off x="1882810" y="2076271"/>
                <a:ext cx="254434" cy="204397"/>
              </a:xfrm>
              <a:prstGeom prst="rect">
                <a:avLst/>
              </a:prstGeom>
              <a:grp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rPr>
                  <a:t>03</a:t>
                </a:r>
                <a:endParaRPr kumimoji="0" lang="en-US" altLang="zh-CN" sz="2400" b="1"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cs typeface="阿里巴巴普惠体" panose="00020600040101010101" pitchFamily="18" charset="-122"/>
                </a:endParaRPr>
              </a:p>
            </p:txBody>
          </p:sp>
          <p:sp>
            <p:nvSpPr>
              <p:cNvPr id="45" name="文本框 44"/>
              <p:cNvSpPr txBox="1"/>
              <p:nvPr>
                <p:custDataLst>
                  <p:tags r:id="rId9"/>
                </p:custDataLst>
              </p:nvPr>
            </p:nvSpPr>
            <p:spPr>
              <a:xfrm>
                <a:off x="2089269" y="2103593"/>
                <a:ext cx="1913084" cy="149703"/>
              </a:xfrm>
              <a:prstGeom prst="rect">
                <a:avLst/>
              </a:prstGeom>
              <a:grpFill/>
              <a:ln>
                <a:noFill/>
              </a:ln>
            </p:spPr>
            <p:txBody>
              <a:bodyPr wrap="square" rtlCol="0">
                <a:spAutoFit/>
              </a:bodyPr>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rPr>
                  <a:t>健全现代预算制度是构建高水平社会主义市场经济体制的重要支撑。</a:t>
                </a: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阿里巴巴普惠体" panose="00020600040101010101" pitchFamily="18" charset="-122"/>
                  <a:sym typeface="+mn-lt"/>
                </a:endParaRPr>
              </a:p>
            </p:txBody>
          </p:sp>
        </p:grpSp>
      </p:grpSp>
      <p:sp>
        <p:nvSpPr>
          <p:cNvPr id="53" name="文本框 52"/>
          <p:cNvSpPr txBox="1"/>
          <p:nvPr/>
        </p:nvSpPr>
        <p:spPr>
          <a:xfrm>
            <a:off x="1320800" y="960755"/>
            <a:ext cx="9326880" cy="829945"/>
          </a:xfrm>
          <a:prstGeom prst="rect">
            <a:avLst/>
          </a:prstGeom>
          <a:noFill/>
          <a:ln w="12700" cmpd="sng">
            <a:noFill/>
            <a:prstDash val="solid"/>
          </a:ln>
        </p:spPr>
        <p:txBody>
          <a:bodyPr wrap="none" rtlCol="0" anchor="t">
            <a:spAutoFit/>
          </a:bodyPr>
          <a:p>
            <a:pPr algn="l"/>
            <a:r>
              <a:rPr lang="zh-CN" altLang="en-US" sz="4800" b="1"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阿里巴巴普惠体 Medium" panose="00020600040101010101" pitchFamily="18" charset="-122"/>
                <a:sym typeface="+mn-ea"/>
              </a:rPr>
              <a:t>“健全现代预算制度”的重要意义</a:t>
            </a:r>
            <a:endParaRPr lang="zh-CN" altLang="en-US" sz="4800" b="1" dirty="0" smtClean="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阿里巴巴普惠体 Medium"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rPr>
              <a:t>质量指标</a:t>
            </a:r>
            <a:endParaRPr lang="zh-CN" altLang="en-US" sz="2100" b="1" dirty="0">
              <a:solidFill>
                <a:schemeClr val="accent1"/>
              </a:solidFill>
            </a:endParaRPr>
          </a:p>
        </p:txBody>
      </p:sp>
      <p:sp>
        <p:nvSpPr>
          <p:cNvPr id="55302"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所有通用</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5303" name="文本框 3"/>
          <p:cNvSpPr/>
          <p:nvPr>
            <p:custDataLst>
              <p:tags r:id="rId8"/>
            </p:custDataLst>
          </p:nvPr>
        </p:nvSpPr>
        <p:spPr>
          <a:xfrm>
            <a:off x="1884363" y="1854200"/>
            <a:ext cx="5329237" cy="38322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绿化（成活率）；维修（甲醛含量）；硬化（材质要求，硬化等级）</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正版率（图书、软件）</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网络故障率（流畅率）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资源可获取率（视频、数据库等电子资源）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安全事故发生率；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实验室、实训室、设备、图书、教室利用率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项目结项通过率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核心人才、设备、团队占比</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时效指标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56326" name="矩形 4"/>
          <p:cNvSpPr/>
          <p:nvPr>
            <p:custDataLst>
              <p:tags r:id="rId9"/>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所有类别</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6327" name="文本框 3"/>
          <p:cNvSpPr/>
          <p:nvPr>
            <p:custDataLst>
              <p:tags r:id="rId10"/>
            </p:custDataLst>
          </p:nvPr>
        </p:nvSpPr>
        <p:spPr>
          <a:xfrm>
            <a:off x="2170113" y="2667000"/>
            <a:ext cx="5329237" cy="17557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项目完成时限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项目预算执行完成时限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培训、活动、比赛开展及时率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项目建设完成及时率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0" name="矩形 4"/>
          <p:cNvSpPr/>
          <p:nvPr>
            <p:custDataLst>
              <p:tags r:id="rId1"/>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7351" name="文本框 3"/>
          <p:cNvSpPr/>
          <p:nvPr>
            <p:custDataLst>
              <p:tags r:id="rId2"/>
            </p:custDataLst>
          </p:nvPr>
        </p:nvSpPr>
        <p:spPr>
          <a:xfrm>
            <a:off x="3425825" y="2419350"/>
            <a:ext cx="3011488" cy="2168525"/>
          </a:xfrm>
          <a:prstGeom prst="rect">
            <a:avLst/>
          </a:prstGeom>
          <a:noFill/>
          <a:ln w="9525">
            <a:noFill/>
          </a:ln>
        </p:spPr>
        <p:txBody>
          <a:bodyPr anchor="t" anchorCtr="0">
            <a:spAutoFit/>
          </a:bodyPr>
          <a:lstStyle/>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项目建设成本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项目运行成本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20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子项目单位成本</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3"/>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4"/>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5"/>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6"/>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7"/>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8"/>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成本指标</a:t>
            </a:r>
            <a:endParaRPr lang="zh-CN" altLang="en-US" sz="2100" b="1" dirty="0">
              <a:solidFill>
                <a:schemeClr val="accent1"/>
              </a:solidFill>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经济效益指标</a:t>
            </a:r>
            <a:endParaRPr lang="zh-CN" altLang="en-US" sz="2100" b="1" dirty="0">
              <a:solidFill>
                <a:schemeClr val="accent1"/>
              </a:solidFill>
              <a:sym typeface="+mn-ea"/>
            </a:endParaRPr>
          </a:p>
        </p:txBody>
      </p:sp>
      <p:sp>
        <p:nvSpPr>
          <p:cNvPr id="58374" name="矩形 4"/>
          <p:cNvSpPr/>
          <p:nvPr>
            <p:custDataLst>
              <p:tags r:id="rId7"/>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8375" name="文本框 3"/>
          <p:cNvSpPr/>
          <p:nvPr>
            <p:custDataLst>
              <p:tags r:id="rId8"/>
            </p:custDataLst>
          </p:nvPr>
        </p:nvSpPr>
        <p:spPr>
          <a:xfrm>
            <a:off x="2687638" y="1974850"/>
            <a:ext cx="5329237" cy="383222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服务社会收入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带动横向科研经费收入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带动纵向科研经费收入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带动科技成果转化收入金额</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政府采购金额压减率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设备共享收入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资料复印收入、数据（文献）查询服务收入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设备、资产使用收入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租赁收入</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184" name="图片 5"/>
          <p:cNvPicPr>
            <a:picLocks noChangeAspect="1"/>
          </p:cNvPicPr>
          <p:nvPr>
            <p:custDataLst>
              <p:tags r:id="rId9"/>
            </p:custDataLst>
          </p:nvPr>
        </p:nvPicPr>
        <p:blipFill>
          <a:blip r:embed="rId10"/>
          <a:stretch>
            <a:fillRect/>
          </a:stretch>
        </p:blipFill>
        <p:spPr>
          <a:xfrm>
            <a:off x="8525510" y="3719513"/>
            <a:ext cx="2052638" cy="2052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59398" name="矩形 4"/>
          <p:cNvSpPr/>
          <p:nvPr>
            <p:custDataLst>
              <p:tags r:id="rId9"/>
            </p:custDataLst>
          </p:nvPr>
        </p:nvSpPr>
        <p:spPr>
          <a:xfrm>
            <a:off x="996950" y="904875"/>
            <a:ext cx="4452938" cy="657225"/>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图书类项目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59399" name="文本框 3"/>
          <p:cNvSpPr/>
          <p:nvPr>
            <p:custDataLst>
              <p:tags r:id="rId10"/>
            </p:custDataLst>
          </p:nvPr>
        </p:nvSpPr>
        <p:spPr>
          <a:xfrm>
            <a:off x="2881313" y="2114550"/>
            <a:ext cx="3454400" cy="383063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图书借阅次数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读书活动次数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服务地方社会的项目数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学生入馆人数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图书馆上座率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覆盖专业数量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全体师生借阅比例（人数）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支持科研（教学）借阅率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电子资源使用率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0422" name="矩形 4"/>
          <p:cNvSpPr/>
          <p:nvPr>
            <p:custDataLst>
              <p:tags r:id="rId9"/>
            </p:custDataLst>
          </p:nvPr>
        </p:nvSpPr>
        <p:spPr>
          <a:xfrm>
            <a:off x="996950" y="904875"/>
            <a:ext cx="7085013"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实验室、实训室（设备、网络类）项目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0423" name="文本框 3"/>
          <p:cNvSpPr/>
          <p:nvPr>
            <p:custDataLst>
              <p:tags r:id="rId10"/>
            </p:custDataLst>
          </p:nvPr>
        </p:nvSpPr>
        <p:spPr>
          <a:xfrm>
            <a:off x="2724150" y="1955800"/>
            <a:ext cx="4729163" cy="33686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荣获相关奖励次数（级别）</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环保事故发生次数（发生率）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实验室、实训室向全体师生（社会公众）开放次数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设备共享次数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横向服务社会项目数量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荣获社会荣誉次数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举办公益活动次数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1446" name="矩形 4"/>
          <p:cNvSpPr/>
          <p:nvPr>
            <p:custDataLst>
              <p:tags r:id="rId9"/>
            </p:custDataLst>
          </p:nvPr>
        </p:nvSpPr>
        <p:spPr>
          <a:xfrm>
            <a:off x="996950" y="904875"/>
            <a:ext cx="4452938"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学科、专业建设类项目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1448" name="文本框 3"/>
          <p:cNvSpPr/>
          <p:nvPr>
            <p:custDataLst>
              <p:tags r:id="rId10"/>
            </p:custDataLst>
          </p:nvPr>
        </p:nvSpPr>
        <p:spPr>
          <a:xfrm>
            <a:off x="2152650" y="1644650"/>
            <a:ext cx="5005388" cy="466248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培养应用型人才数量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荣获社会、政府、协会等专业外荣誉数量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与地方企业、政府合作项目数量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参加社会、协会公益活动数量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荣获学科、专业、行业的荣誉数量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毕业生就业率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毕业生就业质量指数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毕业生考研率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人数（毕业生</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985/211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院校考研率</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学生参加公益活动次数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学生活动公益奖项次数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2470" name="矩形 4"/>
          <p:cNvSpPr/>
          <p:nvPr>
            <p:custDataLst>
              <p:tags r:id="rId9"/>
            </p:custDataLst>
          </p:nvPr>
        </p:nvSpPr>
        <p:spPr>
          <a:xfrm>
            <a:off x="996950" y="904875"/>
            <a:ext cx="4452938"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科研类项目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2471" name="文本框 3"/>
          <p:cNvSpPr/>
          <p:nvPr>
            <p:custDataLst>
              <p:tags r:id="rId10"/>
            </p:custDataLst>
          </p:nvPr>
        </p:nvSpPr>
        <p:spPr>
          <a:xfrm>
            <a:off x="2605088" y="2020888"/>
            <a:ext cx="5254625" cy="3416300"/>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科研项目成果转化数量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服务地方社会、企业的科研项目数量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服务地方社会、企业的重大合作科研项目数量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公益性科研项目数量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乡村振兴科研项目数量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扶贫科研项目数量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科普活动数量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学生科研收益人数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社会效益指标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3494" name="矩形 4"/>
          <p:cNvSpPr/>
          <p:nvPr>
            <p:custDataLst>
              <p:tags r:id="rId9"/>
            </p:custDataLst>
          </p:nvPr>
        </p:nvSpPr>
        <p:spPr>
          <a:xfrm>
            <a:off x="996950" y="904875"/>
            <a:ext cx="5303520" cy="737235"/>
          </a:xfrm>
          <a:prstGeom prst="rect">
            <a:avLst/>
          </a:prstGeom>
          <a:noFill/>
          <a:ln w="9525">
            <a:noFill/>
          </a:ln>
        </p:spPr>
        <p:txBody>
          <a:bodyPr wrap="square"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教改、课改等教学类项目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3495" name="文本框 3"/>
          <p:cNvSpPr/>
          <p:nvPr>
            <p:custDataLst>
              <p:tags r:id="rId10"/>
            </p:custDataLst>
          </p:nvPr>
        </p:nvSpPr>
        <p:spPr>
          <a:xfrm>
            <a:off x="2586355" y="1882775"/>
            <a:ext cx="5346700" cy="2999740"/>
          </a:xfrm>
          <a:prstGeom prst="rect">
            <a:avLst/>
          </a:prstGeom>
          <a:noFill/>
          <a:ln w="9525">
            <a:noFill/>
          </a:ln>
        </p:spPr>
        <p:txBody>
          <a:bodyPr wrap="square"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服务社会项目数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高校横向联合项目数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受益学生数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公开课程数（学时数）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科普课程数（讲座数）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专业、课程改革荣获荣誉数（级别）</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生态效益指标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5542" name="矩形 4"/>
          <p:cNvSpPr/>
          <p:nvPr>
            <p:custDataLst>
              <p:tags r:id="rId9"/>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5543" name="文本框 3"/>
          <p:cNvSpPr/>
          <p:nvPr>
            <p:custDataLst>
              <p:tags r:id="rId10"/>
            </p:custDataLst>
          </p:nvPr>
        </p:nvSpPr>
        <p:spPr>
          <a:xfrm>
            <a:off x="2586038" y="1882775"/>
            <a:ext cx="4978400" cy="30003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节能设备（材料）占比</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（施工安全</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环保）事故发生次数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生态科研项目数、科普讲座数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公益活动数</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公益活动参与师生人数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甲醛含量达标率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污水排放量</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污染气体排放量</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（建筑</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试验）垃圾处置事故次数</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70" y="944245"/>
            <a:ext cx="12192000" cy="53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flipV="1">
            <a:off x="634" y="1273875"/>
            <a:ext cx="7968343" cy="4225587"/>
          </a:xfrm>
          <a:custGeom>
            <a:avLst/>
            <a:gdLst>
              <a:gd name="connsiteX0" fmla="*/ 8574743 w 8639938"/>
              <a:gd name="connsiteY0" fmla="*/ 3960440 h 3960440"/>
              <a:gd name="connsiteX1" fmla="*/ 8639938 w 8639938"/>
              <a:gd name="connsiteY1" fmla="*/ 3960440 h 3960440"/>
              <a:gd name="connsiteX2" fmla="*/ 6983345 w 8639938"/>
              <a:gd name="connsiteY2" fmla="*/ 0 h 3960440"/>
              <a:gd name="connsiteX3" fmla="*/ 0 w 8639938"/>
              <a:gd name="connsiteY3" fmla="*/ 0 h 3960440"/>
              <a:gd name="connsiteX4" fmla="*/ 0 w 8639938"/>
              <a:gd name="connsiteY4" fmla="*/ 72008 h 3960440"/>
              <a:gd name="connsiteX5" fmla="*/ 6948269 w 8639938"/>
              <a:gd name="connsiteY5" fmla="*/ 72008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9938" h="3960440">
                <a:moveTo>
                  <a:pt x="8574743" y="3960440"/>
                </a:moveTo>
                <a:lnTo>
                  <a:pt x="8639938" y="3960440"/>
                </a:lnTo>
                <a:lnTo>
                  <a:pt x="6983345" y="0"/>
                </a:lnTo>
                <a:lnTo>
                  <a:pt x="0" y="0"/>
                </a:lnTo>
                <a:lnTo>
                  <a:pt x="0" y="72008"/>
                </a:lnTo>
                <a:lnTo>
                  <a:pt x="6948269" y="7200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715"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6" name="矩形 5"/>
          <p:cNvSpPr>
            <a:spLocks noChangeArrowheads="1"/>
          </p:cNvSpPr>
          <p:nvPr/>
        </p:nvSpPr>
        <p:spPr bwMode="auto">
          <a:xfrm>
            <a:off x="736592" y="2844941"/>
            <a:ext cx="615124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3600" b="1" dirty="0">
                <a:sym typeface="+mn-ea"/>
              </a:rPr>
              <a:t>预算绩效基础知识及政策解读</a:t>
            </a:r>
            <a:endParaRPr lang="zh-CN" altLang="en-US" sz="3600" b="1" dirty="0">
              <a:solidFill>
                <a:schemeClr val="bg2">
                  <a:lumMod val="25000"/>
                </a:schemeClr>
              </a:solidFill>
              <a:latin typeface="宋体" panose="02010600030101010101" pitchFamily="2" charset="-122"/>
              <a:ea typeface="义启简黑体" panose="02000000000000000000" pitchFamily="2" charset="-128"/>
              <a:sym typeface="iekie jianyuanti" panose="02010601030101010101" pitchFamily="2" charset="-122"/>
            </a:endParaRPr>
          </a:p>
        </p:txBody>
      </p:sp>
      <p:sp>
        <p:nvSpPr>
          <p:cNvPr id="8" name="文本框 7"/>
          <p:cNvSpPr txBox="1">
            <a:spLocks noChangeArrowheads="1"/>
          </p:cNvSpPr>
          <p:nvPr/>
        </p:nvSpPr>
        <p:spPr bwMode="auto">
          <a:xfrm>
            <a:off x="736775" y="1828487"/>
            <a:ext cx="23114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rPr>
              <a:t>Part  01</a:t>
            </a:r>
            <a:endParaRPr lang="zh-CN" altLang="en-US" sz="4190" dirty="0">
              <a:solidFill>
                <a:srgbClr val="5390F2"/>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pic>
        <p:nvPicPr>
          <p:cNvPr id="2" name="图片 1" descr="南宁分校"/>
          <p:cNvPicPr>
            <a:picLocks noChangeAspect="1"/>
          </p:cNvPicPr>
          <p:nvPr/>
        </p:nvPicPr>
        <p:blipFill>
          <a:blip r:embed="rId1">
            <a:lum bright="24000" contrast="12000"/>
          </a:blip>
          <a:stretch>
            <a:fillRect/>
          </a:stretch>
        </p:blipFill>
        <p:spPr>
          <a:xfrm>
            <a:off x="635" y="-12065"/>
            <a:ext cx="12192635" cy="1285875"/>
          </a:xfrm>
          <a:prstGeom prst="rect">
            <a:avLst/>
          </a:prstGeom>
          <a:noFill/>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207" y="2181547"/>
            <a:ext cx="4591286" cy="32608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可持续影响指标</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6566" name="矩形 4"/>
          <p:cNvSpPr/>
          <p:nvPr>
            <p:custDataLst>
              <p:tags r:id="rId9"/>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6567" name="文本框 3"/>
          <p:cNvSpPr/>
          <p:nvPr>
            <p:custDataLst>
              <p:tags r:id="rId10"/>
            </p:custDataLst>
          </p:nvPr>
        </p:nvSpPr>
        <p:spPr>
          <a:xfrm>
            <a:off x="2586038" y="1882775"/>
            <a:ext cx="4978400" cy="4662488"/>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图书、设备（实验室、实训室）使用年限</a:t>
            </a: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可以根据资产的不同类别分别设置指标</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学科、专业保障年限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课程保障年限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持续发挥效益年限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教学、科研、学生生活正常运行保障年限</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长效机制建立健全情况（包括制度建立情况、制度执行情况）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学校知名度（学校综合排名）上升情况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学科、专业、课程、科研能力排名上升情况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学生综合素质排名情况</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4.4</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100" b="1" dirty="0">
                <a:solidFill>
                  <a:srgbClr val="FF0000"/>
                </a:solidFill>
              </a:rPr>
              <a:t>绩效指标</a:t>
            </a:r>
            <a:r>
              <a:rPr lang="en-US" altLang="zh-CN" sz="2100" b="1" dirty="0">
                <a:solidFill>
                  <a:srgbClr val="FF0000"/>
                </a:solidFill>
                <a:sym typeface="+mn-ea"/>
              </a:rPr>
              <a:t>--</a:t>
            </a:r>
            <a:r>
              <a:rPr lang="zh-CN" altLang="en-US" sz="2100" b="1" dirty="0">
                <a:solidFill>
                  <a:schemeClr val="accent1"/>
                </a:solidFill>
                <a:sym typeface="+mn-ea"/>
              </a:rPr>
              <a:t>满意度</a:t>
            </a:r>
            <a:endParaRPr lang="zh-CN" altLang="en-US" sz="2100" b="1" dirty="0">
              <a:solidFill>
                <a:schemeClr val="accent1"/>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sp>
        <p:nvSpPr>
          <p:cNvPr id="67590" name="矩形 4"/>
          <p:cNvSpPr/>
          <p:nvPr>
            <p:custDataLst>
              <p:tags r:id="rId9"/>
            </p:custDataLst>
          </p:nvPr>
        </p:nvSpPr>
        <p:spPr>
          <a:xfrm>
            <a:off x="996950" y="904875"/>
            <a:ext cx="7251700" cy="738188"/>
          </a:xfrm>
          <a:prstGeom prst="rect">
            <a:avLst/>
          </a:prstGeom>
          <a:noFill/>
          <a:ln w="9525">
            <a:noFill/>
          </a:ln>
        </p:spPr>
        <p:txBody>
          <a:bodyPr anchor="t" anchorCtr="0">
            <a:spAutoFit/>
          </a:bodyPr>
          <a:lstStyle/>
          <a:p>
            <a:pPr marL="285750" indent="-285750" algn="just">
              <a:lnSpc>
                <a:spcPct val="150000"/>
              </a:lnSpc>
              <a:buClr>
                <a:srgbClr val="FF0000"/>
              </a:buClr>
              <a:buSzPct val="120000"/>
              <a:buFont typeface="Wingdings" panose="05000000000000000000" pitchFamily="2" charset="2"/>
              <a:buChar char="Ø"/>
            </a:pPr>
            <a:r>
              <a:rPr lang="zh-CN" altLang="en-US"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rPr>
              <a:t>所有类项目</a:t>
            </a:r>
            <a:endParaRPr lang="en-US" altLang="zh-CN" sz="2800" b="1" dirty="0">
              <a:solidFill>
                <a:srgbClr val="060606"/>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67591" name="文本框 3"/>
          <p:cNvSpPr/>
          <p:nvPr>
            <p:custDataLst>
              <p:tags r:id="rId10"/>
            </p:custDataLst>
          </p:nvPr>
        </p:nvSpPr>
        <p:spPr>
          <a:xfrm>
            <a:off x="2586038" y="1882775"/>
            <a:ext cx="4978400" cy="3000375"/>
          </a:xfrm>
          <a:prstGeom prst="rect">
            <a:avLst/>
          </a:prstGeom>
          <a:noFill/>
          <a:ln w="9525">
            <a:noFill/>
          </a:ln>
        </p:spPr>
        <p:txBody>
          <a:bodyPr anchor="t" anchorCtr="0">
            <a:spAutoFit/>
          </a:bodyPr>
          <a:lstStyle/>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学生满意度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教师满意度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家长满意度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社会满意度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合作方满意度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主管部门满意度</a:t>
            </a:r>
            <a:endPar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altLang="zh-CN" dirty="0">
                <a:solidFill>
                  <a:srgbClr val="75707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405" y="375920"/>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79488" y="39497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sz="2100" b="1" dirty="0">
                <a:solidFill>
                  <a:srgbClr val="FF0000"/>
                </a:solidFill>
              </a:rPr>
              <a:t>举例</a:t>
            </a:r>
            <a:r>
              <a:rPr lang="en-US" altLang="zh-CN" sz="2100" b="1" dirty="0">
                <a:solidFill>
                  <a:srgbClr val="FF0000"/>
                </a:solidFill>
              </a:rPr>
              <a:t>—</a:t>
            </a:r>
            <a:r>
              <a:rPr lang="zh-CN" altLang="en-US" sz="2100" b="1" dirty="0">
                <a:solidFill>
                  <a:srgbClr val="FF0000"/>
                </a:solidFill>
              </a:rPr>
              <a:t>报财厅绩效自评</a:t>
            </a:r>
            <a:endParaRPr lang="zh-CN" altLang="en-US" sz="2100" b="1" dirty="0">
              <a:solidFill>
                <a:srgbClr val="FF0000"/>
              </a:solidFill>
            </a:endParaRPr>
          </a:p>
        </p:txBody>
      </p:sp>
      <p:pic>
        <p:nvPicPr>
          <p:cNvPr id="50184" name="图片 5"/>
          <p:cNvPicPr>
            <a:picLocks noChangeAspect="1"/>
          </p:cNvPicPr>
          <p:nvPr>
            <p:custDataLst>
              <p:tags r:id="rId7"/>
            </p:custDataLst>
          </p:nvPr>
        </p:nvPicPr>
        <p:blipFill>
          <a:blip r:embed="rId8"/>
          <a:stretch>
            <a:fillRect/>
          </a:stretch>
        </p:blipFill>
        <p:spPr>
          <a:xfrm>
            <a:off x="8525510" y="3719513"/>
            <a:ext cx="2052638" cy="2052637"/>
          </a:xfrm>
          <a:prstGeom prst="rect">
            <a:avLst/>
          </a:prstGeom>
          <a:noFill/>
          <a:ln w="9525">
            <a:noFill/>
          </a:ln>
        </p:spPr>
      </p:pic>
      <p:pic>
        <p:nvPicPr>
          <p:cNvPr id="2" name="图片 1"/>
          <p:cNvPicPr>
            <a:picLocks noChangeAspect="1"/>
          </p:cNvPicPr>
          <p:nvPr/>
        </p:nvPicPr>
        <p:blipFill>
          <a:blip r:embed="rId9"/>
          <a:stretch>
            <a:fillRect/>
          </a:stretch>
        </p:blipFill>
        <p:spPr>
          <a:xfrm>
            <a:off x="358775" y="839470"/>
            <a:ext cx="11071860" cy="4077970"/>
          </a:xfrm>
          <a:prstGeom prst="rect">
            <a:avLst/>
          </a:prstGeom>
        </p:spPr>
      </p:pic>
      <p:pic>
        <p:nvPicPr>
          <p:cNvPr id="4" name="图片 3"/>
          <p:cNvPicPr>
            <a:picLocks noChangeAspect="1"/>
          </p:cNvPicPr>
          <p:nvPr/>
        </p:nvPicPr>
        <p:blipFill>
          <a:blip r:embed="rId10"/>
          <a:stretch>
            <a:fillRect/>
          </a:stretch>
        </p:blipFill>
        <p:spPr>
          <a:xfrm>
            <a:off x="516890" y="4692015"/>
            <a:ext cx="10756265" cy="177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sz="2100" b="1" dirty="0">
                <a:solidFill>
                  <a:srgbClr val="FF0000"/>
                </a:solidFill>
              </a:rPr>
              <a:t>举例</a:t>
            </a:r>
            <a:r>
              <a:rPr lang="en-US" altLang="zh-CN" sz="2100" b="1" dirty="0">
                <a:solidFill>
                  <a:srgbClr val="FF0000"/>
                </a:solidFill>
              </a:rPr>
              <a:t>—</a:t>
            </a:r>
            <a:r>
              <a:rPr lang="zh-CN" altLang="en-US" sz="2100" b="1" dirty="0">
                <a:solidFill>
                  <a:srgbClr val="FF0000"/>
                </a:solidFill>
              </a:rPr>
              <a:t>报财厅绩效自评</a:t>
            </a:r>
            <a:endParaRPr lang="zh-CN" altLang="en-US" sz="2100" b="1" dirty="0">
              <a:solidFill>
                <a:srgbClr val="FF0000"/>
              </a:solidFill>
            </a:endParaRPr>
          </a:p>
        </p:txBody>
      </p:sp>
      <p:pic>
        <p:nvPicPr>
          <p:cNvPr id="4" name="图片 3"/>
          <p:cNvPicPr>
            <a:picLocks noChangeAspect="1"/>
          </p:cNvPicPr>
          <p:nvPr/>
        </p:nvPicPr>
        <p:blipFill>
          <a:blip r:embed="rId7"/>
          <a:stretch>
            <a:fillRect/>
          </a:stretch>
        </p:blipFill>
        <p:spPr>
          <a:xfrm>
            <a:off x="129540" y="1144270"/>
            <a:ext cx="11762105" cy="5292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800" b="1" dirty="0">
                <a:solidFill>
                  <a:srgbClr val="FF0000"/>
                </a:solidFill>
              </a:rPr>
              <a:t>绩效评价结果应用</a:t>
            </a:r>
            <a:endParaRPr lang="zh-CN" altLang="en-US" sz="2800" b="1" dirty="0">
              <a:solidFill>
                <a:schemeClr val="accent1"/>
              </a:solidFill>
            </a:endParaRPr>
          </a:p>
        </p:txBody>
      </p:sp>
      <p:sp>
        <p:nvSpPr>
          <p:cNvPr id="3" name="矩形 2"/>
          <p:cNvSpPr/>
          <p:nvPr/>
        </p:nvSpPr>
        <p:spPr>
          <a:xfrm>
            <a:off x="1483567" y="1511559"/>
            <a:ext cx="7828384" cy="563562"/>
          </a:xfrm>
          <a:prstGeom prst="rect">
            <a:avLst/>
          </a:prstGeom>
        </p:spPr>
        <p:txBody>
          <a:bodyPr wrap="none" rtlCol="0" anchor="ctr">
            <a:spAutoFit/>
          </a:bodyPr>
          <a:lstStyle/>
          <a:p>
            <a:pPr algn="ctr"/>
            <a:endParaRPr lang="zh-CN" altLang="en-US" b="1" dirty="0">
              <a:solidFill>
                <a:srgbClr val="FF0000"/>
              </a:solidFill>
            </a:endParaRPr>
          </a:p>
        </p:txBody>
      </p:sp>
      <p:sp>
        <p:nvSpPr>
          <p:cNvPr id="5" name="矩形 4"/>
          <p:cNvSpPr/>
          <p:nvPr/>
        </p:nvSpPr>
        <p:spPr>
          <a:xfrm flipH="1">
            <a:off x="1138335" y="1511558"/>
            <a:ext cx="345232" cy="2444618"/>
          </a:xfrm>
          <a:prstGeom prst="rect">
            <a:avLst/>
          </a:prstGeom>
        </p:spPr>
        <p:txBody>
          <a:bodyPr wrap="square" rtlCol="0" anchor="ctr">
            <a:spAutoFit/>
          </a:bodyPr>
          <a:lstStyle/>
          <a:p>
            <a:pPr algn="ctr"/>
            <a:endParaRPr lang="zh-CN" altLang="en-US" b="1" dirty="0">
              <a:solidFill>
                <a:srgbClr val="FF0000"/>
              </a:solidFill>
            </a:endParaRPr>
          </a:p>
        </p:txBody>
      </p:sp>
      <p:sp>
        <p:nvSpPr>
          <p:cNvPr id="14" name="文本框 13"/>
          <p:cNvSpPr txBox="1"/>
          <p:nvPr/>
        </p:nvSpPr>
        <p:spPr>
          <a:xfrm>
            <a:off x="1237860" y="1362989"/>
            <a:ext cx="9470573" cy="1815882"/>
          </a:xfrm>
          <a:prstGeom prst="rect">
            <a:avLst/>
          </a:prstGeom>
          <a:noFill/>
          <a:ln w="12700" cmpd="sng">
            <a:solidFill>
              <a:schemeClr val="accent1">
                <a:shade val="50000"/>
              </a:schemeClr>
            </a:solidFill>
            <a:prstDash val="solid"/>
          </a:ln>
        </p:spPr>
        <p:txBody>
          <a:bodyPr wrap="square">
            <a:spAutoFit/>
          </a:bodyPr>
          <a:lstStyle/>
          <a:p>
            <a:r>
              <a:rPr lang="en-US" altLang="zh-CN" sz="2800" b="1" dirty="0">
                <a:solidFill>
                  <a:schemeClr val="accent1"/>
                </a:solidFill>
              </a:rPr>
              <a:t>    ——</a:t>
            </a:r>
            <a:r>
              <a:rPr lang="zh-CN" altLang="en-US" sz="2800" b="1" dirty="0">
                <a:solidFill>
                  <a:schemeClr val="accent1"/>
                </a:solidFill>
              </a:rPr>
              <a:t>绩效评价结果</a:t>
            </a:r>
            <a:r>
              <a:rPr lang="en-US" altLang="zh-CN" dirty="0"/>
              <a:t>:</a:t>
            </a:r>
            <a:r>
              <a:rPr lang="zh-CN" altLang="en-US" sz="2800" dirty="0"/>
              <a:t>是在绩效评价过程中采取评分与评级相结合的形式对资金使用情况进行评价而确定的结果，评价结果主要体现在评价等次和问题与建议两方面。评价等次有四种</a:t>
            </a:r>
            <a:r>
              <a:rPr lang="en-US" altLang="zh-CN" sz="2800" dirty="0"/>
              <a:t>:</a:t>
            </a:r>
            <a:r>
              <a:rPr lang="zh-CN" altLang="en-US" sz="2800" dirty="0"/>
              <a:t>优秀、良好、合格、不合格。</a:t>
            </a:r>
            <a:endParaRPr lang="zh-CN" altLang="en-US" sz="2800" dirty="0"/>
          </a:p>
        </p:txBody>
      </p:sp>
      <p:sp>
        <p:nvSpPr>
          <p:cNvPr id="16" name="矩形 15"/>
          <p:cNvSpPr/>
          <p:nvPr/>
        </p:nvSpPr>
        <p:spPr>
          <a:xfrm>
            <a:off x="1235310" y="1353615"/>
            <a:ext cx="251932" cy="270905"/>
          </a:xfrm>
          <a:prstGeom prst="rect">
            <a:avLst/>
          </a:prstGeom>
          <a:solidFill>
            <a:schemeClr val="accent1"/>
          </a:solidFill>
        </p:spPr>
        <p:txBody>
          <a:bodyPr wrap="square" rtlCol="0" anchor="ctr">
            <a:spAutoFit/>
          </a:bodyPr>
          <a:lstStyle/>
          <a:p>
            <a:pPr algn="ctr"/>
            <a:endParaRPr lang="zh-CN" altLang="en-US" b="1" dirty="0">
              <a:solidFill>
                <a:srgbClr val="FF0000"/>
              </a:solidFill>
            </a:endParaRPr>
          </a:p>
        </p:txBody>
      </p:sp>
      <p:sp>
        <p:nvSpPr>
          <p:cNvPr id="19" name="文本框 18"/>
          <p:cNvSpPr txBox="1"/>
          <p:nvPr/>
        </p:nvSpPr>
        <p:spPr>
          <a:xfrm>
            <a:off x="1231635" y="3845872"/>
            <a:ext cx="9470572" cy="1384995"/>
          </a:xfrm>
          <a:prstGeom prst="rect">
            <a:avLst/>
          </a:prstGeom>
          <a:noFill/>
          <a:ln w="12700" cmpd="sng">
            <a:solidFill>
              <a:schemeClr val="accent1">
                <a:shade val="50000"/>
              </a:schemeClr>
            </a:solidFill>
            <a:prstDash val="solid"/>
          </a:ln>
        </p:spPr>
        <p:txBody>
          <a:bodyPr wrap="square">
            <a:spAutoFit/>
          </a:bodyPr>
          <a:lstStyle/>
          <a:p>
            <a:r>
              <a:rPr lang="en-US" altLang="zh-CN" sz="2800" b="1" dirty="0">
                <a:solidFill>
                  <a:schemeClr val="accent1"/>
                </a:solidFill>
              </a:rPr>
              <a:t>    ——</a:t>
            </a:r>
            <a:r>
              <a:rPr lang="zh-CN" altLang="en-US" sz="2800" dirty="0"/>
              <a:t>绩效评价结果是财政部门和预算部门建立完善相关管理制度、改进预算管理、编制部门预算和安排财政资金的重要依据。</a:t>
            </a:r>
            <a:endParaRPr lang="zh-CN" altLang="en-US" sz="2800" dirty="0"/>
          </a:p>
        </p:txBody>
      </p:sp>
      <p:pic>
        <p:nvPicPr>
          <p:cNvPr id="20" name="图片 19"/>
          <p:cNvPicPr>
            <a:picLocks noChangeAspect="1"/>
          </p:cNvPicPr>
          <p:nvPr/>
        </p:nvPicPr>
        <p:blipFill>
          <a:blip r:embed="rId7"/>
          <a:stretch>
            <a:fillRect/>
          </a:stretch>
        </p:blipFill>
        <p:spPr>
          <a:xfrm>
            <a:off x="1231635" y="3845872"/>
            <a:ext cx="249958" cy="2682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550" y="460375"/>
            <a:ext cx="2423160" cy="582930"/>
            <a:chOff x="130" y="725"/>
            <a:chExt cx="3816" cy="918"/>
          </a:xfrm>
        </p:grpSpPr>
        <p:sp>
          <p:nvSpPr>
            <p:cNvPr id="8" name="文本占位符 2"/>
            <p:cNvSpPr>
              <a:spLocks noGrp="1"/>
            </p:cNvSpPr>
            <p:nvPr>
              <p:custDataLst>
                <p:tags r:id="rId1"/>
              </p:custDataLst>
            </p:nvPr>
          </p:nvSpPr>
          <p:spPr>
            <a:xfrm>
              <a:off x="130"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4.3</a:t>
              </a:r>
              <a:endParaRPr lang="zh-CN" altLang="en-US" sz="2100" b="1" dirty="0">
                <a:solidFill>
                  <a:schemeClr val="bg1"/>
                </a:solidFill>
              </a:endParaRPr>
            </a:p>
          </p:txBody>
        </p:sp>
        <p:grpSp>
          <p:nvGrpSpPr>
            <p:cNvPr id="9" name="组合 8"/>
            <p:cNvGrpSpPr/>
            <p:nvPr/>
          </p:nvGrpSpPr>
          <p:grpSpPr>
            <a:xfrm>
              <a:off x="204" y="725"/>
              <a:ext cx="3742" cy="903"/>
              <a:chOff x="142" y="740"/>
              <a:chExt cx="3742" cy="903"/>
            </a:xfrm>
          </p:grpSpPr>
          <p:sp>
            <p:nvSpPr>
              <p:cNvPr id="10" name="矩形 8"/>
              <p:cNvSpPr/>
              <p:nvPr>
                <p:custDataLst>
                  <p:tags r:id="rId2"/>
                </p:custDataLst>
              </p:nvPr>
            </p:nvSpPr>
            <p:spPr>
              <a:xfrm>
                <a:off x="1320" y="740"/>
                <a:ext cx="250" cy="903"/>
              </a:xfrm>
              <a:prstGeom prst="rect">
                <a:avLst/>
              </a:prstGeom>
              <a:solidFill>
                <a:schemeClr val="accent2"/>
              </a:solidFill>
              <a:ln w="12700">
                <a:noFill/>
              </a:ln>
            </p:spPr>
            <p:txBody>
              <a:bodyPr anchor="ctr" anchorCtr="0"/>
              <a:lstStyle/>
              <a:p>
                <a:pPr algn="ctr" eaLnBrk="1" hangingPunct="1"/>
                <a:endParaRPr lang="zh-CN" altLang="zh-CN" sz="1300" dirty="0">
                  <a:solidFill>
                    <a:srgbClr val="FFFFFF"/>
                  </a:solidFill>
                  <a:latin typeface="Arial" panose="020B0604020202020204" pitchFamily="34" charset="0"/>
                </a:endParaRPr>
              </a:p>
            </p:txBody>
          </p:sp>
          <p:sp>
            <p:nvSpPr>
              <p:cNvPr id="11" name="直接连接符 9"/>
              <p:cNvSpPr/>
              <p:nvPr>
                <p:custDataLst>
                  <p:tags r:id="rId3"/>
                </p:custDataLst>
              </p:nvPr>
            </p:nvSpPr>
            <p:spPr>
              <a:xfrm>
                <a:off x="1570" y="1643"/>
                <a:ext cx="2315" cy="0"/>
              </a:xfrm>
              <a:prstGeom prst="line">
                <a:avLst/>
              </a:prstGeom>
              <a:ln w="19050" cap="flat" cmpd="sng">
                <a:solidFill>
                  <a:schemeClr val="accent2"/>
                </a:solidFill>
                <a:prstDash val="solid"/>
                <a:bevel/>
                <a:headEnd type="none" w="med" len="med"/>
                <a:tailEnd type="none" w="med" len="med"/>
              </a:ln>
            </p:spPr>
          </p:sp>
          <p:sp>
            <p:nvSpPr>
              <p:cNvPr id="12" name="矩形 7"/>
              <p:cNvSpPr/>
              <p:nvPr>
                <p:custDataLst>
                  <p:tags r:id="rId4"/>
                </p:custDataLst>
              </p:nvPr>
            </p:nvSpPr>
            <p:spPr>
              <a:xfrm>
                <a:off x="142" y="740"/>
                <a:ext cx="1178" cy="903"/>
              </a:xfrm>
              <a:prstGeom prst="rect">
                <a:avLst/>
              </a:prstGeom>
              <a:solidFill>
                <a:schemeClr val="accent1"/>
              </a:solidFill>
              <a:ln w="12700">
                <a:noFill/>
              </a:ln>
            </p:spPr>
            <p:txBody>
              <a:bodyPr anchor="ctr" anchorCtr="0"/>
              <a:lstStyle/>
              <a:p>
                <a:pPr algn="ctr" eaLnBrk="1" hangingPunct="1"/>
                <a:endParaRPr lang="zh-CN" altLang="zh-CN" sz="2100" b="1" dirty="0">
                  <a:solidFill>
                    <a:srgbClr val="FFFFFF"/>
                  </a:solidFill>
                  <a:latin typeface="Arial" panose="020B0604020202020204" pitchFamily="34" charset="0"/>
                </a:endParaRPr>
              </a:p>
            </p:txBody>
          </p:sp>
        </p:grpSp>
        <p:sp>
          <p:nvSpPr>
            <p:cNvPr id="13" name="文本占位符 2"/>
            <p:cNvSpPr>
              <a:spLocks noGrp="1"/>
            </p:cNvSpPr>
            <p:nvPr>
              <p:custDataLst>
                <p:tags r:id="rId5"/>
              </p:custDataLst>
            </p:nvPr>
          </p:nvSpPr>
          <p:spPr>
            <a:xfrm>
              <a:off x="204" y="755"/>
              <a:ext cx="1440" cy="888"/>
            </a:xfrm>
            <a:prstGeom prst="rect">
              <a:avLst/>
            </a:prstGeom>
            <a:noFill/>
            <a:ln w="9525">
              <a:noFill/>
            </a:ln>
          </p:spPr>
          <p:txBody>
            <a:bodyPr anchor="ctr" anchorCtr="0"/>
            <a:lstStyle>
              <a:lvl1pPr lvl="0">
                <a:defRPr sz="1700"/>
              </a:lvl1pPr>
              <a:lvl2pPr lvl="1">
                <a:defRPr sz="1400"/>
              </a:lvl2pPr>
              <a:lvl3pPr lvl="2">
                <a:defRPr sz="1100"/>
              </a:lvl3pPr>
              <a:lvl4pPr lvl="3">
                <a:defRPr sz="1000"/>
              </a:lvl4pPr>
              <a:lvl5pPr lvl="4">
                <a:defRPr sz="1000"/>
              </a:lvl5pPr>
            </a:lstStyle>
            <a:p>
              <a:pPr marL="0" lvl="0" indent="0" algn="ctr" eaLnBrk="1" hangingPunct="1">
                <a:buNone/>
              </a:pPr>
              <a:r>
                <a:rPr lang="en-US" altLang="zh-CN" sz="2100" b="1" dirty="0">
                  <a:solidFill>
                    <a:schemeClr val="bg1"/>
                  </a:solidFill>
                </a:rPr>
                <a:t>4.5</a:t>
              </a:r>
              <a:endParaRPr lang="zh-CN" altLang="en-US" sz="2100" b="1" dirty="0">
                <a:solidFill>
                  <a:schemeClr val="bg1"/>
                </a:solidFill>
              </a:endParaRPr>
            </a:p>
          </p:txBody>
        </p:sp>
      </p:grpSp>
      <p:sp>
        <p:nvSpPr>
          <p:cNvPr id="35" name="标题 1"/>
          <p:cNvSpPr>
            <a:spLocks noGrp="1"/>
          </p:cNvSpPr>
          <p:nvPr>
            <p:custDataLst>
              <p:tags r:id="rId6"/>
            </p:custDataLst>
          </p:nvPr>
        </p:nvSpPr>
        <p:spPr>
          <a:xfrm>
            <a:off x="996633" y="469900"/>
            <a:ext cx="5597525" cy="563563"/>
          </a:xfrm>
          <a:prstGeom prst="rect">
            <a:avLst/>
          </a:prstGeom>
          <a:noFill/>
          <a:ln>
            <a:noFill/>
          </a:ln>
        </p:spPr>
        <p:txBody>
          <a:bodyPr anchor="ctr" anchorCtr="0"/>
          <a:lstStyle>
            <a:lvl1pPr marL="685800" indent="-685800" algn="l" rtl="0" eaLnBrk="0" fontAlgn="base" hangingPunct="0">
              <a:lnSpc>
                <a:spcPct val="90000"/>
              </a:lnSpc>
              <a:spcBef>
                <a:spcPct val="0"/>
              </a:spcBef>
              <a:spcAft>
                <a:spcPct val="0"/>
              </a:spcAft>
              <a:defRPr sz="3300" kern="1200">
                <a:solidFill>
                  <a:schemeClr val="tx1"/>
                </a:solidFill>
                <a:latin typeface="+mj-lt"/>
                <a:ea typeface="+mj-ea"/>
                <a:cs typeface="+mj-cs"/>
                <a:sym typeface="微软雅黑" panose="020B0503020204020204" pitchFamily="34" charset="-122"/>
              </a:defRPr>
            </a:lvl1pPr>
            <a:lvl2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685800" indent="-685800" algn="l" rtl="0" eaLnBrk="0" fontAlgn="base" hangingPunct="0">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1430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6002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0574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514600" indent="-685800" algn="l" rtl="0" fontAlgn="base">
              <a:lnSpc>
                <a:spcPct val="90000"/>
              </a:lnSpc>
              <a:spcBef>
                <a:spcPct val="0"/>
              </a:spcBef>
              <a:spcAft>
                <a:spcPct val="0"/>
              </a:spcAft>
              <a:defRPr sz="33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r>
              <a:rPr lang="zh-CN" altLang="en-US" sz="2800" b="1" dirty="0">
                <a:solidFill>
                  <a:srgbClr val="FF0000"/>
                </a:solidFill>
              </a:rPr>
              <a:t>绩效评价结果应用</a:t>
            </a:r>
            <a:endParaRPr lang="zh-CN" altLang="en-US" sz="2800" b="1" dirty="0">
              <a:solidFill>
                <a:schemeClr val="accent1"/>
              </a:solidFill>
            </a:endParaRPr>
          </a:p>
        </p:txBody>
      </p:sp>
      <p:sp>
        <p:nvSpPr>
          <p:cNvPr id="3" name="矩形 2"/>
          <p:cNvSpPr/>
          <p:nvPr/>
        </p:nvSpPr>
        <p:spPr>
          <a:xfrm>
            <a:off x="877569" y="1115620"/>
            <a:ext cx="9871295" cy="830997"/>
          </a:xfrm>
          <a:prstGeom prst="rect">
            <a:avLst/>
          </a:prstGeom>
        </p:spPr>
        <p:txBody>
          <a:bodyPr wrap="square" rtlCol="0" anchor="ctr">
            <a:spAutoFit/>
          </a:bodyPr>
          <a:lstStyle/>
          <a:p>
            <a:r>
              <a:rPr lang="zh-CN" altLang="en-US" sz="2400" b="1" dirty="0">
                <a:solidFill>
                  <a:schemeClr val="accent1"/>
                </a:solidFill>
              </a:rPr>
              <a:t>        结果应用</a:t>
            </a:r>
            <a:r>
              <a:rPr lang="en-US" altLang="zh-CN" sz="2400" b="1" dirty="0">
                <a:solidFill>
                  <a:schemeClr val="accent1"/>
                </a:solidFill>
              </a:rPr>
              <a:t>:</a:t>
            </a:r>
            <a:r>
              <a:rPr lang="zh-CN" altLang="en-US" sz="2400" dirty="0"/>
              <a:t>是评价工作能否取得实效的保证，也是确保该项工作持续、深入发展的基本前提。</a:t>
            </a:r>
            <a:endParaRPr lang="zh-CN" altLang="en-US" sz="2400" dirty="0"/>
          </a:p>
        </p:txBody>
      </p:sp>
      <p:sp>
        <p:nvSpPr>
          <p:cNvPr id="5" name="矩形 4"/>
          <p:cNvSpPr/>
          <p:nvPr/>
        </p:nvSpPr>
        <p:spPr>
          <a:xfrm flipH="1">
            <a:off x="1138335" y="1511558"/>
            <a:ext cx="345232" cy="2444618"/>
          </a:xfrm>
          <a:prstGeom prst="rect">
            <a:avLst/>
          </a:prstGeom>
        </p:spPr>
        <p:txBody>
          <a:bodyPr wrap="square" rtlCol="0" anchor="ctr">
            <a:spAutoFit/>
          </a:bodyPr>
          <a:lstStyle/>
          <a:p>
            <a:pPr algn="ctr"/>
            <a:endParaRPr lang="zh-CN" altLang="en-US" b="1" dirty="0">
              <a:solidFill>
                <a:srgbClr val="FF0000"/>
              </a:solidFill>
            </a:endParaRPr>
          </a:p>
        </p:txBody>
      </p:sp>
      <p:sp>
        <p:nvSpPr>
          <p:cNvPr id="4" name="文本框 3"/>
          <p:cNvSpPr txBox="1"/>
          <p:nvPr/>
        </p:nvSpPr>
        <p:spPr>
          <a:xfrm>
            <a:off x="877570" y="2057703"/>
            <a:ext cx="8007996" cy="461665"/>
          </a:xfrm>
          <a:prstGeom prst="rect">
            <a:avLst/>
          </a:prstGeom>
          <a:noFill/>
          <a:ln w="12700" cmpd="sng">
            <a:noFill/>
            <a:prstDash val="solid"/>
          </a:ln>
        </p:spPr>
        <p:txBody>
          <a:bodyPr wrap="square">
            <a:spAutoFit/>
          </a:bodyPr>
          <a:lstStyle/>
          <a:p>
            <a:r>
              <a:rPr lang="en-US" altLang="zh-CN" sz="2400" b="1" dirty="0">
                <a:solidFill>
                  <a:schemeClr val="accent1"/>
                </a:solidFill>
              </a:rPr>
              <a:t>1.</a:t>
            </a:r>
            <a:r>
              <a:rPr lang="zh-CN" altLang="en-US" sz="2400" b="1" dirty="0">
                <a:solidFill>
                  <a:schemeClr val="accent1"/>
                </a:solidFill>
              </a:rPr>
              <a:t>结果反馈、公开。</a:t>
            </a:r>
            <a:endParaRPr lang="zh-CN" altLang="en-US" sz="2400" b="1" dirty="0">
              <a:solidFill>
                <a:schemeClr val="accent1"/>
              </a:solidFill>
            </a:endParaRPr>
          </a:p>
        </p:txBody>
      </p:sp>
      <p:sp>
        <p:nvSpPr>
          <p:cNvPr id="18" name="文本框 17"/>
          <p:cNvSpPr txBox="1"/>
          <p:nvPr/>
        </p:nvSpPr>
        <p:spPr>
          <a:xfrm>
            <a:off x="877570" y="2849930"/>
            <a:ext cx="10944316" cy="3416320"/>
          </a:xfrm>
          <a:prstGeom prst="rect">
            <a:avLst/>
          </a:prstGeom>
          <a:noFill/>
          <a:ln w="12700" cmpd="sng">
            <a:noFill/>
            <a:prstDash val="solid"/>
          </a:ln>
        </p:spPr>
        <p:txBody>
          <a:bodyPr wrap="square">
            <a:spAutoFit/>
          </a:bodyPr>
          <a:lstStyle/>
          <a:p>
            <a:r>
              <a:rPr lang="zh-CN" altLang="en-US" sz="2400" b="1" dirty="0">
                <a:solidFill>
                  <a:schemeClr val="accent1"/>
                </a:solidFill>
              </a:rPr>
              <a:t>2.与预算资金管理结合:</a:t>
            </a:r>
            <a:endParaRPr lang="zh-CN" altLang="en-US" sz="2400" b="1" dirty="0">
              <a:solidFill>
                <a:schemeClr val="accent1"/>
              </a:solidFill>
            </a:endParaRPr>
          </a:p>
          <a:p>
            <a:r>
              <a:rPr lang="zh-CN" altLang="en-US" sz="2400" b="1" dirty="0">
                <a:solidFill>
                  <a:schemeClr val="accent1"/>
                </a:solidFill>
              </a:rPr>
              <a:t>（</a:t>
            </a:r>
            <a:r>
              <a:rPr lang="en-US" altLang="zh-CN" sz="2400" b="1" dirty="0">
                <a:solidFill>
                  <a:schemeClr val="accent1"/>
                </a:solidFill>
              </a:rPr>
              <a:t>1</a:t>
            </a:r>
            <a:r>
              <a:rPr lang="zh-CN" altLang="en-US" sz="2400" b="1" dirty="0">
                <a:solidFill>
                  <a:schemeClr val="accent1"/>
                </a:solidFill>
              </a:rPr>
              <a:t>）改进预算</a:t>
            </a:r>
            <a:r>
              <a:rPr lang="en-US" altLang="zh-CN" sz="2400" b="1" dirty="0">
                <a:solidFill>
                  <a:schemeClr val="accent1"/>
                </a:solidFill>
              </a:rPr>
              <a:t>:</a:t>
            </a:r>
            <a:r>
              <a:rPr lang="zh-CN" altLang="en-US" sz="2400" dirty="0"/>
              <a:t>即将评价结果意见反馈给被评价者使之尽快改进绩效水平，并逐步根据支出绩效的好坏来调整和控制其预算资金。项目单位、主管部门应将项目评价结果作为编报年度部门预算的依据</a:t>
            </a:r>
            <a:r>
              <a:rPr lang="en-US" altLang="zh-CN" sz="2400" dirty="0"/>
              <a:t>;</a:t>
            </a:r>
            <a:r>
              <a:rPr lang="zh-CN" altLang="en-US" sz="2400" dirty="0"/>
              <a:t>财政部门应将项目评价结果作为核定部门预算的依据。</a:t>
            </a:r>
            <a:endParaRPr lang="en-US" altLang="zh-CN" sz="2400" dirty="0"/>
          </a:p>
          <a:p>
            <a:r>
              <a:rPr lang="en-US" altLang="zh-CN" sz="2400" b="1" dirty="0">
                <a:solidFill>
                  <a:schemeClr val="accent1"/>
                </a:solidFill>
              </a:rPr>
              <a:t>(2)</a:t>
            </a:r>
            <a:r>
              <a:rPr lang="zh-CN" altLang="en-US" sz="2400" b="1" dirty="0">
                <a:solidFill>
                  <a:schemeClr val="accent1"/>
                </a:solidFill>
              </a:rPr>
              <a:t>项目管理</a:t>
            </a:r>
            <a:r>
              <a:rPr lang="en-US" altLang="zh-CN" sz="2400" b="1" dirty="0">
                <a:solidFill>
                  <a:schemeClr val="accent1"/>
                </a:solidFill>
              </a:rPr>
              <a:t>:</a:t>
            </a:r>
            <a:r>
              <a:rPr lang="zh-CN" altLang="en-US" sz="2400" dirty="0"/>
              <a:t>根据项目评价结果进行认真分析，对于管理中存在的问题</a:t>
            </a:r>
            <a:r>
              <a:rPr lang="en-US" altLang="zh-CN" sz="2400" dirty="0"/>
              <a:t>,</a:t>
            </a:r>
            <a:r>
              <a:rPr lang="zh-CN" altLang="en-US" sz="2400" dirty="0"/>
              <a:t>提出改进措施</a:t>
            </a:r>
            <a:r>
              <a:rPr lang="en-US" altLang="zh-CN" sz="2400" dirty="0"/>
              <a:t>,</a:t>
            </a:r>
            <a:r>
              <a:rPr lang="zh-CN" altLang="en-US" sz="2400" dirty="0"/>
              <a:t>不断提高管理水平。</a:t>
            </a:r>
            <a:endParaRPr lang="en-US" altLang="zh-CN" sz="2400" dirty="0"/>
          </a:p>
          <a:p>
            <a:r>
              <a:rPr lang="en-US" altLang="zh-CN" sz="2400" b="1" dirty="0">
                <a:solidFill>
                  <a:schemeClr val="accent1"/>
                </a:solidFill>
              </a:rPr>
              <a:t>(3</a:t>
            </a:r>
            <a:r>
              <a:rPr lang="zh-CN" altLang="en-US" sz="2400" b="1" dirty="0">
                <a:solidFill>
                  <a:schemeClr val="accent1"/>
                </a:solidFill>
              </a:rPr>
              <a:t>）资金监控</a:t>
            </a:r>
            <a:r>
              <a:rPr lang="en-US" altLang="zh-CN" sz="2400" b="1" dirty="0">
                <a:solidFill>
                  <a:schemeClr val="accent1"/>
                </a:solidFill>
              </a:rPr>
              <a:t>:</a:t>
            </a:r>
            <a:r>
              <a:rPr lang="zh-CN" altLang="en-US" sz="2400" dirty="0"/>
              <a:t>对于跨年度项目，财政部门依据项目评价结果提出后续资金安排或拨付的意见。</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101156"/>
            <a:ext cx="12192000" cy="4806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rrowheads="1"/>
          </p:cNvSpPr>
          <p:nvPr/>
        </p:nvSpPr>
        <p:spPr bwMode="auto">
          <a:xfrm>
            <a:off x="1275736" y="2463723"/>
            <a:ext cx="8183880"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defTabSz="870585" fontAlgn="base">
              <a:spcBef>
                <a:spcPct val="0"/>
              </a:spcBef>
              <a:spcAft>
                <a:spcPct val="0"/>
              </a:spcAft>
            </a:pPr>
            <a:r>
              <a:rPr lang="zh-CN" altLang="en-US"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本次培训完毕 感谢观看</a:t>
            </a:r>
            <a:endParaRPr lang="zh-CN" altLang="en-US" sz="60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p:txBody>
      </p:sp>
      <p:cxnSp>
        <p:nvCxnSpPr>
          <p:cNvPr id="16" name="直接连接符 15"/>
          <p:cNvCxnSpPr/>
          <p:nvPr/>
        </p:nvCxnSpPr>
        <p:spPr>
          <a:xfrm>
            <a:off x="7525566" y="3851225"/>
            <a:ext cx="1399315" cy="0"/>
          </a:xfrm>
          <a:prstGeom prst="line">
            <a:avLst/>
          </a:prstGeom>
          <a:ln w="38100">
            <a:solidFill>
              <a:srgbClr val="F0AC01"/>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a:spLocks noChangeArrowheads="1"/>
          </p:cNvSpPr>
          <p:nvPr/>
        </p:nvSpPr>
        <p:spPr bwMode="auto">
          <a:xfrm>
            <a:off x="10318551" y="3674137"/>
            <a:ext cx="309880" cy="911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70585" fontAlgn="base">
              <a:spcBef>
                <a:spcPct val="0"/>
              </a:spcBef>
              <a:spcAft>
                <a:spcPct val="0"/>
              </a:spcAft>
            </a:pPr>
            <a:endParaRPr lang="zh-CN" sz="2665"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endParaRPr>
          </a:p>
          <a:p>
            <a:pPr algn="ctr" defTabSz="870585" fontAlgn="base">
              <a:spcBef>
                <a:spcPct val="0"/>
              </a:spcBef>
              <a:spcAft>
                <a:spcPct val="0"/>
              </a:spcAft>
            </a:pPr>
            <a:endParaRPr lang="zh-CN" sz="266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nvGrpSpPr>
          <p:cNvPr id="19" name="组合 18"/>
          <p:cNvGrpSpPr/>
          <p:nvPr/>
        </p:nvGrpSpPr>
        <p:grpSpPr bwMode="auto">
          <a:xfrm>
            <a:off x="10404911" y="5329019"/>
            <a:ext cx="1081012" cy="137584"/>
            <a:chOff x="8561040" y="6044723"/>
            <a:chExt cx="1136020" cy="144016"/>
          </a:xfrm>
          <a:solidFill>
            <a:srgbClr val="93ADE5"/>
          </a:solidFill>
          <a:effectLst/>
        </p:grpSpPr>
        <p:sp>
          <p:nvSpPr>
            <p:cNvPr id="20" name="椭圆 19"/>
            <p:cNvSpPr/>
            <p:nvPr/>
          </p:nvSpPr>
          <p:spPr>
            <a:xfrm>
              <a:off x="8561040"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1" name="椭圆 20"/>
            <p:cNvSpPr/>
            <p:nvPr/>
          </p:nvSpPr>
          <p:spPr>
            <a:xfrm>
              <a:off x="9056758"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2" name="椭圆 21"/>
            <p:cNvSpPr/>
            <p:nvPr/>
          </p:nvSpPr>
          <p:spPr>
            <a:xfrm>
              <a:off x="9552475" y="6044723"/>
              <a:ext cx="144585"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0585" fontAlgn="base">
                <a:spcBef>
                  <a:spcPct val="0"/>
                </a:spcBef>
                <a:spcAft>
                  <a:spcPct val="0"/>
                </a:spcAft>
                <a:defRPr/>
              </a:pPr>
              <a:endParaRPr lang="zh-CN" altLang="en-US" sz="1715" dirty="0">
                <a:solidFill>
                  <a:schemeClr val="bg2">
                    <a:lumMod val="25000"/>
                  </a:schemeClr>
                </a:solidFill>
                <a:latin typeface="义启简黑体" panose="02000000000000000000" pitchFamily="2" charset="-128"/>
                <a:ea typeface="义启简黑体" panose="02000000000000000000" pitchFamily="2" charset="-128"/>
                <a:sym typeface="iekie jianyuanti" panose="02010601030101010101" pitchFamily="2" charset="-122"/>
              </a:endParaRPr>
            </a:p>
          </p:txBody>
        </p:sp>
      </p:grpSp>
      <p:sp>
        <p:nvSpPr>
          <p:cNvPr id="25" name="矩形 24"/>
          <p:cNvSpPr/>
          <p:nvPr/>
        </p:nvSpPr>
        <p:spPr>
          <a:xfrm>
            <a:off x="0" y="5907308"/>
            <a:ext cx="12192000" cy="41175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561825"/>
            <a:ext cx="12192000" cy="54436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南宁分校"/>
          <p:cNvPicPr>
            <a:picLocks noChangeAspect="1"/>
          </p:cNvPicPr>
          <p:nvPr/>
        </p:nvPicPr>
        <p:blipFill>
          <a:blip r:embed="rId1" cstate="print">
            <a:lum bright="24000" contrast="12000"/>
          </a:blip>
          <a:stretch>
            <a:fillRect/>
          </a:stretch>
        </p:blipFill>
        <p:spPr>
          <a:xfrm>
            <a:off x="1270" y="0"/>
            <a:ext cx="12192635" cy="1285875"/>
          </a:xfrm>
          <a:prstGeom prst="rect">
            <a:avLst/>
          </a:prstGeom>
          <a:solidFill>
            <a:srgbClr val="5390F2"/>
          </a:solidFill>
        </p:spPr>
      </p:pic>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96000" y="1237550"/>
            <a:ext cx="5458460" cy="5109845"/>
            <a:chOff x="2680" y="1407"/>
            <a:chExt cx="8000" cy="8613"/>
          </a:xfrm>
        </p:grpSpPr>
        <p:pic>
          <p:nvPicPr>
            <p:cNvPr id="6147" name="图片 3" descr="act"/>
            <p:cNvPicPr>
              <a:picLocks noChangeAspect="1"/>
            </p:cNvPicPr>
            <p:nvPr/>
          </p:nvPicPr>
          <p:blipFill>
            <a:blip r:embed="rId1"/>
            <a:stretch>
              <a:fillRect/>
            </a:stretch>
          </p:blipFill>
          <p:spPr>
            <a:xfrm>
              <a:off x="5400" y="1407"/>
              <a:ext cx="2900" cy="1140"/>
            </a:xfrm>
            <a:prstGeom prst="rect">
              <a:avLst/>
            </a:prstGeom>
            <a:noFill/>
            <a:ln w="9525">
              <a:noFill/>
            </a:ln>
          </p:spPr>
        </p:pic>
        <p:pic>
          <p:nvPicPr>
            <p:cNvPr id="6148" name="图片 4" descr="act"/>
            <p:cNvPicPr>
              <a:picLocks noChangeAspect="1"/>
            </p:cNvPicPr>
            <p:nvPr/>
          </p:nvPicPr>
          <p:blipFill>
            <a:blip r:embed="rId2"/>
            <a:stretch>
              <a:fillRect/>
            </a:stretch>
          </p:blipFill>
          <p:spPr>
            <a:xfrm>
              <a:off x="6800" y="4700"/>
              <a:ext cx="3880" cy="4540"/>
            </a:xfrm>
            <a:prstGeom prst="rect">
              <a:avLst/>
            </a:prstGeom>
            <a:noFill/>
            <a:ln w="9525">
              <a:noFill/>
            </a:ln>
          </p:spPr>
        </p:pic>
        <p:pic>
          <p:nvPicPr>
            <p:cNvPr id="6149" name="图片 5" descr="act"/>
            <p:cNvPicPr>
              <a:picLocks noChangeAspect="1"/>
            </p:cNvPicPr>
            <p:nvPr/>
          </p:nvPicPr>
          <p:blipFill>
            <a:blip r:embed="rId3"/>
            <a:stretch>
              <a:fillRect/>
            </a:stretch>
          </p:blipFill>
          <p:spPr>
            <a:xfrm>
              <a:off x="2680" y="4760"/>
              <a:ext cx="3380" cy="4740"/>
            </a:xfrm>
            <a:prstGeom prst="rect">
              <a:avLst/>
            </a:prstGeom>
            <a:noFill/>
            <a:ln w="9525">
              <a:noFill/>
            </a:ln>
          </p:spPr>
        </p:pic>
        <p:pic>
          <p:nvPicPr>
            <p:cNvPr id="6150" name="图片 6" descr="act"/>
            <p:cNvPicPr>
              <a:picLocks noChangeAspect="1"/>
            </p:cNvPicPr>
            <p:nvPr/>
          </p:nvPicPr>
          <p:blipFill>
            <a:blip r:embed="rId4"/>
            <a:stretch>
              <a:fillRect/>
            </a:stretch>
          </p:blipFill>
          <p:spPr>
            <a:xfrm>
              <a:off x="3580" y="2360"/>
              <a:ext cx="2640" cy="1580"/>
            </a:xfrm>
            <a:prstGeom prst="rect">
              <a:avLst/>
            </a:prstGeom>
            <a:noFill/>
            <a:ln w="9525">
              <a:noFill/>
            </a:ln>
          </p:spPr>
        </p:pic>
        <p:pic>
          <p:nvPicPr>
            <p:cNvPr id="6151" name="图片 7" descr="act"/>
            <p:cNvPicPr>
              <a:picLocks noChangeAspect="1"/>
            </p:cNvPicPr>
            <p:nvPr/>
          </p:nvPicPr>
          <p:blipFill>
            <a:blip r:embed="rId5"/>
            <a:stretch>
              <a:fillRect/>
            </a:stretch>
          </p:blipFill>
          <p:spPr>
            <a:xfrm>
              <a:off x="4020" y="2460"/>
              <a:ext cx="2120" cy="1360"/>
            </a:xfrm>
            <a:prstGeom prst="rect">
              <a:avLst/>
            </a:prstGeom>
            <a:noFill/>
            <a:ln w="9525">
              <a:noFill/>
            </a:ln>
          </p:spPr>
        </p:pic>
        <p:pic>
          <p:nvPicPr>
            <p:cNvPr id="6152" name="图片 8" descr="act"/>
            <p:cNvPicPr>
              <a:picLocks noChangeAspect="1"/>
            </p:cNvPicPr>
            <p:nvPr/>
          </p:nvPicPr>
          <p:blipFill>
            <a:blip r:embed="rId6"/>
            <a:stretch>
              <a:fillRect/>
            </a:stretch>
          </p:blipFill>
          <p:spPr>
            <a:xfrm>
              <a:off x="7760" y="2400"/>
              <a:ext cx="2340" cy="1540"/>
            </a:xfrm>
            <a:prstGeom prst="rect">
              <a:avLst/>
            </a:prstGeom>
            <a:noFill/>
            <a:ln w="9525">
              <a:noFill/>
            </a:ln>
          </p:spPr>
        </p:pic>
        <p:pic>
          <p:nvPicPr>
            <p:cNvPr id="6154" name="图片 10" descr="act"/>
            <p:cNvPicPr>
              <a:picLocks noChangeAspect="1"/>
            </p:cNvPicPr>
            <p:nvPr/>
          </p:nvPicPr>
          <p:blipFill>
            <a:blip r:embed="rId7"/>
            <a:stretch>
              <a:fillRect/>
            </a:stretch>
          </p:blipFill>
          <p:spPr>
            <a:xfrm>
              <a:off x="7820" y="3860"/>
              <a:ext cx="2560" cy="1000"/>
            </a:xfrm>
            <a:prstGeom prst="rect">
              <a:avLst/>
            </a:prstGeom>
            <a:noFill/>
            <a:ln w="9525">
              <a:noFill/>
            </a:ln>
          </p:spPr>
        </p:pic>
        <p:pic>
          <p:nvPicPr>
            <p:cNvPr id="6155" name="图片 11" descr="act"/>
            <p:cNvPicPr>
              <a:picLocks noChangeAspect="1"/>
            </p:cNvPicPr>
            <p:nvPr/>
          </p:nvPicPr>
          <p:blipFill>
            <a:blip r:embed="rId8"/>
            <a:stretch>
              <a:fillRect/>
            </a:stretch>
          </p:blipFill>
          <p:spPr>
            <a:xfrm>
              <a:off x="3160" y="3860"/>
              <a:ext cx="2560" cy="1060"/>
            </a:xfrm>
            <a:prstGeom prst="rect">
              <a:avLst/>
            </a:prstGeom>
            <a:noFill/>
            <a:ln w="9525">
              <a:noFill/>
            </a:ln>
          </p:spPr>
        </p:pic>
        <p:sp>
          <p:nvSpPr>
            <p:cNvPr id="6167" name="文本框 23"/>
            <p:cNvSpPr txBox="1"/>
            <p:nvPr/>
          </p:nvSpPr>
          <p:spPr>
            <a:xfrm>
              <a:off x="3920" y="4140"/>
              <a:ext cx="2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宋体" panose="02010600030101010101" pitchFamily="2" charset="-122"/>
                  <a:ea typeface="宋体" panose="02010600030101010101" pitchFamily="2" charset="-122"/>
                </a:rPr>
                <a:t> </a:t>
              </a:r>
              <a:endParaRPr lang="zh-CN" altLang="en-US" sz="2700" b="1" dirty="0">
                <a:solidFill>
                  <a:srgbClr val="000000"/>
                </a:solidFill>
                <a:latin typeface="宋体" panose="02010600030101010101" pitchFamily="2" charset="-122"/>
                <a:ea typeface="宋体" panose="02010600030101010101" pitchFamily="2" charset="-122"/>
              </a:endParaRPr>
            </a:p>
          </p:txBody>
        </p:sp>
        <p:sp>
          <p:nvSpPr>
            <p:cNvPr id="6168" name="文本框 24"/>
            <p:cNvSpPr txBox="1"/>
            <p:nvPr/>
          </p:nvSpPr>
          <p:spPr>
            <a:xfrm>
              <a:off x="4180" y="4140"/>
              <a:ext cx="54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绩</a:t>
              </a:r>
              <a:endParaRPr lang="zh-CN" altLang="en-US" sz="2700" b="1" dirty="0">
                <a:solidFill>
                  <a:srgbClr val="000000"/>
                </a:solidFill>
                <a:latin typeface="微软雅黑" panose="020B0503020204020204" pitchFamily="34" charset="-122"/>
                <a:ea typeface="微软雅黑" panose="020B0503020204020204" pitchFamily="34" charset="-122"/>
              </a:endParaRPr>
            </a:p>
          </p:txBody>
        </p:sp>
        <p:sp>
          <p:nvSpPr>
            <p:cNvPr id="6169" name="文本框 25"/>
            <p:cNvSpPr txBox="1"/>
            <p:nvPr/>
          </p:nvSpPr>
          <p:spPr>
            <a:xfrm>
              <a:off x="4720" y="4140"/>
              <a:ext cx="2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宋体" panose="02010600030101010101" pitchFamily="2" charset="-122"/>
                  <a:ea typeface="宋体" panose="02010600030101010101" pitchFamily="2" charset="-122"/>
                </a:rPr>
                <a:t> </a:t>
              </a:r>
              <a:endParaRPr lang="zh-CN" altLang="en-US" sz="2700" b="1" dirty="0">
                <a:solidFill>
                  <a:srgbClr val="000000"/>
                </a:solidFill>
                <a:latin typeface="宋体" panose="02010600030101010101" pitchFamily="2" charset="-122"/>
                <a:ea typeface="宋体" panose="02010600030101010101" pitchFamily="2" charset="-122"/>
              </a:endParaRPr>
            </a:p>
          </p:txBody>
        </p:sp>
        <p:sp>
          <p:nvSpPr>
            <p:cNvPr id="6170" name="文本框 26"/>
            <p:cNvSpPr txBox="1"/>
            <p:nvPr/>
          </p:nvSpPr>
          <p:spPr>
            <a:xfrm>
              <a:off x="8580" y="4100"/>
              <a:ext cx="30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  </a:t>
              </a:r>
              <a:endParaRPr lang="zh-CN" altLang="en-US" sz="2700" b="1" dirty="0">
                <a:solidFill>
                  <a:srgbClr val="000000"/>
                </a:solidFill>
                <a:latin typeface="微软雅黑" panose="020B0503020204020204" pitchFamily="34" charset="-122"/>
                <a:ea typeface="微软雅黑" panose="020B0503020204020204" pitchFamily="34" charset="-122"/>
              </a:endParaRPr>
            </a:p>
          </p:txBody>
        </p:sp>
        <p:sp>
          <p:nvSpPr>
            <p:cNvPr id="6171" name="文本框 27"/>
            <p:cNvSpPr txBox="1"/>
            <p:nvPr/>
          </p:nvSpPr>
          <p:spPr>
            <a:xfrm>
              <a:off x="8900" y="4100"/>
              <a:ext cx="54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效</a:t>
              </a:r>
              <a:endParaRPr lang="zh-CN" altLang="en-US" sz="2700" b="1" dirty="0">
                <a:solidFill>
                  <a:srgbClr val="000000"/>
                </a:solidFill>
                <a:latin typeface="微软雅黑" panose="020B0503020204020204" pitchFamily="34" charset="-122"/>
                <a:ea typeface="微软雅黑" panose="020B0503020204020204" pitchFamily="34" charset="-122"/>
              </a:endParaRPr>
            </a:p>
          </p:txBody>
        </p:sp>
        <p:sp>
          <p:nvSpPr>
            <p:cNvPr id="6172" name="文本框 28"/>
            <p:cNvSpPr txBox="1"/>
            <p:nvPr/>
          </p:nvSpPr>
          <p:spPr>
            <a:xfrm>
              <a:off x="9440" y="4100"/>
              <a:ext cx="160" cy="520"/>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 </a:t>
              </a:r>
              <a:endParaRPr lang="zh-CN" altLang="en-US" sz="2700" b="1" dirty="0">
                <a:solidFill>
                  <a:srgbClr val="000000"/>
                </a:solidFill>
                <a:latin typeface="微软雅黑" panose="020B0503020204020204" pitchFamily="34" charset="-122"/>
                <a:ea typeface="微软雅黑" panose="020B0503020204020204" pitchFamily="34" charset="-122"/>
              </a:endParaRPr>
            </a:p>
          </p:txBody>
        </p:sp>
        <p:sp>
          <p:nvSpPr>
            <p:cNvPr id="6176" name="文本框 32"/>
            <p:cNvSpPr txBox="1"/>
            <p:nvPr/>
          </p:nvSpPr>
          <p:spPr>
            <a:xfrm>
              <a:off x="3000" y="59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做</a:t>
              </a:r>
              <a:endParaRPr lang="zh-CN" altLang="en-US" sz="2000" b="1" dirty="0">
                <a:solidFill>
                  <a:srgbClr val="000000"/>
                </a:solidFill>
                <a:latin typeface="华文仿宋" pitchFamily="2" charset="-122"/>
                <a:ea typeface="华文仿宋" pitchFamily="2" charset="-122"/>
              </a:endParaRPr>
            </a:p>
          </p:txBody>
        </p:sp>
        <p:sp>
          <p:nvSpPr>
            <p:cNvPr id="6177" name="文本框 33"/>
            <p:cNvSpPr txBox="1"/>
            <p:nvPr/>
          </p:nvSpPr>
          <p:spPr>
            <a:xfrm>
              <a:off x="3420" y="59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78" name="文本框 34"/>
            <p:cNvSpPr txBox="1"/>
            <p:nvPr/>
          </p:nvSpPr>
          <p:spPr>
            <a:xfrm>
              <a:off x="3000" y="64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了</a:t>
              </a:r>
              <a:endParaRPr lang="zh-CN" altLang="en-US" sz="2000" b="1" dirty="0">
                <a:solidFill>
                  <a:srgbClr val="000000"/>
                </a:solidFill>
                <a:latin typeface="华文仿宋" pitchFamily="2" charset="-122"/>
                <a:ea typeface="华文仿宋" pitchFamily="2" charset="-122"/>
              </a:endParaRPr>
            </a:p>
          </p:txBody>
        </p:sp>
        <p:sp>
          <p:nvSpPr>
            <p:cNvPr id="6179" name="文本框 35"/>
            <p:cNvSpPr txBox="1"/>
            <p:nvPr/>
          </p:nvSpPr>
          <p:spPr>
            <a:xfrm>
              <a:off x="3420" y="64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80" name="文本框 36"/>
            <p:cNvSpPr txBox="1"/>
            <p:nvPr/>
          </p:nvSpPr>
          <p:spPr>
            <a:xfrm>
              <a:off x="4120" y="59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endParaRPr lang="zh-CN" altLang="en-US" sz="2000" b="1" dirty="0">
                <a:solidFill>
                  <a:srgbClr val="000000"/>
                </a:solidFill>
                <a:latin typeface="华文仿宋" pitchFamily="2" charset="-122"/>
                <a:ea typeface="华文仿宋" pitchFamily="2" charset="-122"/>
              </a:endParaRPr>
            </a:p>
          </p:txBody>
        </p:sp>
        <p:sp>
          <p:nvSpPr>
            <p:cNvPr id="6181" name="文本框 37"/>
            <p:cNvSpPr txBox="1"/>
            <p:nvPr/>
          </p:nvSpPr>
          <p:spPr>
            <a:xfrm>
              <a:off x="4540" y="59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84" name="文本框 40"/>
            <p:cNvSpPr txBox="1"/>
            <p:nvPr/>
          </p:nvSpPr>
          <p:spPr>
            <a:xfrm>
              <a:off x="7120" y="61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有</a:t>
              </a:r>
              <a:endParaRPr lang="zh-CN" altLang="en-US" sz="2000" b="1" dirty="0">
                <a:solidFill>
                  <a:srgbClr val="000000"/>
                </a:solidFill>
                <a:latin typeface="华文仿宋" pitchFamily="2" charset="-122"/>
                <a:ea typeface="华文仿宋" pitchFamily="2" charset="-122"/>
              </a:endParaRPr>
            </a:p>
          </p:txBody>
        </p:sp>
        <p:sp>
          <p:nvSpPr>
            <p:cNvPr id="6185" name="文本框 41"/>
            <p:cNvSpPr txBox="1"/>
            <p:nvPr/>
          </p:nvSpPr>
          <p:spPr>
            <a:xfrm>
              <a:off x="7540" y="61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86" name="文本框 42"/>
            <p:cNvSpPr txBox="1"/>
            <p:nvPr/>
          </p:nvSpPr>
          <p:spPr>
            <a:xfrm>
              <a:off x="3000" y="68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什</a:t>
              </a:r>
              <a:endParaRPr lang="zh-CN" altLang="en-US" sz="2000" b="1" dirty="0">
                <a:solidFill>
                  <a:srgbClr val="000000"/>
                </a:solidFill>
                <a:latin typeface="华文仿宋" pitchFamily="2" charset="-122"/>
                <a:ea typeface="华文仿宋" pitchFamily="2" charset="-122"/>
              </a:endParaRPr>
            </a:p>
          </p:txBody>
        </p:sp>
        <p:sp>
          <p:nvSpPr>
            <p:cNvPr id="6187" name="文本框 43"/>
            <p:cNvSpPr txBox="1"/>
            <p:nvPr/>
          </p:nvSpPr>
          <p:spPr>
            <a:xfrm>
              <a:off x="3420" y="68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88" name="文本框 44"/>
            <p:cNvSpPr txBox="1"/>
            <p:nvPr/>
          </p:nvSpPr>
          <p:spPr>
            <a:xfrm>
              <a:off x="4120" y="64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绩</a:t>
              </a:r>
              <a:endParaRPr lang="zh-CN" altLang="en-US" sz="2000" b="1" dirty="0">
                <a:solidFill>
                  <a:srgbClr val="000000"/>
                </a:solidFill>
                <a:latin typeface="华文仿宋" pitchFamily="2" charset="-122"/>
                <a:ea typeface="华文仿宋" pitchFamily="2" charset="-122"/>
              </a:endParaRPr>
            </a:p>
          </p:txBody>
        </p:sp>
        <p:sp>
          <p:nvSpPr>
            <p:cNvPr id="6189" name="文本框 45"/>
            <p:cNvSpPr txBox="1"/>
            <p:nvPr/>
          </p:nvSpPr>
          <p:spPr>
            <a:xfrm>
              <a:off x="4540" y="64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90" name="文本框 46"/>
            <p:cNvSpPr txBox="1"/>
            <p:nvPr/>
          </p:nvSpPr>
          <p:spPr>
            <a:xfrm>
              <a:off x="5400" y="61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侧</a:t>
              </a:r>
              <a:endParaRPr lang="zh-CN" altLang="en-US" sz="2000" b="1" dirty="0">
                <a:solidFill>
                  <a:srgbClr val="000000"/>
                </a:solidFill>
                <a:latin typeface="华文仿宋" pitchFamily="2" charset="-122"/>
                <a:ea typeface="华文仿宋" pitchFamily="2" charset="-122"/>
              </a:endParaRPr>
            </a:p>
          </p:txBody>
        </p:sp>
        <p:sp>
          <p:nvSpPr>
            <p:cNvPr id="6191" name="文本框 47"/>
            <p:cNvSpPr txBox="1"/>
            <p:nvPr/>
          </p:nvSpPr>
          <p:spPr>
            <a:xfrm>
              <a:off x="5820" y="61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92" name="文本框 48"/>
            <p:cNvSpPr txBox="1"/>
            <p:nvPr/>
          </p:nvSpPr>
          <p:spPr>
            <a:xfrm>
              <a:off x="7120" y="66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何</a:t>
              </a:r>
              <a:endParaRPr lang="zh-CN" altLang="en-US" sz="2000" b="1" dirty="0">
                <a:solidFill>
                  <a:srgbClr val="000000"/>
                </a:solidFill>
                <a:latin typeface="华文仿宋" pitchFamily="2" charset="-122"/>
                <a:ea typeface="华文仿宋" pitchFamily="2" charset="-122"/>
              </a:endParaRPr>
            </a:p>
          </p:txBody>
        </p:sp>
        <p:sp>
          <p:nvSpPr>
            <p:cNvPr id="6193" name="文本框 49"/>
            <p:cNvSpPr txBox="1"/>
            <p:nvPr/>
          </p:nvSpPr>
          <p:spPr>
            <a:xfrm>
              <a:off x="7540" y="66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94" name="文本框 50"/>
            <p:cNvSpPr txBox="1"/>
            <p:nvPr/>
          </p:nvSpPr>
          <p:spPr>
            <a:xfrm>
              <a:off x="8400" y="624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效益</a:t>
              </a:r>
              <a:endParaRPr lang="zh-CN" altLang="en-US" sz="2000" b="1" dirty="0">
                <a:solidFill>
                  <a:srgbClr val="000000"/>
                </a:solidFill>
                <a:latin typeface="华文仿宋" pitchFamily="2" charset="-122"/>
                <a:ea typeface="华文仿宋" pitchFamily="2" charset="-122"/>
              </a:endParaRPr>
            </a:p>
          </p:txBody>
        </p:sp>
        <p:sp>
          <p:nvSpPr>
            <p:cNvPr id="6195" name="文本框 51"/>
            <p:cNvSpPr txBox="1"/>
            <p:nvPr/>
          </p:nvSpPr>
          <p:spPr>
            <a:xfrm>
              <a:off x="9220" y="62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96" name="文本框 52"/>
            <p:cNvSpPr txBox="1"/>
            <p:nvPr/>
          </p:nvSpPr>
          <p:spPr>
            <a:xfrm>
              <a:off x="9960" y="60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侧</a:t>
              </a:r>
              <a:endParaRPr lang="zh-CN" altLang="en-US" sz="2000" b="1" dirty="0">
                <a:solidFill>
                  <a:srgbClr val="000000"/>
                </a:solidFill>
                <a:latin typeface="华文仿宋" pitchFamily="2" charset="-122"/>
                <a:ea typeface="华文仿宋" pitchFamily="2" charset="-122"/>
              </a:endParaRPr>
            </a:p>
          </p:txBody>
        </p:sp>
        <p:sp>
          <p:nvSpPr>
            <p:cNvPr id="6197" name="文本框 53"/>
            <p:cNvSpPr txBox="1"/>
            <p:nvPr/>
          </p:nvSpPr>
          <p:spPr>
            <a:xfrm>
              <a:off x="10380" y="60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198" name="文本框 54"/>
            <p:cNvSpPr txBox="1"/>
            <p:nvPr/>
          </p:nvSpPr>
          <p:spPr>
            <a:xfrm>
              <a:off x="10380" y="64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01" name="文本框 57"/>
            <p:cNvSpPr txBox="1"/>
            <p:nvPr/>
          </p:nvSpPr>
          <p:spPr>
            <a:xfrm>
              <a:off x="3000" y="73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么</a:t>
              </a:r>
              <a:endParaRPr lang="zh-CN" altLang="en-US" sz="2000" b="1" dirty="0">
                <a:solidFill>
                  <a:srgbClr val="000000"/>
                </a:solidFill>
                <a:latin typeface="华文仿宋" pitchFamily="2" charset="-122"/>
                <a:ea typeface="华文仿宋" pitchFamily="2" charset="-122"/>
              </a:endParaRPr>
            </a:p>
          </p:txBody>
        </p:sp>
        <p:sp>
          <p:nvSpPr>
            <p:cNvPr id="6202" name="文本框 58"/>
            <p:cNvSpPr txBox="1"/>
            <p:nvPr/>
          </p:nvSpPr>
          <p:spPr>
            <a:xfrm>
              <a:off x="3420" y="73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03" name="文本框 59"/>
            <p:cNvSpPr txBox="1"/>
            <p:nvPr/>
          </p:nvSpPr>
          <p:spPr>
            <a:xfrm>
              <a:off x="4120" y="69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a:t>
              </a:r>
              <a:endParaRPr lang="zh-CN" altLang="en-US" sz="2000" b="1" dirty="0">
                <a:solidFill>
                  <a:srgbClr val="000000"/>
                </a:solidFill>
                <a:latin typeface="华文仿宋" pitchFamily="2" charset="-122"/>
                <a:ea typeface="华文仿宋" pitchFamily="2" charset="-122"/>
              </a:endParaRPr>
            </a:p>
          </p:txBody>
        </p:sp>
        <p:sp>
          <p:nvSpPr>
            <p:cNvPr id="6204" name="文本框 60"/>
            <p:cNvSpPr txBox="1"/>
            <p:nvPr/>
          </p:nvSpPr>
          <p:spPr>
            <a:xfrm>
              <a:off x="4540" y="69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05" name="文本框 61"/>
            <p:cNvSpPr txBox="1"/>
            <p:nvPr/>
          </p:nvSpPr>
          <p:spPr>
            <a:xfrm>
              <a:off x="5400" y="66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重</a:t>
              </a:r>
              <a:endParaRPr lang="zh-CN" altLang="en-US" sz="2000" b="1" dirty="0">
                <a:solidFill>
                  <a:srgbClr val="000000"/>
                </a:solidFill>
                <a:latin typeface="华文仿宋" pitchFamily="2" charset="-122"/>
                <a:ea typeface="华文仿宋" pitchFamily="2" charset="-122"/>
              </a:endParaRPr>
            </a:p>
          </p:txBody>
        </p:sp>
        <p:sp>
          <p:nvSpPr>
            <p:cNvPr id="6206" name="文本框 62"/>
            <p:cNvSpPr txBox="1"/>
            <p:nvPr/>
          </p:nvSpPr>
          <p:spPr>
            <a:xfrm>
              <a:off x="5820" y="66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07" name="文本框 63"/>
            <p:cNvSpPr txBox="1"/>
            <p:nvPr/>
          </p:nvSpPr>
          <p:spPr>
            <a:xfrm>
              <a:off x="4120" y="73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产</a:t>
              </a:r>
              <a:endParaRPr lang="zh-CN" altLang="en-US" sz="2000" b="1" dirty="0">
                <a:solidFill>
                  <a:srgbClr val="000000"/>
                </a:solidFill>
                <a:latin typeface="华文仿宋" pitchFamily="2" charset="-122"/>
                <a:ea typeface="华文仿宋" pitchFamily="2" charset="-122"/>
              </a:endParaRPr>
            </a:p>
          </p:txBody>
        </p:sp>
        <p:sp>
          <p:nvSpPr>
            <p:cNvPr id="6208" name="文本框 64"/>
            <p:cNvSpPr txBox="1"/>
            <p:nvPr/>
          </p:nvSpPr>
          <p:spPr>
            <a:xfrm>
              <a:off x="4540" y="73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09" name="文本框 65"/>
            <p:cNvSpPr txBox="1"/>
            <p:nvPr/>
          </p:nvSpPr>
          <p:spPr>
            <a:xfrm>
              <a:off x="5400" y="710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量</a:t>
              </a:r>
              <a:endParaRPr lang="zh-CN" altLang="en-US" sz="2000" b="1" dirty="0">
                <a:solidFill>
                  <a:srgbClr val="000000"/>
                </a:solidFill>
                <a:latin typeface="华文仿宋" pitchFamily="2" charset="-122"/>
                <a:ea typeface="华文仿宋" pitchFamily="2" charset="-122"/>
              </a:endParaRPr>
            </a:p>
          </p:txBody>
        </p:sp>
        <p:sp>
          <p:nvSpPr>
            <p:cNvPr id="6210" name="文本框 66"/>
            <p:cNvSpPr txBox="1"/>
            <p:nvPr/>
          </p:nvSpPr>
          <p:spPr>
            <a:xfrm>
              <a:off x="5820" y="710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11" name="文本框 67"/>
            <p:cNvSpPr txBox="1"/>
            <p:nvPr/>
          </p:nvSpPr>
          <p:spPr>
            <a:xfrm>
              <a:off x="7120" y="71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a:t>
              </a:r>
              <a:endParaRPr lang="zh-CN" altLang="en-US" sz="2000" b="1" dirty="0">
                <a:solidFill>
                  <a:srgbClr val="000000"/>
                </a:solidFill>
                <a:latin typeface="华文仿宋" pitchFamily="2" charset="-122"/>
                <a:ea typeface="华文仿宋" pitchFamily="2" charset="-122"/>
              </a:endParaRPr>
            </a:p>
          </p:txBody>
        </p:sp>
        <p:sp>
          <p:nvSpPr>
            <p:cNvPr id="6212" name="文本框 68"/>
            <p:cNvSpPr txBox="1"/>
            <p:nvPr/>
          </p:nvSpPr>
          <p:spPr>
            <a:xfrm>
              <a:off x="7540" y="71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13" name="文本框 69"/>
            <p:cNvSpPr txBox="1"/>
            <p:nvPr/>
          </p:nvSpPr>
          <p:spPr>
            <a:xfrm>
              <a:off x="8400" y="696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效率</a:t>
              </a:r>
              <a:endParaRPr lang="zh-CN" altLang="en-US" sz="2000" b="1" dirty="0">
                <a:solidFill>
                  <a:srgbClr val="000000"/>
                </a:solidFill>
                <a:latin typeface="华文仿宋" pitchFamily="2" charset="-122"/>
                <a:ea typeface="华文仿宋" pitchFamily="2" charset="-122"/>
              </a:endParaRPr>
            </a:p>
          </p:txBody>
        </p:sp>
        <p:sp>
          <p:nvSpPr>
            <p:cNvPr id="6214" name="文本框 70"/>
            <p:cNvSpPr txBox="1"/>
            <p:nvPr/>
          </p:nvSpPr>
          <p:spPr>
            <a:xfrm>
              <a:off x="9220" y="69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15" name="文本框 71"/>
            <p:cNvSpPr txBox="1"/>
            <p:nvPr/>
          </p:nvSpPr>
          <p:spPr>
            <a:xfrm>
              <a:off x="9960" y="64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重</a:t>
              </a:r>
              <a:endParaRPr lang="zh-CN" altLang="en-US" sz="2000" b="1" dirty="0">
                <a:solidFill>
                  <a:srgbClr val="000000"/>
                </a:solidFill>
                <a:latin typeface="华文仿宋" pitchFamily="2" charset="-122"/>
                <a:ea typeface="华文仿宋" pitchFamily="2" charset="-122"/>
              </a:endParaRPr>
            </a:p>
          </p:txBody>
        </p:sp>
        <p:sp>
          <p:nvSpPr>
            <p:cNvPr id="6216" name="文本框 72"/>
            <p:cNvSpPr txBox="1"/>
            <p:nvPr/>
          </p:nvSpPr>
          <p:spPr>
            <a:xfrm>
              <a:off x="9960" y="69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质</a:t>
              </a:r>
              <a:endParaRPr lang="zh-CN" altLang="en-US" sz="2000" b="1" dirty="0">
                <a:solidFill>
                  <a:srgbClr val="000000"/>
                </a:solidFill>
                <a:latin typeface="华文仿宋" pitchFamily="2" charset="-122"/>
                <a:ea typeface="华文仿宋" pitchFamily="2" charset="-122"/>
              </a:endParaRPr>
            </a:p>
          </p:txBody>
        </p:sp>
        <p:sp>
          <p:nvSpPr>
            <p:cNvPr id="6217" name="文本框 73"/>
            <p:cNvSpPr txBox="1"/>
            <p:nvPr/>
          </p:nvSpPr>
          <p:spPr>
            <a:xfrm>
              <a:off x="10380" y="69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21" name="文本框 77"/>
            <p:cNvSpPr txBox="1"/>
            <p:nvPr/>
          </p:nvSpPr>
          <p:spPr>
            <a:xfrm>
              <a:off x="4120" y="78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出</a:t>
              </a:r>
              <a:endParaRPr lang="zh-CN" altLang="en-US" sz="2000" b="1" dirty="0">
                <a:solidFill>
                  <a:srgbClr val="000000"/>
                </a:solidFill>
                <a:latin typeface="华文仿宋" pitchFamily="2" charset="-122"/>
                <a:ea typeface="华文仿宋" pitchFamily="2" charset="-122"/>
              </a:endParaRPr>
            </a:p>
          </p:txBody>
        </p:sp>
        <p:sp>
          <p:nvSpPr>
            <p:cNvPr id="6222" name="文本框 78"/>
            <p:cNvSpPr txBox="1"/>
            <p:nvPr/>
          </p:nvSpPr>
          <p:spPr>
            <a:xfrm>
              <a:off x="4540" y="78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23" name="文本框 79"/>
            <p:cNvSpPr txBox="1"/>
            <p:nvPr/>
          </p:nvSpPr>
          <p:spPr>
            <a:xfrm>
              <a:off x="5400" y="758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的</a:t>
              </a:r>
              <a:endParaRPr lang="zh-CN" altLang="en-US" sz="2000" b="1" dirty="0">
                <a:solidFill>
                  <a:srgbClr val="000000"/>
                </a:solidFill>
                <a:latin typeface="华文仿宋" pitchFamily="2" charset="-122"/>
                <a:ea typeface="华文仿宋" pitchFamily="2" charset="-122"/>
              </a:endParaRPr>
            </a:p>
          </p:txBody>
        </p:sp>
        <p:sp>
          <p:nvSpPr>
            <p:cNvPr id="6224" name="文本框 80"/>
            <p:cNvSpPr txBox="1"/>
            <p:nvPr/>
          </p:nvSpPr>
          <p:spPr>
            <a:xfrm>
              <a:off x="5820" y="75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25" name="文本框 81"/>
            <p:cNvSpPr txBox="1"/>
            <p:nvPr/>
          </p:nvSpPr>
          <p:spPr>
            <a:xfrm>
              <a:off x="9960" y="74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的</a:t>
              </a:r>
              <a:endParaRPr lang="zh-CN" altLang="en-US" sz="2000" b="1" dirty="0">
                <a:solidFill>
                  <a:srgbClr val="000000"/>
                </a:solidFill>
                <a:latin typeface="华文仿宋" pitchFamily="2" charset="-122"/>
                <a:ea typeface="华文仿宋" pitchFamily="2" charset="-122"/>
              </a:endParaRPr>
            </a:p>
          </p:txBody>
        </p:sp>
        <p:sp>
          <p:nvSpPr>
            <p:cNvPr id="6226" name="文本框 82"/>
            <p:cNvSpPr txBox="1"/>
            <p:nvPr/>
          </p:nvSpPr>
          <p:spPr>
            <a:xfrm>
              <a:off x="10380" y="74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28" name="文本框 84"/>
            <p:cNvSpPr txBox="1"/>
            <p:nvPr/>
          </p:nvSpPr>
          <p:spPr>
            <a:xfrm>
              <a:off x="5400" y="806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endParaRPr lang="zh-CN" altLang="en-US" sz="2000" b="1" dirty="0">
                <a:solidFill>
                  <a:srgbClr val="000000"/>
                </a:solidFill>
                <a:latin typeface="华文仿宋" pitchFamily="2" charset="-122"/>
                <a:ea typeface="华文仿宋" pitchFamily="2" charset="-122"/>
              </a:endParaRPr>
            </a:p>
          </p:txBody>
        </p:sp>
        <p:sp>
          <p:nvSpPr>
            <p:cNvPr id="6229" name="文本框 85"/>
            <p:cNvSpPr txBox="1"/>
            <p:nvPr/>
          </p:nvSpPr>
          <p:spPr>
            <a:xfrm>
              <a:off x="5820" y="806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30" name="文本框 86"/>
            <p:cNvSpPr txBox="1"/>
            <p:nvPr/>
          </p:nvSpPr>
          <p:spPr>
            <a:xfrm>
              <a:off x="7120" y="76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endParaRPr lang="zh-CN" altLang="en-US" sz="2000" b="1" dirty="0">
                <a:solidFill>
                  <a:srgbClr val="000000"/>
                </a:solidFill>
                <a:latin typeface="华文仿宋" pitchFamily="2" charset="-122"/>
                <a:ea typeface="华文仿宋" pitchFamily="2" charset="-122"/>
              </a:endParaRPr>
            </a:p>
          </p:txBody>
        </p:sp>
        <p:sp>
          <p:nvSpPr>
            <p:cNvPr id="6231" name="文本框 87"/>
            <p:cNvSpPr txBox="1"/>
            <p:nvPr/>
          </p:nvSpPr>
          <p:spPr>
            <a:xfrm>
              <a:off x="7540" y="76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32" name="文本框 88"/>
            <p:cNvSpPr txBox="1"/>
            <p:nvPr/>
          </p:nvSpPr>
          <p:spPr>
            <a:xfrm>
              <a:off x="8400" y="7680"/>
              <a:ext cx="8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效果</a:t>
              </a:r>
              <a:endParaRPr lang="zh-CN" altLang="en-US" sz="2000" b="1" dirty="0">
                <a:solidFill>
                  <a:srgbClr val="000000"/>
                </a:solidFill>
                <a:latin typeface="华文仿宋" pitchFamily="2" charset="-122"/>
                <a:ea typeface="华文仿宋" pitchFamily="2" charset="-122"/>
              </a:endParaRPr>
            </a:p>
          </p:txBody>
        </p:sp>
        <p:sp>
          <p:nvSpPr>
            <p:cNvPr id="6233" name="文本框 89"/>
            <p:cNvSpPr txBox="1"/>
            <p:nvPr/>
          </p:nvSpPr>
          <p:spPr>
            <a:xfrm>
              <a:off x="9220" y="768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34" name="文本框 90"/>
            <p:cNvSpPr txBox="1"/>
            <p:nvPr/>
          </p:nvSpPr>
          <p:spPr>
            <a:xfrm>
              <a:off x="9960" y="79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成</a:t>
              </a:r>
              <a:endParaRPr lang="zh-CN" altLang="en-US" sz="2000" b="1" dirty="0">
                <a:solidFill>
                  <a:srgbClr val="000000"/>
                </a:solidFill>
                <a:latin typeface="华文仿宋" pitchFamily="2" charset="-122"/>
                <a:ea typeface="华文仿宋" pitchFamily="2" charset="-122"/>
              </a:endParaRPr>
            </a:p>
          </p:txBody>
        </p:sp>
        <p:sp>
          <p:nvSpPr>
            <p:cNvPr id="6235" name="文本框 91"/>
            <p:cNvSpPr txBox="1"/>
            <p:nvPr/>
          </p:nvSpPr>
          <p:spPr>
            <a:xfrm>
              <a:off x="10380" y="79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36" name="文本框 92"/>
            <p:cNvSpPr txBox="1"/>
            <p:nvPr/>
          </p:nvSpPr>
          <p:spPr>
            <a:xfrm>
              <a:off x="2880" y="9000"/>
              <a:ext cx="202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使用财政资金</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37" name="文本框 93"/>
            <p:cNvSpPr txBox="1"/>
            <p:nvPr/>
          </p:nvSpPr>
          <p:spPr>
            <a:xfrm>
              <a:off x="4920" y="900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38" name="文本框 94"/>
            <p:cNvSpPr txBox="1"/>
            <p:nvPr/>
          </p:nvSpPr>
          <p:spPr>
            <a:xfrm>
              <a:off x="5400" y="854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endParaRPr lang="zh-CN" altLang="en-US" sz="2000" b="1" dirty="0">
                <a:solidFill>
                  <a:srgbClr val="000000"/>
                </a:solidFill>
                <a:latin typeface="华文仿宋" pitchFamily="2" charset="-122"/>
                <a:ea typeface="华文仿宋" pitchFamily="2" charset="-122"/>
              </a:endParaRPr>
            </a:p>
          </p:txBody>
        </p:sp>
        <p:sp>
          <p:nvSpPr>
            <p:cNvPr id="6239" name="文本框 95"/>
            <p:cNvSpPr txBox="1"/>
            <p:nvPr/>
          </p:nvSpPr>
          <p:spPr>
            <a:xfrm>
              <a:off x="5820" y="854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40" name="文本框 96"/>
            <p:cNvSpPr txBox="1"/>
            <p:nvPr/>
          </p:nvSpPr>
          <p:spPr>
            <a:xfrm>
              <a:off x="9960" y="8420"/>
              <a:ext cx="4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华文仿宋" pitchFamily="2" charset="-122"/>
                  <a:ea typeface="华文仿宋" pitchFamily="2" charset="-122"/>
                </a:rPr>
                <a:t>果</a:t>
              </a:r>
              <a:endParaRPr lang="zh-CN" altLang="en-US" sz="2000" b="1" dirty="0">
                <a:solidFill>
                  <a:srgbClr val="000000"/>
                </a:solidFill>
                <a:latin typeface="华文仿宋" pitchFamily="2" charset="-122"/>
                <a:ea typeface="华文仿宋" pitchFamily="2" charset="-122"/>
              </a:endParaRPr>
            </a:p>
          </p:txBody>
        </p:sp>
        <p:sp>
          <p:nvSpPr>
            <p:cNvPr id="6241" name="文本框 97"/>
            <p:cNvSpPr txBox="1"/>
            <p:nvPr/>
          </p:nvSpPr>
          <p:spPr>
            <a:xfrm>
              <a:off x="10380" y="8420"/>
              <a:ext cx="100" cy="48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Arial" panose="020B0604020202020204" pitchFamily="34" charset="0"/>
                  <a:ea typeface="微软雅黑" panose="020B0503020204020204" pitchFamily="34" charset="-122"/>
                </a:rPr>
                <a:t> </a:t>
              </a:r>
              <a:endParaRPr lang="zh-CN" altLang="en-US" sz="2000" b="1" dirty="0">
                <a:solidFill>
                  <a:srgbClr val="000000"/>
                </a:solidFill>
                <a:latin typeface="Arial" panose="020B0604020202020204" pitchFamily="34" charset="0"/>
                <a:ea typeface="微软雅黑" panose="020B0503020204020204" pitchFamily="34" charset="-122"/>
              </a:endParaRPr>
            </a:p>
          </p:txBody>
        </p:sp>
        <p:sp>
          <p:nvSpPr>
            <p:cNvPr id="6243" name="文本框 99"/>
            <p:cNvSpPr txBox="1"/>
            <p:nvPr/>
          </p:nvSpPr>
          <p:spPr>
            <a:xfrm>
              <a:off x="2880" y="9520"/>
              <a:ext cx="202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完成什么事项</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44" name="文本框 100"/>
            <p:cNvSpPr txBox="1"/>
            <p:nvPr/>
          </p:nvSpPr>
          <p:spPr>
            <a:xfrm>
              <a:off x="4920" y="952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45" name="文本框 101"/>
            <p:cNvSpPr txBox="1"/>
            <p:nvPr/>
          </p:nvSpPr>
          <p:spPr>
            <a:xfrm>
              <a:off x="6820" y="9180"/>
              <a:ext cx="338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完成事项取得什么效果</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48" name="文本框 104"/>
            <p:cNvSpPr txBox="1"/>
            <p:nvPr/>
          </p:nvSpPr>
          <p:spPr>
            <a:xfrm>
              <a:off x="8500" y="958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49" name="文本框 105"/>
            <p:cNvSpPr txBox="1"/>
            <p:nvPr/>
          </p:nvSpPr>
          <p:spPr>
            <a:xfrm>
              <a:off x="10200" y="9180"/>
              <a:ext cx="1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2" name="文本框 16"/>
            <p:cNvSpPr txBox="1"/>
            <p:nvPr/>
          </p:nvSpPr>
          <p:spPr>
            <a:xfrm>
              <a:off x="6060" y="1672"/>
              <a:ext cx="1257" cy="595"/>
            </a:xfrm>
            <a:prstGeom prst="rect">
              <a:avLst/>
            </a:prstGeom>
            <a:noFill/>
            <a:ln w="9525">
              <a:noFill/>
            </a:ln>
          </p:spPr>
          <p:txBody>
            <a:bodyPr wrap="none" lIns="0" tIns="0" rIns="0" bIns="0" anchor="ctr" anchorCtr="0"/>
            <a:lstStyle/>
            <a:p>
              <a:pPr>
                <a:buFontTx/>
              </a:pPr>
              <a:r>
                <a:rPr lang="zh-CN" altLang="en-US" sz="2700" b="1" dirty="0">
                  <a:solidFill>
                    <a:srgbClr val="000000"/>
                  </a:solidFill>
                  <a:latin typeface="微软雅黑" panose="020B0503020204020204" pitchFamily="34" charset="-122"/>
                  <a:ea typeface="微软雅黑" panose="020B0503020204020204" pitchFamily="34" charset="-122"/>
                </a:rPr>
                <a:t>绩  效</a:t>
              </a:r>
              <a:endParaRPr lang="zh-CN" altLang="en-US" sz="2700" b="1" dirty="0">
                <a:solidFill>
                  <a:srgbClr val="000000"/>
                </a:solidFill>
                <a:latin typeface="微软雅黑" panose="020B0503020204020204" pitchFamily="34" charset="-122"/>
                <a:ea typeface="微软雅黑" panose="020B0503020204020204" pitchFamily="34" charset="-122"/>
              </a:endParaRPr>
            </a:p>
          </p:txBody>
        </p:sp>
      </p:grpSp>
      <p:pic>
        <p:nvPicPr>
          <p:cNvPr id="6158" name="图片 14" descr="act"/>
          <p:cNvPicPr>
            <a:picLocks noChangeAspect="1"/>
          </p:cNvPicPr>
          <p:nvPr/>
        </p:nvPicPr>
        <p:blipFill>
          <a:blip r:embed="rId9"/>
          <a:stretch>
            <a:fillRect/>
          </a:stretch>
        </p:blipFill>
        <p:spPr>
          <a:xfrm>
            <a:off x="3611305" y="1269653"/>
            <a:ext cx="2108200" cy="876300"/>
          </a:xfrm>
          <a:prstGeom prst="rect">
            <a:avLst/>
          </a:prstGeom>
          <a:noFill/>
          <a:ln w="9525">
            <a:noFill/>
          </a:ln>
        </p:spPr>
      </p:pic>
      <p:grpSp>
        <p:nvGrpSpPr>
          <p:cNvPr id="3" name="组合 2"/>
          <p:cNvGrpSpPr/>
          <p:nvPr/>
        </p:nvGrpSpPr>
        <p:grpSpPr>
          <a:xfrm>
            <a:off x="637541" y="1640902"/>
            <a:ext cx="4534570" cy="4208145"/>
            <a:chOff x="12300" y="2140"/>
            <a:chExt cx="7500" cy="8160"/>
          </a:xfrm>
        </p:grpSpPr>
        <p:pic>
          <p:nvPicPr>
            <p:cNvPr id="6156" name="图片 12" descr="act"/>
            <p:cNvPicPr>
              <a:picLocks noChangeAspect="1"/>
            </p:cNvPicPr>
            <p:nvPr/>
          </p:nvPicPr>
          <p:blipFill>
            <a:blip r:embed="rId10"/>
            <a:stretch>
              <a:fillRect/>
            </a:stretch>
          </p:blipFill>
          <p:spPr>
            <a:xfrm>
              <a:off x="12300" y="4380"/>
              <a:ext cx="6966" cy="5920"/>
            </a:xfrm>
            <a:prstGeom prst="rect">
              <a:avLst/>
            </a:prstGeom>
            <a:noFill/>
            <a:ln w="9525">
              <a:noFill/>
            </a:ln>
          </p:spPr>
        </p:pic>
        <p:pic>
          <p:nvPicPr>
            <p:cNvPr id="6157" name="图片 13" descr="act"/>
            <p:cNvPicPr>
              <a:picLocks noChangeAspect="1"/>
            </p:cNvPicPr>
            <p:nvPr/>
          </p:nvPicPr>
          <p:blipFill>
            <a:blip r:embed="rId11"/>
            <a:stretch>
              <a:fillRect/>
            </a:stretch>
          </p:blipFill>
          <p:spPr>
            <a:xfrm>
              <a:off x="13514" y="3819"/>
              <a:ext cx="5680" cy="2260"/>
            </a:xfrm>
            <a:prstGeom prst="rect">
              <a:avLst/>
            </a:prstGeom>
            <a:noFill/>
            <a:ln w="9525">
              <a:noFill/>
            </a:ln>
          </p:spPr>
        </p:pic>
        <p:sp>
          <p:nvSpPr>
            <p:cNvPr id="6164" name="文本框 20"/>
            <p:cNvSpPr txBox="1"/>
            <p:nvPr/>
          </p:nvSpPr>
          <p:spPr>
            <a:xfrm>
              <a:off x="18120" y="2240"/>
              <a:ext cx="120" cy="240"/>
            </a:xfrm>
            <a:prstGeom prst="rect">
              <a:avLst/>
            </a:prstGeom>
            <a:noFill/>
            <a:ln w="9525">
              <a:noFill/>
            </a:ln>
          </p:spPr>
          <p:txBody>
            <a:bodyPr wrap="none" lIns="0" tIns="0" rIns="0" bIns="0" anchor="ctr" anchorCtr="0"/>
            <a:lstStyle/>
            <a:p>
              <a:pPr>
                <a:buFontTx/>
              </a:pPr>
              <a:r>
                <a:rPr lang="zh-CN" altLang="en-US" sz="1100" b="1" dirty="0">
                  <a:solidFill>
                    <a:srgbClr val="000000"/>
                  </a:solidFill>
                  <a:latin typeface="Arial" panose="020B0604020202020204" pitchFamily="34" charset="0"/>
                  <a:ea typeface="微软雅黑" panose="020B0503020204020204" pitchFamily="34" charset="-122"/>
                </a:rPr>
                <a:t>  </a:t>
              </a:r>
              <a:endParaRPr lang="zh-CN" altLang="en-US" sz="1100" b="1" dirty="0">
                <a:solidFill>
                  <a:srgbClr val="000000"/>
                </a:solidFill>
                <a:latin typeface="Arial" panose="020B0604020202020204" pitchFamily="34" charset="0"/>
                <a:ea typeface="微软雅黑" panose="020B0503020204020204" pitchFamily="34" charset="-122"/>
              </a:endParaRPr>
            </a:p>
          </p:txBody>
        </p:sp>
        <p:sp>
          <p:nvSpPr>
            <p:cNvPr id="6165" name="文本框 21"/>
            <p:cNvSpPr txBox="1"/>
            <p:nvPr/>
          </p:nvSpPr>
          <p:spPr>
            <a:xfrm>
              <a:off x="18260" y="2140"/>
              <a:ext cx="1440" cy="380"/>
            </a:xfrm>
            <a:prstGeom prst="rect">
              <a:avLst/>
            </a:prstGeom>
            <a:noFill/>
            <a:ln w="9525">
              <a:noFill/>
            </a:ln>
          </p:spPr>
          <p:txBody>
            <a:bodyPr wrap="none" lIns="0" tIns="0" rIns="0" bIns="0" anchor="ctr" anchorCtr="0"/>
            <a:lstStyle/>
            <a:p>
              <a:pPr>
                <a:buFontTx/>
              </a:pPr>
              <a:r>
                <a:rPr lang="zh-CN" altLang="en-US" b="1" dirty="0">
                  <a:solidFill>
                    <a:srgbClr val="000000"/>
                  </a:solidFill>
                  <a:latin typeface="华文仿宋" pitchFamily="2" charset="-122"/>
                  <a:ea typeface="华文仿宋" pitchFamily="2" charset="-122"/>
                </a:rPr>
                <a:t>书面解释</a:t>
              </a:r>
              <a:endParaRPr lang="zh-CN" altLang="en-US" b="1" dirty="0">
                <a:solidFill>
                  <a:srgbClr val="000000"/>
                </a:solidFill>
                <a:latin typeface="华文仿宋" pitchFamily="2" charset="-122"/>
                <a:ea typeface="华文仿宋" pitchFamily="2" charset="-122"/>
              </a:endParaRPr>
            </a:p>
          </p:txBody>
        </p:sp>
        <p:sp>
          <p:nvSpPr>
            <p:cNvPr id="6166" name="文本框 22"/>
            <p:cNvSpPr txBox="1"/>
            <p:nvPr/>
          </p:nvSpPr>
          <p:spPr>
            <a:xfrm>
              <a:off x="19700" y="2140"/>
              <a:ext cx="100" cy="380"/>
            </a:xfrm>
            <a:prstGeom prst="rect">
              <a:avLst/>
            </a:prstGeom>
            <a:noFill/>
            <a:ln w="9525">
              <a:noFill/>
            </a:ln>
          </p:spPr>
          <p:txBody>
            <a:bodyPr wrap="none" lIns="0" tIns="0" rIns="0" bIns="0" anchor="ctr" anchorCtr="0"/>
            <a:lstStyle/>
            <a:p>
              <a:pPr>
                <a:buFontTx/>
              </a:pPr>
              <a:r>
                <a:rPr lang="zh-CN" altLang="en-US" b="1" dirty="0">
                  <a:solidFill>
                    <a:srgbClr val="000000"/>
                  </a:solidFill>
                  <a:latin typeface="Arial" panose="020B0604020202020204" pitchFamily="34" charset="0"/>
                  <a:ea typeface="微软雅黑" panose="020B0503020204020204" pitchFamily="34" charset="-122"/>
                </a:rPr>
                <a:t> </a:t>
              </a:r>
              <a:endParaRPr lang="zh-CN" altLang="en-US" b="1" dirty="0">
                <a:solidFill>
                  <a:srgbClr val="000000"/>
                </a:solidFill>
                <a:latin typeface="Arial" panose="020B0604020202020204" pitchFamily="34" charset="0"/>
                <a:ea typeface="微软雅黑" panose="020B0503020204020204" pitchFamily="34" charset="-122"/>
              </a:endParaRPr>
            </a:p>
          </p:txBody>
        </p:sp>
        <p:sp>
          <p:nvSpPr>
            <p:cNvPr id="6173" name="文本框 29"/>
            <p:cNvSpPr txBox="1"/>
            <p:nvPr/>
          </p:nvSpPr>
          <p:spPr>
            <a:xfrm>
              <a:off x="14520" y="4420"/>
              <a:ext cx="360" cy="520"/>
            </a:xfrm>
            <a:prstGeom prst="rect">
              <a:avLst/>
            </a:prstGeom>
            <a:noFill/>
            <a:ln w="9525">
              <a:noFill/>
            </a:ln>
          </p:spPr>
          <p:txBody>
            <a:bodyPr wrap="none" lIns="0" tIns="0" rIns="0" bIns="0" anchor="ctr" anchorCtr="0"/>
            <a:lstStyle/>
            <a:p>
              <a:pPr>
                <a:buFontTx/>
              </a:pPr>
              <a:r>
                <a:rPr lang="zh-CN" altLang="en-US" sz="24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6174" name="文本框 30"/>
            <p:cNvSpPr txBox="1"/>
            <p:nvPr/>
          </p:nvSpPr>
          <p:spPr>
            <a:xfrm>
              <a:off x="14880" y="4420"/>
              <a:ext cx="1620" cy="520"/>
            </a:xfrm>
            <a:prstGeom prst="rect">
              <a:avLst/>
            </a:prstGeom>
            <a:noFill/>
            <a:ln w="9525">
              <a:noFill/>
            </a:ln>
          </p:spPr>
          <p:txBody>
            <a:bodyPr wrap="none" lIns="0" tIns="0" rIns="0" bIns="0" anchor="ctr" anchorCtr="0"/>
            <a:lstStyle/>
            <a:p>
              <a:pPr>
                <a:buFontTx/>
              </a:pPr>
              <a:r>
                <a:rPr lang="zh-CN" altLang="en-US" sz="2400" b="1" dirty="0">
                  <a:solidFill>
                    <a:srgbClr val="000000"/>
                  </a:solidFill>
                  <a:latin typeface="微软雅黑" panose="020B0503020204020204" pitchFamily="34" charset="-122"/>
                  <a:ea typeface="微软雅黑" panose="020B0503020204020204" pitchFamily="34" charset="-122"/>
                </a:rPr>
                <a:t>何为绩效</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6175" name="文本框 31"/>
            <p:cNvSpPr txBox="1"/>
            <p:nvPr/>
          </p:nvSpPr>
          <p:spPr>
            <a:xfrm>
              <a:off x="16520" y="4420"/>
              <a:ext cx="120" cy="520"/>
            </a:xfrm>
            <a:prstGeom prst="rect">
              <a:avLst/>
            </a:prstGeom>
            <a:noFill/>
            <a:ln w="9525">
              <a:noFill/>
            </a:ln>
          </p:spPr>
          <p:txBody>
            <a:bodyPr wrap="none" lIns="0" tIns="0" rIns="0" bIns="0" anchor="ctr" anchorCtr="0"/>
            <a:lstStyle/>
            <a:p>
              <a:pPr>
                <a:buFontTx/>
              </a:pPr>
              <a:r>
                <a:rPr lang="zh-CN" altLang="en-US" sz="2000" b="1" dirty="0">
                  <a:solidFill>
                    <a:srgbClr val="000000"/>
                  </a:solidFill>
                  <a:latin typeface="微软雅黑" panose="020B0503020204020204" pitchFamily="34" charset="-122"/>
                  <a:ea typeface="微软雅黑" panose="020B0503020204020204" pitchFamily="34" charset="-122"/>
                </a:rPr>
                <a:t> </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6182" name="文本框 38"/>
            <p:cNvSpPr txBox="1"/>
            <p:nvPr/>
          </p:nvSpPr>
          <p:spPr>
            <a:xfrm>
              <a:off x="13360" y="5520"/>
              <a:ext cx="9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183" name="文本框 39"/>
            <p:cNvSpPr txBox="1"/>
            <p:nvPr/>
          </p:nvSpPr>
          <p:spPr>
            <a:xfrm>
              <a:off x="14260" y="5520"/>
              <a:ext cx="374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微软雅黑" panose="020B0503020204020204" pitchFamily="34" charset="-122"/>
                </a:rPr>
                <a:t>概括来说，“绩效”就是</a:t>
              </a:r>
              <a:endParaRPr lang="zh-CN" altLang="en-US" sz="1600" b="1" dirty="0">
                <a:solidFill>
                  <a:srgbClr val="000000"/>
                </a:solidFill>
                <a:latin typeface="华文仿宋" pitchFamily="2" charset="-122"/>
                <a:ea typeface="微软雅黑" panose="020B0503020204020204" pitchFamily="34" charset="-122"/>
              </a:endParaRPr>
            </a:p>
          </p:txBody>
        </p:sp>
        <p:sp>
          <p:nvSpPr>
            <p:cNvPr id="6199" name="文本框 55"/>
            <p:cNvSpPr txBox="1"/>
            <p:nvPr/>
          </p:nvSpPr>
          <p:spPr>
            <a:xfrm>
              <a:off x="13360" y="6200"/>
              <a:ext cx="372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通过努力和投入所形成的</a:t>
              </a:r>
              <a:endParaRPr lang="zh-CN" altLang="en-US" sz="1600" b="1" dirty="0">
                <a:solidFill>
                  <a:srgbClr val="000000"/>
                </a:solidFill>
                <a:latin typeface="华文仿宋" pitchFamily="2" charset="-122"/>
                <a:ea typeface="华文仿宋" pitchFamily="2" charset="-122"/>
              </a:endParaRPr>
            </a:p>
          </p:txBody>
        </p:sp>
        <p:sp>
          <p:nvSpPr>
            <p:cNvPr id="6200" name="文本框 56"/>
            <p:cNvSpPr txBox="1"/>
            <p:nvPr/>
          </p:nvSpPr>
          <p:spPr>
            <a:xfrm>
              <a:off x="17100" y="6200"/>
              <a:ext cx="900" cy="44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产出</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18" name="文本框 74"/>
            <p:cNvSpPr txBox="1"/>
            <p:nvPr/>
          </p:nvSpPr>
          <p:spPr>
            <a:xfrm>
              <a:off x="13360" y="6840"/>
              <a:ext cx="32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和</a:t>
              </a:r>
              <a:endParaRPr lang="zh-CN" altLang="en-US" sz="1600" b="1" dirty="0">
                <a:solidFill>
                  <a:srgbClr val="000000"/>
                </a:solidFill>
                <a:latin typeface="华文仿宋" pitchFamily="2" charset="-122"/>
                <a:ea typeface="华文仿宋" pitchFamily="2" charset="-122"/>
              </a:endParaRPr>
            </a:p>
          </p:txBody>
        </p:sp>
        <p:sp>
          <p:nvSpPr>
            <p:cNvPr id="6219" name="文本框 75"/>
            <p:cNvSpPr txBox="1"/>
            <p:nvPr/>
          </p:nvSpPr>
          <p:spPr>
            <a:xfrm>
              <a:off x="13720" y="6840"/>
              <a:ext cx="6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结果</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20" name="文本框 76"/>
            <p:cNvSpPr txBox="1"/>
            <p:nvPr/>
          </p:nvSpPr>
          <p:spPr>
            <a:xfrm>
              <a:off x="14380" y="6840"/>
              <a:ext cx="33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，以及产出和结果的合</a:t>
              </a:r>
              <a:endParaRPr lang="zh-CN" altLang="en-US" sz="1600" b="1" dirty="0">
                <a:solidFill>
                  <a:srgbClr val="000000"/>
                </a:solidFill>
                <a:latin typeface="华文仿宋" pitchFamily="2" charset="-122"/>
                <a:ea typeface="华文仿宋" pitchFamily="2" charset="-122"/>
              </a:endParaRPr>
            </a:p>
          </p:txBody>
        </p:sp>
        <p:sp>
          <p:nvSpPr>
            <p:cNvPr id="6227" name="文本框 83"/>
            <p:cNvSpPr txBox="1"/>
            <p:nvPr/>
          </p:nvSpPr>
          <p:spPr>
            <a:xfrm>
              <a:off x="13360" y="7480"/>
              <a:ext cx="438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理性、有效性，即效益、效率</a:t>
              </a:r>
              <a:endParaRPr lang="zh-CN" altLang="en-US" sz="1600" b="1" dirty="0">
                <a:solidFill>
                  <a:srgbClr val="000000"/>
                </a:solidFill>
                <a:latin typeface="华文仿宋" pitchFamily="2" charset="-122"/>
                <a:ea typeface="华文仿宋" pitchFamily="2" charset="-122"/>
              </a:endParaRPr>
            </a:p>
          </p:txBody>
        </p:sp>
        <p:sp>
          <p:nvSpPr>
            <p:cNvPr id="6242" name="文本框 98"/>
            <p:cNvSpPr txBox="1"/>
            <p:nvPr/>
          </p:nvSpPr>
          <p:spPr>
            <a:xfrm>
              <a:off x="13360" y="8140"/>
              <a:ext cx="438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和效果情况，是工作成果的综</a:t>
              </a:r>
              <a:endParaRPr lang="zh-CN" altLang="en-US" sz="1600" b="1" dirty="0">
                <a:solidFill>
                  <a:srgbClr val="000000"/>
                </a:solidFill>
                <a:latin typeface="华文仿宋" pitchFamily="2" charset="-122"/>
                <a:ea typeface="华文仿宋" pitchFamily="2" charset="-122"/>
              </a:endParaRPr>
            </a:p>
          </p:txBody>
        </p:sp>
        <p:sp>
          <p:nvSpPr>
            <p:cNvPr id="6246" name="文本框 102"/>
            <p:cNvSpPr txBox="1"/>
            <p:nvPr/>
          </p:nvSpPr>
          <p:spPr>
            <a:xfrm>
              <a:off x="13360" y="8780"/>
              <a:ext cx="236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华文仿宋" pitchFamily="2" charset="-122"/>
                  <a:ea typeface="华文仿宋" pitchFamily="2" charset="-122"/>
                </a:rPr>
                <a:t>合反映和体现。</a:t>
              </a:r>
              <a:endParaRPr lang="zh-CN" altLang="en-US" sz="1600" b="1" dirty="0">
                <a:solidFill>
                  <a:srgbClr val="000000"/>
                </a:solidFill>
                <a:latin typeface="华文仿宋" pitchFamily="2" charset="-122"/>
                <a:ea typeface="华文仿宋" pitchFamily="2" charset="-122"/>
              </a:endParaRPr>
            </a:p>
          </p:txBody>
        </p:sp>
        <p:sp>
          <p:nvSpPr>
            <p:cNvPr id="6247" name="文本框 103"/>
            <p:cNvSpPr txBox="1"/>
            <p:nvPr/>
          </p:nvSpPr>
          <p:spPr>
            <a:xfrm>
              <a:off x="15740" y="8780"/>
              <a:ext cx="100" cy="400"/>
            </a:xfrm>
            <a:prstGeom prst="rect">
              <a:avLst/>
            </a:prstGeom>
            <a:noFill/>
            <a:ln w="9525">
              <a:noFill/>
            </a:ln>
          </p:spPr>
          <p:txBody>
            <a:bodyPr wrap="none" lIns="0" tIns="0" rIns="0" bIns="0" anchor="ctr" anchorCtr="0"/>
            <a:lstStyle/>
            <a:p>
              <a:pPr>
                <a:buFontTx/>
              </a:pPr>
              <a:r>
                <a:rPr lang="zh-CN" altLang="en-US" sz="1600" b="1" dirty="0">
                  <a:solidFill>
                    <a:srgbClr val="000000"/>
                  </a:solidFill>
                  <a:latin typeface="微软雅黑" panose="020B0503020204020204" pitchFamily="34" charset="-122"/>
                  <a:ea typeface="微软雅黑" panose="020B0503020204020204" pitchFamily="34" charset="-122"/>
                </a:rPr>
                <a:t> </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20980" y="406323"/>
            <a:ext cx="5544820" cy="586740"/>
            <a:chOff x="6543" y="1934"/>
            <a:chExt cx="6639" cy="902"/>
          </a:xfrm>
        </p:grpSpPr>
        <p:sp>
          <p:nvSpPr>
            <p:cNvPr id="6" name="MH_SubTitle_1"/>
            <p:cNvSpPr/>
            <p:nvPr>
              <p:custDataLst>
                <p:tags r:id="rId12"/>
              </p:custDataLst>
            </p:nvPr>
          </p:nvSpPr>
          <p:spPr>
            <a:xfrm>
              <a:off x="7331" y="1934"/>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en-US" altLang="zh-CN"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什么是绩效？</a:t>
              </a:r>
              <a:endParaRPr lang="zh-CN" sz="3600" b="1" kern="0" noProof="0" dirty="0">
                <a:ln>
                  <a:noFill/>
                </a:ln>
                <a:solidFill>
                  <a:schemeClr val="tx2">
                    <a:lumMod val="75000"/>
                  </a:schemeClr>
                </a:solidFill>
                <a:effectLst/>
                <a:uLnTx/>
                <a:uFillTx/>
                <a:latin typeface="Arial" panose="020B0604020202020204" pitchFamily="34" charset="0"/>
                <a:ea typeface="微软雅黑" panose="020B0503020204020204" pitchFamily="34" charset="-122"/>
              </a:endParaRPr>
            </a:p>
          </p:txBody>
        </p:sp>
        <p:sp>
          <p:nvSpPr>
            <p:cNvPr id="10" name="MH_Other_1"/>
            <p:cNvSpPr/>
            <p:nvPr>
              <p:custDataLst>
                <p:tags r:id="rId13"/>
              </p:custDataLst>
            </p:nvPr>
          </p:nvSpPr>
          <p:spPr>
            <a:xfrm>
              <a:off x="6543" y="1934"/>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1.1</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图片 3" descr="act"/>
          <p:cNvPicPr>
            <a:picLocks noChangeAspect="1"/>
          </p:cNvPicPr>
          <p:nvPr/>
        </p:nvPicPr>
        <p:blipFill>
          <a:blip r:embed="rId1"/>
          <a:stretch>
            <a:fillRect/>
          </a:stretch>
        </p:blipFill>
        <p:spPr>
          <a:xfrm>
            <a:off x="689610" y="1294765"/>
            <a:ext cx="10189845" cy="4445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77477" y="1554984"/>
            <a:ext cx="7921691" cy="5570756"/>
          </a:xfrm>
          <a:prstGeom prst="rect">
            <a:avLst/>
          </a:prstGeom>
          <a:noFill/>
          <a:ln w="12700" cmpd="sng">
            <a:solidFill>
              <a:schemeClr val="bg1"/>
            </a:solidFill>
            <a:prstDash val="solid"/>
          </a:ln>
        </p:spPr>
        <p:txBody>
          <a:bodyPr wrap="square" rtlCol="0">
            <a:spAutoFit/>
          </a:bodyPr>
          <a:lstStyle/>
          <a:p>
            <a:pPr>
              <a:lnSpc>
                <a:spcPct val="150000"/>
              </a:lnSpc>
              <a:spcBef>
                <a:spcPts val="200"/>
              </a:spcBef>
            </a:pPr>
            <a:r>
              <a:rPr lang="en-US" altLang="zh-CN" sz="2800" dirty="0"/>
              <a:t>       </a:t>
            </a:r>
            <a:r>
              <a:rPr lang="zh-CN" altLang="en-US" sz="2800" dirty="0"/>
              <a:t>预算绩效管理是政府绩效管理的重要组成部分，是以</a:t>
            </a:r>
            <a:r>
              <a:rPr lang="zh-CN" altLang="en-US" sz="3200" dirty="0">
                <a:solidFill>
                  <a:srgbClr val="FF0000"/>
                </a:solidFill>
              </a:rPr>
              <a:t>预算为对象</a:t>
            </a:r>
            <a:r>
              <a:rPr lang="zh-CN" altLang="en-US" sz="2800" dirty="0"/>
              <a:t>开展的绩效管理，是将绩效管理理念和绩效管理方法贯穿于预算编制、执行、监督的全过程，并实现与预算管理有机融合的一种管理模式，</a:t>
            </a:r>
            <a:r>
              <a:rPr lang="zh-CN" altLang="en-US" sz="2800" dirty="0">
                <a:solidFill>
                  <a:srgbClr val="FF0000"/>
                </a:solidFill>
              </a:rPr>
              <a:t>是深化公共财政管理改革、提高财政资金使用绩效的创新手段，也是从根本上提高部门责任意识、促进政府职能转变的重要举措。</a:t>
            </a:r>
            <a:endParaRPr lang="zh-CN" altLang="en-US" sz="2800" dirty="0">
              <a:solidFill>
                <a:srgbClr val="FF0000"/>
              </a:solidFill>
            </a:endParaRPr>
          </a:p>
          <a:p>
            <a:endParaRPr lang="zh-CN" altLang="en-US" sz="2800" dirty="0"/>
          </a:p>
          <a:p>
            <a:r>
              <a:rPr lang="zh-CN" altLang="en-US" sz="2800" dirty="0"/>
              <a:t>　　</a:t>
            </a:r>
            <a:endParaRPr lang="zh-CN" altLang="en-US" sz="2800" dirty="0"/>
          </a:p>
        </p:txBody>
      </p:sp>
      <p:grpSp>
        <p:nvGrpSpPr>
          <p:cNvPr id="3" name="组合 2"/>
          <p:cNvGrpSpPr/>
          <p:nvPr/>
        </p:nvGrpSpPr>
        <p:grpSpPr>
          <a:xfrm>
            <a:off x="220980" y="489585"/>
            <a:ext cx="5544820" cy="586740"/>
            <a:chOff x="6543" y="2062"/>
            <a:chExt cx="6639" cy="902"/>
          </a:xfrm>
        </p:grpSpPr>
        <p:sp>
          <p:nvSpPr>
            <p:cNvPr id="4" name="MH_SubTitle_1"/>
            <p:cNvSpPr/>
            <p:nvPr>
              <p:custDataLst>
                <p:tags r:id="rId1"/>
              </p:custDataLst>
            </p:nvPr>
          </p:nvSpPr>
          <p:spPr>
            <a:xfrm>
              <a:off x="7331" y="2062"/>
              <a:ext cx="5851" cy="90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noFill/>
            <a:ln w="25400" cap="flat" cmpd="sng" algn="ctr">
              <a:solidFill>
                <a:schemeClr val="accent1">
                  <a:lumMod val="75000"/>
                </a:schemeClr>
              </a:solidFill>
              <a:prstDash val="solid"/>
            </a:ln>
            <a:effectLst/>
          </p:spPr>
          <p:txBody>
            <a:bodyPr lIns="0" tIns="0" rIns="0" bIns="0" anchor="ctr">
              <a:noAutofit/>
            </a:bodyPr>
            <a:lstStyle/>
            <a:p>
              <a:pPr algn="l" defTabSz="870585" fontAlgn="base">
                <a:spcBef>
                  <a:spcPct val="0"/>
                </a:spcBef>
                <a:spcAft>
                  <a:spcPct val="0"/>
                </a:spcAft>
              </a:pPr>
              <a:r>
                <a:rPr lang="en-US" altLang="zh-CN" sz="3600"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   </a:t>
              </a:r>
              <a:r>
                <a:rPr lang="zh-CN" altLang="en-US" sz="3600" b="1" dirty="0">
                  <a:solidFill>
                    <a:schemeClr val="bg2">
                      <a:lumMod val="25000"/>
                    </a:schemeClr>
                  </a:solidFill>
                  <a:latin typeface="微软雅黑" panose="020B0503020204020204" pitchFamily="34" charset="-122"/>
                  <a:ea typeface="微软雅黑" panose="020B0503020204020204" pitchFamily="34" charset="-122"/>
                  <a:sym typeface="iekie jianyuanti" panose="02010601030101010101" pitchFamily="2" charset="-122"/>
                </a:rPr>
                <a:t>预算绩效管理的定义</a:t>
              </a:r>
              <a:endParaRPr lang="zh-CN" altLang="en-US" sz="3600" b="1" kern="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iekie jianyuanti" panose="02010601030101010101" pitchFamily="2" charset="-122"/>
              </a:endParaRPr>
            </a:p>
          </p:txBody>
        </p:sp>
        <p:sp>
          <p:nvSpPr>
            <p:cNvPr id="10" name="MH_Other_1"/>
            <p:cNvSpPr/>
            <p:nvPr>
              <p:custDataLst>
                <p:tags r:id="rId2"/>
              </p:custDataLst>
            </p:nvPr>
          </p:nvSpPr>
          <p:spPr>
            <a:xfrm>
              <a:off x="6543" y="2062"/>
              <a:ext cx="788" cy="902"/>
            </a:xfrm>
            <a:prstGeom prst="ellipse">
              <a:avLst/>
            </a:prstGeom>
            <a:solidFill>
              <a:srgbClr val="FFFFFF"/>
            </a:solidFill>
            <a:ln w="57150" cap="flat" cmpd="sng" algn="ctr">
              <a:solidFill>
                <a:schemeClr val="tx2">
                  <a:lumMod val="75000"/>
                </a:schemeClr>
              </a:solid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1.2</a:t>
              </a:r>
              <a:endParaRPr kumimoji="0" lang="en-US" altLang="zh-CN" sz="2000" b="0" i="0" u="none" strike="noStrike" kern="0" cap="none" spc="0" normalizeH="0" baseline="0" noProof="0" dirty="0">
                <a:ln>
                  <a:noFill/>
                </a:ln>
                <a:solidFill>
                  <a:schemeClr val="tx2">
                    <a:lumMod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6" name="图片 4" descr="a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049" y="1945531"/>
            <a:ext cx="2280704" cy="3822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50" advClick="0">
        <p:random/>
      </p:transition>
    </mc:Choice>
    <mc:Fallback>
      <p:transition spd="slow" advClick="0">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MH" val="20161022203400"/>
  <p:tag name="MH_LIBRARY" val="GRAPHIC"/>
  <p:tag name="MH_TYPE" val="SubTitle"/>
  <p:tag name="MH_ORDER" val="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MH" val="20161022203400"/>
  <p:tag name="MH_LIBRARY" val="GRAPHIC"/>
  <p:tag name="MH_TYPE" val="SubTitle"/>
  <p:tag name="MH_ORDER" val="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MH" val="20161022203400"/>
  <p:tag name="MH_LIBRARY" val="GRAPHIC"/>
  <p:tag name="MH_TYPE" val="SubTitle"/>
  <p:tag name="MH_ORDER" val="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MH" val="20161022203400"/>
  <p:tag name="MH_LIBRARY" val="GRAPHIC"/>
  <p:tag name="MH_TYPE" val="SubTitle"/>
  <p:tag name="MH_ORDER" val="1"/>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MH" val="20161022203400"/>
  <p:tag name="MH_LIBRARY" val="GRAPHIC"/>
  <p:tag name="MH_TYPE" val="SubTitle"/>
  <p:tag name="MH_ORDER" val="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MH" val="20161022203400"/>
  <p:tag name="MH_LIBRARY" val="GRAPHIC"/>
  <p:tag name="MH_TYPE" val="SubTitle"/>
  <p:tag name="MH_ORDER"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MH" val="20161022203400"/>
  <p:tag name="MH_LIBRARY" val="GRAPHIC"/>
  <p:tag name="MH_TYPE" val="SubTitle"/>
  <p:tag name="MH_ORDER"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MH" val="20161022203400"/>
  <p:tag name="MH_LIBRARY" val="GRAPHIC"/>
  <p:tag name="MH_TYPE" val="SubTitle"/>
  <p:tag name="MH_ORDER"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MH" val="20161022203400"/>
  <p:tag name="MH_LIBRARY" val="GRAPHIC"/>
  <p:tag name="MH_TYPE" val="SubTitle"/>
  <p:tag name="MH_ORDER" val="1"/>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9.xml><?xml version="1.0" encoding="utf-8"?>
<p:tagLst xmlns:p="http://schemas.openxmlformats.org/presentationml/2006/main">
  <p:tag name="MH" val="20161022203400"/>
  <p:tag name="MH_LIBRARY" val="GRAPHIC"/>
  <p:tag name="MH_TYPE" val="Other"/>
  <p:tag name="MH_ORDER"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MH" val="20161022203400"/>
  <p:tag name="MH_LIBRARY" val="GRAPHIC"/>
  <p:tag name="MH_TYPE" val="SubTitle"/>
  <p:tag name="MH_ORDER" val="1"/>
</p:tagLst>
</file>

<file path=ppt/tags/tag31.xml><?xml version="1.0" encoding="utf-8"?>
<p:tagLst xmlns:p="http://schemas.openxmlformats.org/presentationml/2006/main">
  <p:tag name="MH" val="20161022203400"/>
  <p:tag name="MH_LIBRARY" val="GRAPHIC"/>
  <p:tag name="MH_TYPE" val="Other"/>
  <p:tag name="MH_ORDER" val="1"/>
</p:tagLst>
</file>

<file path=ppt/tags/tag32.xml><?xml version="1.0" encoding="utf-8"?>
<p:tagLst xmlns:p="http://schemas.openxmlformats.org/presentationml/2006/main">
  <p:tag name="MH" val="20161022203400"/>
  <p:tag name="MH_LIBRARY" val="GRAPHIC"/>
  <p:tag name="MH_TYPE" val="SubTitle"/>
  <p:tag name="MH_ORDER" val="1"/>
</p:tagLst>
</file>

<file path=ppt/tags/tag33.xml><?xml version="1.0" encoding="utf-8"?>
<p:tagLst xmlns:p="http://schemas.openxmlformats.org/presentationml/2006/main">
  <p:tag name="MH" val="20161022203400"/>
  <p:tag name="MH_LIBRARY" val="GRAPHIC"/>
  <p:tag name="MH_TYPE" val="Other"/>
  <p:tag name="MH_ORDER" val="1"/>
</p:tagLst>
</file>

<file path=ppt/tags/tag34.xml><?xml version="1.0" encoding="utf-8"?>
<p:tagLst xmlns:p="http://schemas.openxmlformats.org/presentationml/2006/main">
  <p:tag name="MH" val="20161022203400"/>
  <p:tag name="MH_LIBRARY" val="GRAPHIC"/>
  <p:tag name="MH_TYPE" val="SubTitle"/>
  <p:tag name="MH_ORDER" val="1"/>
</p:tagLst>
</file>

<file path=ppt/tags/tag35.xml><?xml version="1.0" encoding="utf-8"?>
<p:tagLst xmlns:p="http://schemas.openxmlformats.org/presentationml/2006/main">
  <p:tag name="MH" val="20161022203400"/>
  <p:tag name="MH_LIBRARY" val="GRAPHIC"/>
  <p:tag name="MH_TYPE" val="Other"/>
  <p:tag name="MH_ORDER" val="1"/>
</p:tagLst>
</file>

<file path=ppt/tags/tag36.xml><?xml version="1.0" encoding="utf-8"?>
<p:tagLst xmlns:p="http://schemas.openxmlformats.org/presentationml/2006/main">
  <p:tag name="MH" val="20161022203400"/>
  <p:tag name="MH_LIBRARY" val="GRAPHIC"/>
  <p:tag name="MH_TYPE" val="SubTitle"/>
  <p:tag name="MH_ORDER" val="1"/>
</p:tagLst>
</file>

<file path=ppt/tags/tag37.xml><?xml version="1.0" encoding="utf-8"?>
<p:tagLst xmlns:p="http://schemas.openxmlformats.org/presentationml/2006/main">
  <p:tag name="MH" val="20161022203400"/>
  <p:tag name="MH_LIBRARY" val="GRAPHIC"/>
  <p:tag name="MH_TYPE" val="Other"/>
  <p:tag name="MH_ORDER" val="1"/>
</p:tagLst>
</file>

<file path=ppt/tags/tag38.xml><?xml version="1.0" encoding="utf-8"?>
<p:tagLst xmlns:p="http://schemas.openxmlformats.org/presentationml/2006/main">
  <p:tag name="MH" val="20161022203400"/>
  <p:tag name="MH_LIBRARY" val="GRAPHIC"/>
  <p:tag name="MH_TYPE" val="SubTitle"/>
  <p:tag name="MH_ORDER" val="1"/>
</p:tagLst>
</file>

<file path=ppt/tags/tag39.xml><?xml version="1.0" encoding="utf-8"?>
<p:tagLst xmlns:p="http://schemas.openxmlformats.org/presentationml/2006/main">
  <p:tag name="MH" val="20161022203400"/>
  <p:tag name="MH_LIBRARY" val="GRAPHIC"/>
  <p:tag name="MH_TYPE" val="Other"/>
  <p:tag name="MH_ORDER"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MH" val="20161022203400"/>
  <p:tag name="MH_LIBRARY" val="GRAPHIC"/>
  <p:tag name="MH_TYPE" val="SubTitle"/>
  <p:tag name="MH_ORDER" val="1"/>
</p:tagLst>
</file>

<file path=ppt/tags/tag41.xml><?xml version="1.0" encoding="utf-8"?>
<p:tagLst xmlns:p="http://schemas.openxmlformats.org/presentationml/2006/main">
  <p:tag name="MH" val="20161022203400"/>
  <p:tag name="MH_LIBRARY" val="GRAPHIC"/>
  <p:tag name="MH_TYPE" val="Other"/>
  <p:tag name="MH_ORDER" val="1"/>
</p:tagLst>
</file>

<file path=ppt/tags/tag42.xml><?xml version="1.0" encoding="utf-8"?>
<p:tagLst xmlns:p="http://schemas.openxmlformats.org/presentationml/2006/main">
  <p:tag name="MH" val="20161022203400"/>
  <p:tag name="MH_LIBRARY" val="GRAPHIC"/>
  <p:tag name="MH_TYPE" val="SubTitle"/>
  <p:tag name="MH_ORDER" val="1"/>
</p:tagLst>
</file>

<file path=ppt/tags/tag43.xml><?xml version="1.0" encoding="utf-8"?>
<p:tagLst xmlns:p="http://schemas.openxmlformats.org/presentationml/2006/main">
  <p:tag name="MH" val="20161022203400"/>
  <p:tag name="MH_LIBRARY" val="GRAPHIC"/>
  <p:tag name="MH_TYPE" val="Other"/>
  <p:tag name="MH_ORDER" val="1"/>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 1784">
      <a:dk1>
        <a:srgbClr val="3F3F3F"/>
      </a:dk1>
      <a:lt1>
        <a:sysClr val="window" lastClr="FFFFFF"/>
      </a:lt1>
      <a:dk2>
        <a:srgbClr val="3F3F3F"/>
      </a:dk2>
      <a:lt2>
        <a:srgbClr val="FFFFFF"/>
      </a:lt2>
      <a:accent1>
        <a:srgbClr val="5390F2"/>
      </a:accent1>
      <a:accent2>
        <a:srgbClr val="E7A302"/>
      </a:accent2>
      <a:accent3>
        <a:srgbClr val="5390F2"/>
      </a:accent3>
      <a:accent4>
        <a:srgbClr val="E7A302"/>
      </a:accent4>
      <a:accent5>
        <a:srgbClr val="5390F2"/>
      </a:accent5>
      <a:accent6>
        <a:srgbClr val="E7A302"/>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defRPr b="1" dirty="0" smtClean="0">
            <a:solidFill>
              <a:srgbClr val="FF0000"/>
            </a:solidFill>
          </a:defRPr>
        </a:defPPr>
      </a:lstStyle>
    </a:spDef>
    <a:txDef>
      <a:spPr>
        <a:noFill/>
        <a:ln w="12700" cmpd="sng">
          <a:solidFill>
            <a:schemeClr val="accent1">
              <a:shade val="50000"/>
            </a:schemeClr>
          </a:solidFill>
          <a:prstDash val="solid"/>
        </a:ln>
      </a:spPr>
      <a:bodyPr wrap="square" rtlCol="0">
        <a:spAutoFit/>
      </a:bodyPr>
      <a:lstStyle>
        <a:defPPr>
          <a:defRPr sz="2000"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7881</Words>
  <Application>WPS 演示</Application>
  <PresentationFormat>宽屏</PresentationFormat>
  <Paragraphs>1160</Paragraphs>
  <Slides>66</Slides>
  <Notes>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66</vt:i4>
      </vt:variant>
    </vt:vector>
  </HeadingPairs>
  <TitlesOfParts>
    <vt:vector size="85" baseType="lpstr">
      <vt:lpstr>Arial</vt:lpstr>
      <vt:lpstr>宋体</vt:lpstr>
      <vt:lpstr>Wingdings</vt:lpstr>
      <vt:lpstr>微软雅黑</vt:lpstr>
      <vt:lpstr>iekie jianyuanti</vt:lpstr>
      <vt:lpstr>义启简黑体</vt:lpstr>
      <vt:lpstr>阿里巴巴普惠体</vt:lpstr>
      <vt:lpstr>阿里巴巴普惠体 Medium</vt:lpstr>
      <vt:lpstr>黑体</vt:lpstr>
      <vt:lpstr>华文仿宋</vt:lpstr>
      <vt:lpstr>仿宋</vt:lpstr>
      <vt:lpstr>楷体_GB2312</vt:lpstr>
      <vt:lpstr>Arial Unicode MS</vt:lpstr>
      <vt:lpstr>Calibri</vt:lpstr>
      <vt:lpstr>华文琥珀</vt:lpstr>
      <vt:lpstr>@微软雅黑</vt:lpstr>
      <vt:lpstr>Times New Roman</vt:lpstr>
      <vt:lpstr>新宋体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https:/www.ypppt.com</cp:keywords>
  <cp:lastModifiedBy>宁静致远</cp:lastModifiedBy>
  <cp:revision>236</cp:revision>
  <dcterms:created xsi:type="dcterms:W3CDTF">2015-05-05T08:02:00Z</dcterms:created>
  <dcterms:modified xsi:type="dcterms:W3CDTF">2023-06-28T00:50:47Z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2052-11.8.2.9067</vt:lpwstr>
  </property>
  <property fmtid="{D5CDD505-2E9C-101B-9397-08002B2CF9AE}" pid="3" name="ICV">
    <vt:lpwstr>026E90B163FE43B1BD788B04DF34EAE1</vt:lpwstr>
  </property>
</Properties>
</file>